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notesSlides/notesSlide27.xml" ContentType="application/vnd.openxmlformats-officedocument.presentationml.notesSlide+xml"/>
  <Override PartName="/ppt/tags/tag40.xml" ContentType="application/vnd.openxmlformats-officedocument.presentationml.tags+xml"/>
  <Override PartName="/ppt/notesSlides/notesSlide28.xml" ContentType="application/vnd.openxmlformats-officedocument.presentationml.notesSlide+xml"/>
  <Override PartName="/ppt/tags/tag41.xml" ContentType="application/vnd.openxmlformats-officedocument.presentationml.tags+xml"/>
  <Override PartName="/ppt/notesSlides/notesSlide2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1.xml" ContentType="application/vnd.openxmlformats-officedocument.presentationml.notesSlide+xml"/>
  <Override PartName="/ppt/tags/tag48.xml" ContentType="application/vnd.openxmlformats-officedocument.presentationml.tags+xml"/>
  <Override PartName="/ppt/notesSlides/notesSlide32.xml" ContentType="application/vnd.openxmlformats-officedocument.presentationml.notesSlide+xml"/>
  <Override PartName="/ppt/tags/tag49.xml" ContentType="application/vnd.openxmlformats-officedocument.presentationml.tags+xml"/>
  <Override PartName="/ppt/notesSlides/notesSlide3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3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 id="2147483723" r:id="rId5"/>
    <p:sldMasterId id="2147483665" r:id="rId6"/>
    <p:sldMasterId id="2147483674" r:id="rId7"/>
    <p:sldMasterId id="2147483700" r:id="rId8"/>
    <p:sldMasterId id="2147483686" r:id="rId9"/>
    <p:sldMasterId id="2147483691" r:id="rId10"/>
    <p:sldMasterId id="2147483679" r:id="rId11"/>
    <p:sldMasterId id="2147483695" r:id="rId12"/>
    <p:sldMasterId id="2147483670" r:id="rId13"/>
  </p:sldMasterIdLst>
  <p:notesMasterIdLst>
    <p:notesMasterId r:id="rId49"/>
  </p:notesMasterIdLst>
  <p:sldIdLst>
    <p:sldId id="305" r:id="rId14"/>
    <p:sldId id="423" r:id="rId15"/>
    <p:sldId id="424" r:id="rId16"/>
    <p:sldId id="400" r:id="rId17"/>
    <p:sldId id="354" r:id="rId18"/>
    <p:sldId id="425" r:id="rId19"/>
    <p:sldId id="373" r:id="rId20"/>
    <p:sldId id="426" r:id="rId21"/>
    <p:sldId id="376" r:id="rId22"/>
    <p:sldId id="377" r:id="rId23"/>
    <p:sldId id="427" r:id="rId24"/>
    <p:sldId id="428" r:id="rId25"/>
    <p:sldId id="420" r:id="rId26"/>
    <p:sldId id="429" r:id="rId27"/>
    <p:sldId id="430" r:id="rId28"/>
    <p:sldId id="402" r:id="rId29"/>
    <p:sldId id="431" r:id="rId30"/>
    <p:sldId id="403" r:id="rId31"/>
    <p:sldId id="432" r:id="rId32"/>
    <p:sldId id="360" r:id="rId33"/>
    <p:sldId id="433" r:id="rId34"/>
    <p:sldId id="434" r:id="rId35"/>
    <p:sldId id="416" r:id="rId36"/>
    <p:sldId id="393" r:id="rId37"/>
    <p:sldId id="405" r:id="rId38"/>
    <p:sldId id="435" r:id="rId39"/>
    <p:sldId id="436" r:id="rId40"/>
    <p:sldId id="413" r:id="rId41"/>
    <p:sldId id="406" r:id="rId42"/>
    <p:sldId id="438" r:id="rId43"/>
    <p:sldId id="410" r:id="rId44"/>
    <p:sldId id="407" r:id="rId45"/>
    <p:sldId id="369" r:id="rId46"/>
    <p:sldId id="409" r:id="rId47"/>
    <p:sldId id="371" r:id="rId48"/>
  </p:sldIdLst>
  <p:sldSz cx="9144000" cy="5143500" type="screen16x9"/>
  <p:notesSz cx="6858000" cy="9144000"/>
  <p:embeddedFontLst>
    <p:embeddedFont>
      <p:font typeface="Open Sans" panose="020B0606030504020204" pitchFamily="34" charset="0"/>
      <p:regular r:id="rId50"/>
      <p:bold r:id="rId51"/>
      <p:italic r:id="rId52"/>
      <p:boldItalic r:id="rId53"/>
    </p:embeddedFont>
    <p:embeddedFont>
      <p:font typeface="Overpass" pitchFamily="2" charset="0"/>
      <p:regular r:id="rId54"/>
      <p:bold r:id="rId55"/>
      <p:italic r:id="rId56"/>
      <p:boldItalic r:id="rId57"/>
    </p:embeddedFont>
    <p:embeddedFont>
      <p:font typeface="Overpass black" pitchFamily="2" charset="0"/>
      <p:bold r:id="rId58"/>
      <p:boldItalic r:id="rId59"/>
    </p:embeddedFont>
    <p:embeddedFont>
      <p:font typeface="Overpass Light" pitchFamily="2" charset="0"/>
      <p:regular r:id="rId60"/>
      <p:bold r:id="rId61"/>
      <p:italic r:id="rId62"/>
    </p:embeddedFont>
    <p:embeddedFont>
      <p:font typeface="Segoe UI" panose="020B0502040204020203" pitchFamily="34" charset="0"/>
      <p:regular r:id="rId63"/>
      <p:bold r:id="rId64"/>
      <p:italic r:id="rId65"/>
      <p:boldItalic r:id="rId66"/>
    </p:embeddedFont>
    <p:embeddedFont>
      <p:font typeface="Source Sans Pro" panose="020B0503030403020204" pitchFamily="34" charset="0"/>
      <p:regular r:id="rId67"/>
      <p:bold r:id="rId68"/>
      <p:italic r:id="rId69"/>
      <p:boldItalic r:id="rId70"/>
    </p:embeddedFont>
    <p:embeddedFont>
      <p:font typeface="Verdana" panose="020B0604030504040204" pitchFamily="34" charset="0"/>
      <p:regular r:id="rId71"/>
      <p:bold r:id="rId72"/>
      <p:italic r:id="rId73"/>
      <p:boldItalic r:id="rId7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verture générale" id="{2231E163-9AD0-1C43-A6ED-4152EA89550F}">
          <p14:sldIdLst>
            <p14:sldId id="305"/>
            <p14:sldId id="423"/>
            <p14:sldId id="424"/>
            <p14:sldId id="400"/>
            <p14:sldId id="354"/>
            <p14:sldId id="425"/>
            <p14:sldId id="373"/>
            <p14:sldId id="426"/>
            <p14:sldId id="376"/>
            <p14:sldId id="377"/>
            <p14:sldId id="427"/>
            <p14:sldId id="428"/>
            <p14:sldId id="420"/>
            <p14:sldId id="429"/>
            <p14:sldId id="430"/>
            <p14:sldId id="402"/>
            <p14:sldId id="431"/>
            <p14:sldId id="403"/>
            <p14:sldId id="432"/>
            <p14:sldId id="360"/>
            <p14:sldId id="433"/>
            <p14:sldId id="434"/>
            <p14:sldId id="416"/>
            <p14:sldId id="393"/>
            <p14:sldId id="405"/>
            <p14:sldId id="435"/>
            <p14:sldId id="436"/>
            <p14:sldId id="413"/>
            <p14:sldId id="406"/>
            <p14:sldId id="438"/>
            <p14:sldId id="410"/>
            <p14:sldId id="407"/>
            <p14:sldId id="369"/>
            <p14:sldId id="409"/>
            <p14:sldId id="3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2AFB46-B3B5-7987-C83F-986CFF680A90}" v="6" dt="2023-03-01T16:45:13.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9477" autoAdjust="0"/>
  </p:normalViewPr>
  <p:slideViewPr>
    <p:cSldViewPr snapToGrid="0" snapToObjects="1">
      <p:cViewPr varScale="1">
        <p:scale>
          <a:sx n="117" d="100"/>
          <a:sy n="117" d="100"/>
        </p:scale>
        <p:origin x="1032" y="10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font" Target="fonts/font14.fntdata"/><Relationship Id="rId68" Type="http://schemas.openxmlformats.org/officeDocument/2006/relationships/font" Target="fonts/font19.fntdata"/><Relationship Id="rId16" Type="http://schemas.openxmlformats.org/officeDocument/2006/relationships/slide" Target="slides/slide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font" Target="fonts/font25.fntdata"/><Relationship Id="rId79"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font" Target="fonts/font12.fntdata"/><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font" Target="fonts/font2.fntdata"/><Relationship Id="rId72" Type="http://schemas.openxmlformats.org/officeDocument/2006/relationships/font" Target="fonts/font23.fntdata"/><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font" Target="fonts/font24.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font" Target="fonts/font1.fntdata"/><Relationship Id="rId55" Type="http://schemas.openxmlformats.org/officeDocument/2006/relationships/font" Target="fonts/font6.fntdata"/><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font" Target="fonts/font22.fntdata"/><Relationship Id="rId2" Type="http://schemas.openxmlformats.org/officeDocument/2006/relationships/customXml" Target="../customXml/item2.xml"/><Relationship Id="rId29"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élie Bossé-LeBel" userId="S::ambol11@ulaval.ca::2cf59c68-51a9-4bed-8651-228f982d47f9" providerId="AD" clId="Web-{472AFB46-B3B5-7987-C83F-986CFF680A90}"/>
    <pc:docChg chg="modSld">
      <pc:chgData name="Amélie Bossé-LeBel" userId="S::ambol11@ulaval.ca::2cf59c68-51a9-4bed-8651-228f982d47f9" providerId="AD" clId="Web-{472AFB46-B3B5-7987-C83F-986CFF680A90}" dt="2023-03-01T16:45:13.629" v="5" actId="20577"/>
      <pc:docMkLst>
        <pc:docMk/>
      </pc:docMkLst>
      <pc:sldChg chg="modSp">
        <pc:chgData name="Amélie Bossé-LeBel" userId="S::ambol11@ulaval.ca::2cf59c68-51a9-4bed-8651-228f982d47f9" providerId="AD" clId="Web-{472AFB46-B3B5-7987-C83F-986CFF680A90}" dt="2023-03-01T16:44:38.175" v="2"/>
        <pc:sldMkLst>
          <pc:docMk/>
          <pc:sldMk cId="1467891439" sldId="393"/>
        </pc:sldMkLst>
        <pc:spChg chg="mod">
          <ac:chgData name="Amélie Bossé-LeBel" userId="S::ambol11@ulaval.ca::2cf59c68-51a9-4bed-8651-228f982d47f9" providerId="AD" clId="Web-{472AFB46-B3B5-7987-C83F-986CFF680A90}" dt="2023-03-01T16:44:38.175" v="2"/>
          <ac:spMkLst>
            <pc:docMk/>
            <pc:sldMk cId="1467891439" sldId="393"/>
            <ac:spMk id="6" creationId="{815024FC-75D1-5CB5-3050-0CD77AAE7720}"/>
          </ac:spMkLst>
        </pc:spChg>
      </pc:sldChg>
      <pc:sldChg chg="modSp">
        <pc:chgData name="Amélie Bossé-LeBel" userId="S::ambol11@ulaval.ca::2cf59c68-51a9-4bed-8651-228f982d47f9" providerId="AD" clId="Web-{472AFB46-B3B5-7987-C83F-986CFF680A90}" dt="2023-03-01T16:45:13.629" v="5" actId="20577"/>
        <pc:sldMkLst>
          <pc:docMk/>
          <pc:sldMk cId="1413421102" sldId="409"/>
        </pc:sldMkLst>
        <pc:spChg chg="mod">
          <ac:chgData name="Amélie Bossé-LeBel" userId="S::ambol11@ulaval.ca::2cf59c68-51a9-4bed-8651-228f982d47f9" providerId="AD" clId="Web-{472AFB46-B3B5-7987-C83F-986CFF680A90}" dt="2023-03-01T16:45:13.629" v="5" actId="20577"/>
          <ac:spMkLst>
            <pc:docMk/>
            <pc:sldMk cId="1413421102" sldId="409"/>
            <ac:spMk id="3" creationId="{94A235E0-551B-4B3D-BD96-62D8D2FACB1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BDB30-5164-4835-BEDD-566FC19DBF42}" type="doc">
      <dgm:prSet loTypeId="urn:microsoft.com/office/officeart/2009/3/layout/IncreasingArrowsProcess" loCatId="process" qsTypeId="urn:microsoft.com/office/officeart/2005/8/quickstyle/simple2" qsCatId="simple" csTypeId="urn:microsoft.com/office/officeart/2005/8/colors/colorful4" csCatId="colorful" phldr="1"/>
      <dgm:spPr/>
      <dgm:t>
        <a:bodyPr/>
        <a:lstStyle/>
        <a:p>
          <a:endParaRPr lang="fr-CA"/>
        </a:p>
      </dgm:t>
    </dgm:pt>
    <dgm:pt modelId="{9CA0B3AB-36B8-4CDA-BF35-10BF75E76600}">
      <dgm:prSet phldrT="[Texte]" custT="1"/>
      <dgm:spPr/>
      <dgm:t>
        <a:bodyPr/>
        <a:lstStyle/>
        <a:p>
          <a:pPr>
            <a:spcBef>
              <a:spcPts val="588"/>
            </a:spcBef>
          </a:pPr>
          <a:r>
            <a:rPr lang="fr-CA" sz="1400" dirty="0"/>
            <a:t>Début de la session</a:t>
          </a:r>
        </a:p>
      </dgm:t>
    </dgm:pt>
    <dgm:pt modelId="{CA4B8DF3-9776-4E47-9D51-070F4CE27D02}" type="parTrans" cxnId="{E8E631C0-DD0B-40C8-A903-60DC05C7EC83}">
      <dgm:prSet/>
      <dgm:spPr/>
      <dgm:t>
        <a:bodyPr/>
        <a:lstStyle/>
        <a:p>
          <a:endParaRPr lang="fr-CA"/>
        </a:p>
      </dgm:t>
    </dgm:pt>
    <dgm:pt modelId="{198AF808-F2DF-45A4-ABAF-3B7D7B01680E}" type="sibTrans" cxnId="{E8E631C0-DD0B-40C8-A903-60DC05C7EC83}">
      <dgm:prSet/>
      <dgm:spPr/>
      <dgm:t>
        <a:bodyPr/>
        <a:lstStyle/>
        <a:p>
          <a:endParaRPr lang="fr-CA"/>
        </a:p>
      </dgm:t>
    </dgm:pt>
    <dgm:pt modelId="{5A758504-B017-40CF-B9B1-6BF275ED4DD6}">
      <dgm:prSet phldrT="[Texte]" custT="1"/>
      <dgm:spPr/>
      <dgm:t>
        <a:bodyPr anchor="ctr"/>
        <a:lstStyle/>
        <a:p>
          <a:pPr algn="ctr"/>
          <a:r>
            <a:rPr lang="fr-CA" sz="1200" dirty="0"/>
            <a:t>Versement principal</a:t>
          </a:r>
          <a:br>
            <a:rPr lang="fr-CA" sz="1200" dirty="0"/>
          </a:br>
          <a:r>
            <a:rPr lang="fr-CA" sz="1200" dirty="0"/>
            <a:t>2 500$</a:t>
          </a:r>
        </a:p>
      </dgm:t>
    </dgm:pt>
    <dgm:pt modelId="{616E052F-75BF-4FFA-99B8-4E678616381A}" type="parTrans" cxnId="{7A25D1A4-33FE-4696-BA41-BDC45446A5B5}">
      <dgm:prSet/>
      <dgm:spPr/>
      <dgm:t>
        <a:bodyPr/>
        <a:lstStyle/>
        <a:p>
          <a:endParaRPr lang="fr-CA"/>
        </a:p>
      </dgm:t>
    </dgm:pt>
    <dgm:pt modelId="{3B6BE56B-C33F-4AD8-A6D8-8906101B32B8}" type="sibTrans" cxnId="{7A25D1A4-33FE-4696-BA41-BDC45446A5B5}">
      <dgm:prSet/>
      <dgm:spPr/>
      <dgm:t>
        <a:bodyPr/>
        <a:lstStyle/>
        <a:p>
          <a:endParaRPr lang="fr-CA"/>
        </a:p>
      </dgm:t>
    </dgm:pt>
    <dgm:pt modelId="{2F7A9417-E598-4F32-9D12-004602B73E17}">
      <dgm:prSet phldrT="[Texte]" custT="1"/>
      <dgm:spPr/>
      <dgm:t>
        <a:bodyPr/>
        <a:lstStyle/>
        <a:p>
          <a:r>
            <a:rPr lang="fr-CA" sz="1100" dirty="0"/>
            <a:t>Mois suivant</a:t>
          </a:r>
        </a:p>
      </dgm:t>
    </dgm:pt>
    <dgm:pt modelId="{866B5917-649E-4FF5-A09C-5ED49003C7E0}" type="parTrans" cxnId="{CD2A95F1-49C1-4E2D-B1E0-86114FF314AB}">
      <dgm:prSet/>
      <dgm:spPr/>
      <dgm:t>
        <a:bodyPr/>
        <a:lstStyle/>
        <a:p>
          <a:endParaRPr lang="fr-CA"/>
        </a:p>
      </dgm:t>
    </dgm:pt>
    <dgm:pt modelId="{E978E99A-FB84-496F-805A-CA18A1555E4D}" type="sibTrans" cxnId="{CD2A95F1-49C1-4E2D-B1E0-86114FF314AB}">
      <dgm:prSet/>
      <dgm:spPr/>
      <dgm:t>
        <a:bodyPr/>
        <a:lstStyle/>
        <a:p>
          <a:endParaRPr lang="fr-CA"/>
        </a:p>
      </dgm:t>
    </dgm:pt>
    <dgm:pt modelId="{4590F420-16EA-4291-9A8C-ADD23BB42E22}">
      <dgm:prSet phldrT="[Texte]" custT="1"/>
      <dgm:spPr/>
      <dgm:t>
        <a:bodyPr anchor="ctr"/>
        <a:lstStyle/>
        <a:p>
          <a:pPr algn="ctr"/>
          <a:r>
            <a:rPr lang="fr-CA" sz="1200" dirty="0"/>
            <a:t>Versement</a:t>
          </a:r>
          <a:br>
            <a:rPr lang="fr-CA" sz="1200" dirty="0"/>
          </a:br>
          <a:r>
            <a:rPr lang="fr-CA" sz="1200" dirty="0"/>
            <a:t>500$ </a:t>
          </a:r>
        </a:p>
      </dgm:t>
    </dgm:pt>
    <dgm:pt modelId="{B9784C11-75DE-4ADD-B5C0-657934A28B19}" type="parTrans" cxnId="{C58BFE1A-D15E-4826-A467-05D06FCD482D}">
      <dgm:prSet/>
      <dgm:spPr/>
      <dgm:t>
        <a:bodyPr/>
        <a:lstStyle/>
        <a:p>
          <a:endParaRPr lang="fr-CA"/>
        </a:p>
      </dgm:t>
    </dgm:pt>
    <dgm:pt modelId="{B7434261-DC3D-4B26-8651-1CEA6B156C2F}" type="sibTrans" cxnId="{C58BFE1A-D15E-4826-A467-05D06FCD482D}">
      <dgm:prSet/>
      <dgm:spPr/>
      <dgm:t>
        <a:bodyPr/>
        <a:lstStyle/>
        <a:p>
          <a:endParaRPr lang="fr-CA"/>
        </a:p>
      </dgm:t>
    </dgm:pt>
    <dgm:pt modelId="{AF77B941-C40A-42D9-906A-1103363FAE40}">
      <dgm:prSet phldrT="[Texte]" custT="1"/>
      <dgm:spPr/>
      <dgm:t>
        <a:bodyPr/>
        <a:lstStyle/>
        <a:p>
          <a:r>
            <a:rPr lang="fr-CA" sz="1100" dirty="0"/>
            <a:t>Mois suivant</a:t>
          </a:r>
        </a:p>
      </dgm:t>
    </dgm:pt>
    <dgm:pt modelId="{46EC924E-D4A9-457A-8296-9B2EA2D09AA6}" type="parTrans" cxnId="{ABFD06B0-7774-4FCE-8303-1205A2E33D72}">
      <dgm:prSet/>
      <dgm:spPr/>
      <dgm:t>
        <a:bodyPr/>
        <a:lstStyle/>
        <a:p>
          <a:endParaRPr lang="fr-CA"/>
        </a:p>
      </dgm:t>
    </dgm:pt>
    <dgm:pt modelId="{3F078772-8C17-40AE-B19E-7316880A6FE3}" type="sibTrans" cxnId="{ABFD06B0-7774-4FCE-8303-1205A2E33D72}">
      <dgm:prSet/>
      <dgm:spPr/>
      <dgm:t>
        <a:bodyPr/>
        <a:lstStyle/>
        <a:p>
          <a:endParaRPr lang="fr-CA"/>
        </a:p>
      </dgm:t>
    </dgm:pt>
    <dgm:pt modelId="{1EC93907-3D91-4107-9DF2-2BE2A808D883}">
      <dgm:prSet phldrT="[Texte]" custT="1"/>
      <dgm:spPr/>
      <dgm:t>
        <a:bodyPr anchor="ctr"/>
        <a:lstStyle/>
        <a:p>
          <a:pPr algn="ctr"/>
          <a:r>
            <a:rPr lang="fr-CA" sz="1200" dirty="0"/>
            <a:t>Versement</a:t>
          </a:r>
          <a:br>
            <a:rPr lang="fr-CA" sz="1200" dirty="0"/>
          </a:br>
          <a:r>
            <a:rPr lang="fr-CA" sz="1200" dirty="0"/>
            <a:t>500$</a:t>
          </a:r>
        </a:p>
      </dgm:t>
    </dgm:pt>
    <dgm:pt modelId="{CA18DAD8-A5A4-4370-B04E-5540C1FCF0B8}" type="parTrans" cxnId="{491265FA-6958-4E5A-835C-8FE23D4A3F4F}">
      <dgm:prSet/>
      <dgm:spPr/>
      <dgm:t>
        <a:bodyPr/>
        <a:lstStyle/>
        <a:p>
          <a:endParaRPr lang="fr-CA"/>
        </a:p>
      </dgm:t>
    </dgm:pt>
    <dgm:pt modelId="{029F2171-D80C-4067-8A9C-2BEAA75A978E}" type="sibTrans" cxnId="{491265FA-6958-4E5A-835C-8FE23D4A3F4F}">
      <dgm:prSet/>
      <dgm:spPr/>
      <dgm:t>
        <a:bodyPr/>
        <a:lstStyle/>
        <a:p>
          <a:endParaRPr lang="fr-CA"/>
        </a:p>
      </dgm:t>
    </dgm:pt>
    <dgm:pt modelId="{B9365C8E-A726-4172-91F1-D2D873D5A934}">
      <dgm:prSet custT="1"/>
      <dgm:spPr/>
      <dgm:t>
        <a:bodyPr/>
        <a:lstStyle/>
        <a:p>
          <a:r>
            <a:rPr lang="fr-CA" sz="1100" dirty="0"/>
            <a:t>Mois suivant</a:t>
          </a:r>
        </a:p>
      </dgm:t>
    </dgm:pt>
    <dgm:pt modelId="{D5BBCC8D-D789-4EC7-AB85-5D928E675F66}" type="parTrans" cxnId="{7B40AEA7-FBA8-4A94-9512-07ED17A13C5C}">
      <dgm:prSet/>
      <dgm:spPr/>
      <dgm:t>
        <a:bodyPr/>
        <a:lstStyle/>
        <a:p>
          <a:endParaRPr lang="fr-CA"/>
        </a:p>
      </dgm:t>
    </dgm:pt>
    <dgm:pt modelId="{9E395DE7-DE59-4803-9599-265F31D10332}" type="sibTrans" cxnId="{7B40AEA7-FBA8-4A94-9512-07ED17A13C5C}">
      <dgm:prSet/>
      <dgm:spPr/>
      <dgm:t>
        <a:bodyPr/>
        <a:lstStyle/>
        <a:p>
          <a:endParaRPr lang="fr-CA"/>
        </a:p>
      </dgm:t>
    </dgm:pt>
    <dgm:pt modelId="{E905DA82-331A-4A6E-B16B-873A4912A663}">
      <dgm:prSet custT="1"/>
      <dgm:spPr/>
      <dgm:t>
        <a:bodyPr anchor="ctr"/>
        <a:lstStyle/>
        <a:p>
          <a:pPr algn="ctr"/>
          <a:r>
            <a:rPr lang="fr-CA" sz="1200" dirty="0"/>
            <a:t>Versement</a:t>
          </a:r>
          <a:br>
            <a:rPr lang="fr-CA" sz="1200" dirty="0"/>
          </a:br>
          <a:r>
            <a:rPr lang="fr-CA" sz="1200" dirty="0"/>
            <a:t>500$</a:t>
          </a:r>
        </a:p>
      </dgm:t>
    </dgm:pt>
    <dgm:pt modelId="{702F8493-5395-4109-9F26-B2DF6D8DF2B6}" type="parTrans" cxnId="{B19F28EB-B69B-48E2-B8A5-C97FADC84FE8}">
      <dgm:prSet/>
      <dgm:spPr/>
      <dgm:t>
        <a:bodyPr/>
        <a:lstStyle/>
        <a:p>
          <a:endParaRPr lang="fr-CA"/>
        </a:p>
      </dgm:t>
    </dgm:pt>
    <dgm:pt modelId="{F4EB173A-3D27-4DC7-ACAF-21846AC9FB4E}" type="sibTrans" cxnId="{B19F28EB-B69B-48E2-B8A5-C97FADC84FE8}">
      <dgm:prSet/>
      <dgm:spPr/>
      <dgm:t>
        <a:bodyPr/>
        <a:lstStyle/>
        <a:p>
          <a:endParaRPr lang="fr-CA"/>
        </a:p>
      </dgm:t>
    </dgm:pt>
    <dgm:pt modelId="{F360FDCF-432D-43C0-8428-108D6001C708}" type="pres">
      <dgm:prSet presAssocID="{DBDBDB30-5164-4835-BEDD-566FC19DBF42}" presName="Name0" presStyleCnt="0">
        <dgm:presLayoutVars>
          <dgm:chMax val="5"/>
          <dgm:chPref val="5"/>
          <dgm:dir/>
          <dgm:animLvl val="lvl"/>
        </dgm:presLayoutVars>
      </dgm:prSet>
      <dgm:spPr/>
    </dgm:pt>
    <dgm:pt modelId="{3AABBD23-882E-4321-BF86-4507997FF92A}" type="pres">
      <dgm:prSet presAssocID="{9CA0B3AB-36B8-4CDA-BF35-10BF75E76600}" presName="parentText1" presStyleLbl="node1" presStyleIdx="0" presStyleCnt="4">
        <dgm:presLayoutVars>
          <dgm:chMax/>
          <dgm:chPref val="3"/>
          <dgm:bulletEnabled val="1"/>
        </dgm:presLayoutVars>
      </dgm:prSet>
      <dgm:spPr/>
    </dgm:pt>
    <dgm:pt modelId="{9DFB6CD8-E2FB-49AA-B18A-CFC91922290B}" type="pres">
      <dgm:prSet presAssocID="{9CA0B3AB-36B8-4CDA-BF35-10BF75E76600}" presName="childText1" presStyleLbl="solidAlignAcc1" presStyleIdx="0" presStyleCnt="4" custScaleY="50572" custLinFactNeighborY="-25768">
        <dgm:presLayoutVars>
          <dgm:chMax val="0"/>
          <dgm:chPref val="0"/>
          <dgm:bulletEnabled val="1"/>
        </dgm:presLayoutVars>
      </dgm:prSet>
      <dgm:spPr/>
    </dgm:pt>
    <dgm:pt modelId="{FE53B654-6C14-4D5A-A814-291D8B309122}" type="pres">
      <dgm:prSet presAssocID="{2F7A9417-E598-4F32-9D12-004602B73E17}" presName="parentText2" presStyleLbl="node1" presStyleIdx="1" presStyleCnt="4" custLinFactNeighborY="17665">
        <dgm:presLayoutVars>
          <dgm:chMax/>
          <dgm:chPref val="3"/>
          <dgm:bulletEnabled val="1"/>
        </dgm:presLayoutVars>
      </dgm:prSet>
      <dgm:spPr/>
    </dgm:pt>
    <dgm:pt modelId="{B757C135-2505-43B5-8663-297ABB799FE5}" type="pres">
      <dgm:prSet presAssocID="{2F7A9417-E598-4F32-9D12-004602B73E17}" presName="childText2" presStyleLbl="solidAlignAcc1" presStyleIdx="1" presStyleCnt="4" custScaleY="50566" custLinFactNeighborY="-16803">
        <dgm:presLayoutVars>
          <dgm:chMax val="0"/>
          <dgm:chPref val="0"/>
          <dgm:bulletEnabled val="1"/>
        </dgm:presLayoutVars>
      </dgm:prSet>
      <dgm:spPr/>
    </dgm:pt>
    <dgm:pt modelId="{5FC22895-FE71-47B2-9F1F-47BB327C4609}" type="pres">
      <dgm:prSet presAssocID="{AF77B941-C40A-42D9-906A-1103363FAE40}" presName="parentText3" presStyleLbl="node1" presStyleIdx="2" presStyleCnt="4" custLinFactNeighborY="36364">
        <dgm:presLayoutVars>
          <dgm:chMax/>
          <dgm:chPref val="3"/>
          <dgm:bulletEnabled val="1"/>
        </dgm:presLayoutVars>
      </dgm:prSet>
      <dgm:spPr/>
    </dgm:pt>
    <dgm:pt modelId="{96A813A6-71F6-4748-8836-0C582C522E6A}" type="pres">
      <dgm:prSet presAssocID="{AF77B941-C40A-42D9-906A-1103363FAE40}" presName="childText3" presStyleLbl="solidAlignAcc1" presStyleIdx="2" presStyleCnt="4" custScaleY="49906" custLinFactNeighborY="-6556">
        <dgm:presLayoutVars>
          <dgm:chMax val="0"/>
          <dgm:chPref val="0"/>
          <dgm:bulletEnabled val="1"/>
        </dgm:presLayoutVars>
      </dgm:prSet>
      <dgm:spPr/>
    </dgm:pt>
    <dgm:pt modelId="{F1F1562D-FD4A-43D4-B6D0-D061E39691E4}" type="pres">
      <dgm:prSet presAssocID="{B9365C8E-A726-4172-91F1-D2D873D5A934}" presName="parentText4" presStyleLbl="node1" presStyleIdx="3" presStyleCnt="4" custLinFactNeighborY="55064">
        <dgm:presLayoutVars>
          <dgm:chMax/>
          <dgm:chPref val="3"/>
          <dgm:bulletEnabled val="1"/>
        </dgm:presLayoutVars>
      </dgm:prSet>
      <dgm:spPr/>
    </dgm:pt>
    <dgm:pt modelId="{8E320203-5029-46EF-A07B-A213DF28B6AA}" type="pres">
      <dgm:prSet presAssocID="{B9365C8E-A726-4172-91F1-D2D873D5A934}" presName="childText4" presStyleLbl="solidAlignAcc1" presStyleIdx="3" presStyleCnt="4" custScaleY="46945" custLinFactNeighborY="1675">
        <dgm:presLayoutVars>
          <dgm:chMax val="0"/>
          <dgm:chPref val="0"/>
          <dgm:bulletEnabled val="1"/>
        </dgm:presLayoutVars>
      </dgm:prSet>
      <dgm:spPr/>
    </dgm:pt>
  </dgm:ptLst>
  <dgm:cxnLst>
    <dgm:cxn modelId="{D6C9E30C-1275-44CE-A688-C3EB75B5B684}" type="presOf" srcId="{2F7A9417-E598-4F32-9D12-004602B73E17}" destId="{FE53B654-6C14-4D5A-A814-291D8B309122}" srcOrd="0" destOrd="0" presId="urn:microsoft.com/office/officeart/2009/3/layout/IncreasingArrowsProcess"/>
    <dgm:cxn modelId="{C58BFE1A-D15E-4826-A467-05D06FCD482D}" srcId="{2F7A9417-E598-4F32-9D12-004602B73E17}" destId="{4590F420-16EA-4291-9A8C-ADD23BB42E22}" srcOrd="0" destOrd="0" parTransId="{B9784C11-75DE-4ADD-B5C0-657934A28B19}" sibTransId="{B7434261-DC3D-4B26-8651-1CEA6B156C2F}"/>
    <dgm:cxn modelId="{E3543E3E-E935-4252-8A78-2976E61F1DBB}" type="presOf" srcId="{E905DA82-331A-4A6E-B16B-873A4912A663}" destId="{8E320203-5029-46EF-A07B-A213DF28B6AA}" srcOrd="0" destOrd="0" presId="urn:microsoft.com/office/officeart/2009/3/layout/IncreasingArrowsProcess"/>
    <dgm:cxn modelId="{AAF8DB64-4E63-455F-AB1E-D94187D6844E}" type="presOf" srcId="{DBDBDB30-5164-4835-BEDD-566FC19DBF42}" destId="{F360FDCF-432D-43C0-8428-108D6001C708}" srcOrd="0" destOrd="0" presId="urn:microsoft.com/office/officeart/2009/3/layout/IncreasingArrowsProcess"/>
    <dgm:cxn modelId="{83D73F65-20FD-4A20-8F39-5E2534FDFC48}" type="presOf" srcId="{5A758504-B017-40CF-B9B1-6BF275ED4DD6}" destId="{9DFB6CD8-E2FB-49AA-B18A-CFC91922290B}" srcOrd="0" destOrd="0" presId="urn:microsoft.com/office/officeart/2009/3/layout/IncreasingArrowsProcess"/>
    <dgm:cxn modelId="{C7E4EB48-5DEF-4DBD-A439-2B309FE69E33}" type="presOf" srcId="{B9365C8E-A726-4172-91F1-D2D873D5A934}" destId="{F1F1562D-FD4A-43D4-B6D0-D061E39691E4}" srcOrd="0" destOrd="0" presId="urn:microsoft.com/office/officeart/2009/3/layout/IncreasingArrowsProcess"/>
    <dgm:cxn modelId="{B8207D54-00C9-41A4-87DA-24A522872182}" type="presOf" srcId="{9CA0B3AB-36B8-4CDA-BF35-10BF75E76600}" destId="{3AABBD23-882E-4321-BF86-4507997FF92A}" srcOrd="0" destOrd="0" presId="urn:microsoft.com/office/officeart/2009/3/layout/IncreasingArrowsProcess"/>
    <dgm:cxn modelId="{434C5381-CBDE-4898-B170-5CF2292F16D0}" type="presOf" srcId="{AF77B941-C40A-42D9-906A-1103363FAE40}" destId="{5FC22895-FE71-47B2-9F1F-47BB327C4609}" srcOrd="0" destOrd="0" presId="urn:microsoft.com/office/officeart/2009/3/layout/IncreasingArrowsProcess"/>
    <dgm:cxn modelId="{1A05EEA0-4BC5-4548-86CE-9FF19185AE07}" type="presOf" srcId="{1EC93907-3D91-4107-9DF2-2BE2A808D883}" destId="{96A813A6-71F6-4748-8836-0C582C522E6A}" srcOrd="0" destOrd="0" presId="urn:microsoft.com/office/officeart/2009/3/layout/IncreasingArrowsProcess"/>
    <dgm:cxn modelId="{7A25D1A4-33FE-4696-BA41-BDC45446A5B5}" srcId="{9CA0B3AB-36B8-4CDA-BF35-10BF75E76600}" destId="{5A758504-B017-40CF-B9B1-6BF275ED4DD6}" srcOrd="0" destOrd="0" parTransId="{616E052F-75BF-4FFA-99B8-4E678616381A}" sibTransId="{3B6BE56B-C33F-4AD8-A6D8-8906101B32B8}"/>
    <dgm:cxn modelId="{7B40AEA7-FBA8-4A94-9512-07ED17A13C5C}" srcId="{DBDBDB30-5164-4835-BEDD-566FC19DBF42}" destId="{B9365C8E-A726-4172-91F1-D2D873D5A934}" srcOrd="3" destOrd="0" parTransId="{D5BBCC8D-D789-4EC7-AB85-5D928E675F66}" sibTransId="{9E395DE7-DE59-4803-9599-265F31D10332}"/>
    <dgm:cxn modelId="{ABFD06B0-7774-4FCE-8303-1205A2E33D72}" srcId="{DBDBDB30-5164-4835-BEDD-566FC19DBF42}" destId="{AF77B941-C40A-42D9-906A-1103363FAE40}" srcOrd="2" destOrd="0" parTransId="{46EC924E-D4A9-457A-8296-9B2EA2D09AA6}" sibTransId="{3F078772-8C17-40AE-B19E-7316880A6FE3}"/>
    <dgm:cxn modelId="{F03DCCBB-C0AD-4A19-86B6-C0213B1D15A1}" type="presOf" srcId="{4590F420-16EA-4291-9A8C-ADD23BB42E22}" destId="{B757C135-2505-43B5-8663-297ABB799FE5}" srcOrd="0" destOrd="0" presId="urn:microsoft.com/office/officeart/2009/3/layout/IncreasingArrowsProcess"/>
    <dgm:cxn modelId="{E8E631C0-DD0B-40C8-A903-60DC05C7EC83}" srcId="{DBDBDB30-5164-4835-BEDD-566FC19DBF42}" destId="{9CA0B3AB-36B8-4CDA-BF35-10BF75E76600}" srcOrd="0" destOrd="0" parTransId="{CA4B8DF3-9776-4E47-9D51-070F4CE27D02}" sibTransId="{198AF808-F2DF-45A4-ABAF-3B7D7B01680E}"/>
    <dgm:cxn modelId="{B19F28EB-B69B-48E2-B8A5-C97FADC84FE8}" srcId="{B9365C8E-A726-4172-91F1-D2D873D5A934}" destId="{E905DA82-331A-4A6E-B16B-873A4912A663}" srcOrd="0" destOrd="0" parTransId="{702F8493-5395-4109-9F26-B2DF6D8DF2B6}" sibTransId="{F4EB173A-3D27-4DC7-ACAF-21846AC9FB4E}"/>
    <dgm:cxn modelId="{CD2A95F1-49C1-4E2D-B1E0-86114FF314AB}" srcId="{DBDBDB30-5164-4835-BEDD-566FC19DBF42}" destId="{2F7A9417-E598-4F32-9D12-004602B73E17}" srcOrd="1" destOrd="0" parTransId="{866B5917-649E-4FF5-A09C-5ED49003C7E0}" sibTransId="{E978E99A-FB84-496F-805A-CA18A1555E4D}"/>
    <dgm:cxn modelId="{491265FA-6958-4E5A-835C-8FE23D4A3F4F}" srcId="{AF77B941-C40A-42D9-906A-1103363FAE40}" destId="{1EC93907-3D91-4107-9DF2-2BE2A808D883}" srcOrd="0" destOrd="0" parTransId="{CA18DAD8-A5A4-4370-B04E-5540C1FCF0B8}" sibTransId="{029F2171-D80C-4067-8A9C-2BEAA75A978E}"/>
    <dgm:cxn modelId="{08AAC2F7-4372-4280-B0C1-475378A74645}" type="presParOf" srcId="{F360FDCF-432D-43C0-8428-108D6001C708}" destId="{3AABBD23-882E-4321-BF86-4507997FF92A}" srcOrd="0" destOrd="0" presId="urn:microsoft.com/office/officeart/2009/3/layout/IncreasingArrowsProcess"/>
    <dgm:cxn modelId="{A44212E7-D43A-4B33-A522-E3D37A72C988}" type="presParOf" srcId="{F360FDCF-432D-43C0-8428-108D6001C708}" destId="{9DFB6CD8-E2FB-49AA-B18A-CFC91922290B}" srcOrd="1" destOrd="0" presId="urn:microsoft.com/office/officeart/2009/3/layout/IncreasingArrowsProcess"/>
    <dgm:cxn modelId="{9648B2E7-A8A6-4BED-A17E-87E1EF059D80}" type="presParOf" srcId="{F360FDCF-432D-43C0-8428-108D6001C708}" destId="{FE53B654-6C14-4D5A-A814-291D8B309122}" srcOrd="2" destOrd="0" presId="urn:microsoft.com/office/officeart/2009/3/layout/IncreasingArrowsProcess"/>
    <dgm:cxn modelId="{5517F773-40EA-4E80-A90A-19F458EE0B69}" type="presParOf" srcId="{F360FDCF-432D-43C0-8428-108D6001C708}" destId="{B757C135-2505-43B5-8663-297ABB799FE5}" srcOrd="3" destOrd="0" presId="urn:microsoft.com/office/officeart/2009/3/layout/IncreasingArrowsProcess"/>
    <dgm:cxn modelId="{C5B4B512-1204-494D-B93A-223250662925}" type="presParOf" srcId="{F360FDCF-432D-43C0-8428-108D6001C708}" destId="{5FC22895-FE71-47B2-9F1F-47BB327C4609}" srcOrd="4" destOrd="0" presId="urn:microsoft.com/office/officeart/2009/3/layout/IncreasingArrowsProcess"/>
    <dgm:cxn modelId="{94A68A21-4A23-44FE-9A10-8C440DD5FF5E}" type="presParOf" srcId="{F360FDCF-432D-43C0-8428-108D6001C708}" destId="{96A813A6-71F6-4748-8836-0C582C522E6A}" srcOrd="5" destOrd="0" presId="urn:microsoft.com/office/officeart/2009/3/layout/IncreasingArrowsProcess"/>
    <dgm:cxn modelId="{5EF62D0F-8864-4BE3-AFAA-3462C61D8696}" type="presParOf" srcId="{F360FDCF-432D-43C0-8428-108D6001C708}" destId="{F1F1562D-FD4A-43D4-B6D0-D061E39691E4}" srcOrd="6" destOrd="0" presId="urn:microsoft.com/office/officeart/2009/3/layout/IncreasingArrowsProcess"/>
    <dgm:cxn modelId="{1A08A943-93F6-4A19-8FC8-204A1B7FC649}" type="presParOf" srcId="{F360FDCF-432D-43C0-8428-108D6001C708}" destId="{8E320203-5029-46EF-A07B-A213DF28B6AA}" srcOrd="7"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BDB30-5164-4835-BEDD-566FC19DBF42}"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fr-CA"/>
        </a:p>
      </dgm:t>
    </dgm:pt>
    <dgm:pt modelId="{9CA0B3AB-36B8-4CDA-BF35-10BF75E76600}">
      <dgm:prSet phldrT="[Texte]" custT="1"/>
      <dgm:spPr/>
      <dgm:t>
        <a:bodyPr/>
        <a:lstStyle/>
        <a:p>
          <a:r>
            <a:rPr lang="fr-CA" sz="1400" dirty="0"/>
            <a:t>Début de la session</a:t>
          </a:r>
        </a:p>
      </dgm:t>
    </dgm:pt>
    <dgm:pt modelId="{CA4B8DF3-9776-4E47-9D51-070F4CE27D02}" type="parTrans" cxnId="{E8E631C0-DD0B-40C8-A903-60DC05C7EC83}">
      <dgm:prSet/>
      <dgm:spPr/>
      <dgm:t>
        <a:bodyPr/>
        <a:lstStyle/>
        <a:p>
          <a:endParaRPr lang="fr-CA"/>
        </a:p>
      </dgm:t>
    </dgm:pt>
    <dgm:pt modelId="{198AF808-F2DF-45A4-ABAF-3B7D7B01680E}" type="sibTrans" cxnId="{E8E631C0-DD0B-40C8-A903-60DC05C7EC83}">
      <dgm:prSet/>
      <dgm:spPr/>
      <dgm:t>
        <a:bodyPr/>
        <a:lstStyle/>
        <a:p>
          <a:endParaRPr lang="fr-CA"/>
        </a:p>
      </dgm:t>
    </dgm:pt>
    <dgm:pt modelId="{5A758504-B017-40CF-B9B1-6BF275ED4DD6}">
      <dgm:prSet phldrT="[Texte]" custT="1"/>
      <dgm:spPr/>
      <dgm:t>
        <a:bodyPr anchor="ctr"/>
        <a:lstStyle/>
        <a:p>
          <a:pPr algn="l"/>
          <a:r>
            <a:rPr lang="fr-CA" sz="1400" dirty="0"/>
            <a:t>Un seul versement</a:t>
          </a:r>
          <a:br>
            <a:rPr lang="fr-CA" sz="1400" dirty="0"/>
          </a:br>
          <a:r>
            <a:rPr lang="fr-CA" sz="1400" dirty="0"/>
            <a:t>1 600$</a:t>
          </a:r>
        </a:p>
      </dgm:t>
    </dgm:pt>
    <dgm:pt modelId="{616E052F-75BF-4FFA-99B8-4E678616381A}" type="parTrans" cxnId="{7A25D1A4-33FE-4696-BA41-BDC45446A5B5}">
      <dgm:prSet/>
      <dgm:spPr/>
      <dgm:t>
        <a:bodyPr/>
        <a:lstStyle/>
        <a:p>
          <a:endParaRPr lang="fr-CA"/>
        </a:p>
      </dgm:t>
    </dgm:pt>
    <dgm:pt modelId="{3B6BE56B-C33F-4AD8-A6D8-8906101B32B8}" type="sibTrans" cxnId="{7A25D1A4-33FE-4696-BA41-BDC45446A5B5}">
      <dgm:prSet/>
      <dgm:spPr/>
      <dgm:t>
        <a:bodyPr/>
        <a:lstStyle/>
        <a:p>
          <a:endParaRPr lang="fr-CA"/>
        </a:p>
      </dgm:t>
    </dgm:pt>
    <dgm:pt modelId="{F360FDCF-432D-43C0-8428-108D6001C708}" type="pres">
      <dgm:prSet presAssocID="{DBDBDB30-5164-4835-BEDD-566FC19DBF42}" presName="Name0" presStyleCnt="0">
        <dgm:presLayoutVars>
          <dgm:chMax val="5"/>
          <dgm:chPref val="5"/>
          <dgm:dir/>
          <dgm:animLvl val="lvl"/>
        </dgm:presLayoutVars>
      </dgm:prSet>
      <dgm:spPr/>
    </dgm:pt>
    <dgm:pt modelId="{3AABBD23-882E-4321-BF86-4507997FF92A}" type="pres">
      <dgm:prSet presAssocID="{9CA0B3AB-36B8-4CDA-BF35-10BF75E76600}" presName="parentText1" presStyleLbl="node1" presStyleIdx="0" presStyleCnt="1">
        <dgm:presLayoutVars>
          <dgm:chMax/>
          <dgm:chPref val="3"/>
          <dgm:bulletEnabled val="1"/>
        </dgm:presLayoutVars>
      </dgm:prSet>
      <dgm:spPr/>
    </dgm:pt>
    <dgm:pt modelId="{9DFB6CD8-E2FB-49AA-B18A-CFC91922290B}" type="pres">
      <dgm:prSet presAssocID="{9CA0B3AB-36B8-4CDA-BF35-10BF75E76600}" presName="childText1" presStyleLbl="solidAlignAcc1" presStyleIdx="0" presStyleCnt="1" custScaleY="36313" custLinFactNeighborY="-31542">
        <dgm:presLayoutVars>
          <dgm:chMax val="0"/>
          <dgm:chPref val="0"/>
          <dgm:bulletEnabled val="1"/>
        </dgm:presLayoutVars>
      </dgm:prSet>
      <dgm:spPr/>
    </dgm:pt>
  </dgm:ptLst>
  <dgm:cxnLst>
    <dgm:cxn modelId="{1615A78F-D7E4-4B70-88C2-5A0268127887}" type="presOf" srcId="{5A758504-B017-40CF-B9B1-6BF275ED4DD6}" destId="{9DFB6CD8-E2FB-49AA-B18A-CFC91922290B}" srcOrd="0" destOrd="0" presId="urn:microsoft.com/office/officeart/2009/3/layout/IncreasingArrowsProcess"/>
    <dgm:cxn modelId="{C983929A-E3F7-46A4-AC13-65066E21C5A0}" type="presOf" srcId="{9CA0B3AB-36B8-4CDA-BF35-10BF75E76600}" destId="{3AABBD23-882E-4321-BF86-4507997FF92A}" srcOrd="0" destOrd="0" presId="urn:microsoft.com/office/officeart/2009/3/layout/IncreasingArrowsProcess"/>
    <dgm:cxn modelId="{1A3752A3-0B51-4785-8E23-98F9A0271215}" type="presOf" srcId="{DBDBDB30-5164-4835-BEDD-566FC19DBF42}" destId="{F360FDCF-432D-43C0-8428-108D6001C708}" srcOrd="0" destOrd="0" presId="urn:microsoft.com/office/officeart/2009/3/layout/IncreasingArrowsProcess"/>
    <dgm:cxn modelId="{7A25D1A4-33FE-4696-BA41-BDC45446A5B5}" srcId="{9CA0B3AB-36B8-4CDA-BF35-10BF75E76600}" destId="{5A758504-B017-40CF-B9B1-6BF275ED4DD6}" srcOrd="0" destOrd="0" parTransId="{616E052F-75BF-4FFA-99B8-4E678616381A}" sibTransId="{3B6BE56B-C33F-4AD8-A6D8-8906101B32B8}"/>
    <dgm:cxn modelId="{E8E631C0-DD0B-40C8-A903-60DC05C7EC83}" srcId="{DBDBDB30-5164-4835-BEDD-566FC19DBF42}" destId="{9CA0B3AB-36B8-4CDA-BF35-10BF75E76600}" srcOrd="0" destOrd="0" parTransId="{CA4B8DF3-9776-4E47-9D51-070F4CE27D02}" sibTransId="{198AF808-F2DF-45A4-ABAF-3B7D7B01680E}"/>
    <dgm:cxn modelId="{D70547C5-802A-4F45-A5ED-DAA43236C83E}" type="presParOf" srcId="{F360FDCF-432D-43C0-8428-108D6001C708}" destId="{3AABBD23-882E-4321-BF86-4507997FF92A}" srcOrd="0" destOrd="0" presId="urn:microsoft.com/office/officeart/2009/3/layout/IncreasingArrowsProcess"/>
    <dgm:cxn modelId="{78196A3D-9C3A-48C9-9A6F-0B80CC712288}" type="presParOf" srcId="{F360FDCF-432D-43C0-8428-108D6001C708}" destId="{9DFB6CD8-E2FB-49AA-B18A-CFC91922290B}" srcOrd="1" destOrd="0" presId="urn:microsoft.com/office/officeart/2009/3/layout/IncreasingArrows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BBD23-882E-4321-BF86-4507997FF92A}">
      <dsp:nvSpPr>
        <dsp:cNvPr id="0" name=""/>
        <dsp:cNvSpPr/>
      </dsp:nvSpPr>
      <dsp:spPr>
        <a:xfrm>
          <a:off x="34038" y="547940"/>
          <a:ext cx="3803172" cy="553684"/>
        </a:xfrm>
        <a:prstGeom prst="rightArrow">
          <a:avLst>
            <a:gd name="adj1" fmla="val 50000"/>
            <a:gd name="adj2" fmla="val 5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254000" bIns="87897" numCol="1" spcCol="1270" anchor="ctr" anchorCtr="0">
          <a:noAutofit/>
        </a:bodyPr>
        <a:lstStyle/>
        <a:p>
          <a:pPr marL="0" lvl="0" indent="0" algn="l" defTabSz="622300">
            <a:lnSpc>
              <a:spcPct val="90000"/>
            </a:lnSpc>
            <a:spcBef>
              <a:spcPct val="0"/>
            </a:spcBef>
            <a:spcAft>
              <a:spcPct val="35000"/>
            </a:spcAft>
            <a:buNone/>
          </a:pPr>
          <a:r>
            <a:rPr lang="fr-CA" sz="1400" kern="1200" dirty="0"/>
            <a:t>Début de la session</a:t>
          </a:r>
        </a:p>
      </dsp:txBody>
      <dsp:txXfrm>
        <a:off x="34038" y="686361"/>
        <a:ext cx="3664751" cy="276842"/>
      </dsp:txXfrm>
    </dsp:sp>
    <dsp:sp modelId="{9DFB6CD8-E2FB-49AA-B18A-CFC91922290B}">
      <dsp:nvSpPr>
        <dsp:cNvPr id="0" name=""/>
        <dsp:cNvSpPr/>
      </dsp:nvSpPr>
      <dsp:spPr>
        <a:xfrm>
          <a:off x="34038" y="965020"/>
          <a:ext cx="876631" cy="517933"/>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dirty="0"/>
            <a:t>Versement principal</a:t>
          </a:r>
          <a:br>
            <a:rPr lang="fr-CA" sz="1200" kern="1200" dirty="0"/>
          </a:br>
          <a:r>
            <a:rPr lang="fr-CA" sz="1200" kern="1200" dirty="0"/>
            <a:t>2 500$</a:t>
          </a:r>
        </a:p>
      </dsp:txBody>
      <dsp:txXfrm>
        <a:off x="34038" y="965020"/>
        <a:ext cx="876631" cy="517933"/>
      </dsp:txXfrm>
    </dsp:sp>
    <dsp:sp modelId="{FE53B654-6C14-4D5A-A814-291D8B309122}">
      <dsp:nvSpPr>
        <dsp:cNvPr id="0" name=""/>
        <dsp:cNvSpPr/>
      </dsp:nvSpPr>
      <dsp:spPr>
        <a:xfrm>
          <a:off x="910669" y="830245"/>
          <a:ext cx="2926541" cy="553684"/>
        </a:xfrm>
        <a:prstGeom prst="rightArrow">
          <a:avLst>
            <a:gd name="adj1" fmla="val 50000"/>
            <a:gd name="adj2" fmla="val 50000"/>
          </a:avLst>
        </a:prstGeom>
        <a:solidFill>
          <a:schemeClr val="accent4">
            <a:hueOff val="0"/>
            <a:satOff val="0"/>
            <a:lumOff val="-431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254000" bIns="87897" numCol="1" spcCol="1270" anchor="ctr" anchorCtr="0">
          <a:noAutofit/>
        </a:bodyPr>
        <a:lstStyle/>
        <a:p>
          <a:pPr marL="0" lvl="0" indent="0" algn="l" defTabSz="488950">
            <a:lnSpc>
              <a:spcPct val="90000"/>
            </a:lnSpc>
            <a:spcBef>
              <a:spcPct val="0"/>
            </a:spcBef>
            <a:spcAft>
              <a:spcPct val="35000"/>
            </a:spcAft>
            <a:buNone/>
          </a:pPr>
          <a:r>
            <a:rPr lang="fr-CA" sz="1100" kern="1200" dirty="0"/>
            <a:t>Mois suivant</a:t>
          </a:r>
        </a:p>
      </dsp:txBody>
      <dsp:txXfrm>
        <a:off x="910669" y="968666"/>
        <a:ext cx="2788120" cy="276842"/>
      </dsp:txXfrm>
    </dsp:sp>
    <dsp:sp modelId="{B757C135-2505-43B5-8663-297ABB799FE5}">
      <dsp:nvSpPr>
        <dsp:cNvPr id="0" name=""/>
        <dsp:cNvSpPr/>
      </dsp:nvSpPr>
      <dsp:spPr>
        <a:xfrm>
          <a:off x="910669" y="1239296"/>
          <a:ext cx="876631" cy="504671"/>
        </a:xfrm>
        <a:prstGeom prst="rect">
          <a:avLst/>
        </a:prstGeom>
        <a:solidFill>
          <a:schemeClr val="lt1">
            <a:hueOff val="0"/>
            <a:satOff val="0"/>
            <a:lumOff val="0"/>
            <a:alphaOff val="0"/>
          </a:schemeClr>
        </a:solidFill>
        <a:ln w="12700" cap="flat" cmpd="sng" algn="ctr">
          <a:solidFill>
            <a:schemeClr val="accent4">
              <a:hueOff val="0"/>
              <a:satOff val="0"/>
              <a:lumOff val="-43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dirty="0"/>
            <a:t>Versement</a:t>
          </a:r>
          <a:br>
            <a:rPr lang="fr-CA" sz="1200" kern="1200" dirty="0"/>
          </a:br>
          <a:r>
            <a:rPr lang="fr-CA" sz="1200" kern="1200" dirty="0"/>
            <a:t>500$ </a:t>
          </a:r>
        </a:p>
      </dsp:txBody>
      <dsp:txXfrm>
        <a:off x="910669" y="1239296"/>
        <a:ext cx="876631" cy="504671"/>
      </dsp:txXfrm>
    </dsp:sp>
    <dsp:sp modelId="{5FC22895-FE71-47B2-9F1F-47BB327C4609}">
      <dsp:nvSpPr>
        <dsp:cNvPr id="0" name=""/>
        <dsp:cNvSpPr/>
      </dsp:nvSpPr>
      <dsp:spPr>
        <a:xfrm>
          <a:off x="1787300" y="1118274"/>
          <a:ext cx="2049909" cy="553684"/>
        </a:xfrm>
        <a:prstGeom prst="rightArrow">
          <a:avLst>
            <a:gd name="adj1" fmla="val 50000"/>
            <a:gd name="adj2" fmla="val 50000"/>
          </a:avLst>
        </a:prstGeom>
        <a:solidFill>
          <a:schemeClr val="accent4">
            <a:hueOff val="0"/>
            <a:satOff val="0"/>
            <a:lumOff val="-862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254000" bIns="87897" numCol="1" spcCol="1270" anchor="ctr" anchorCtr="0">
          <a:noAutofit/>
        </a:bodyPr>
        <a:lstStyle/>
        <a:p>
          <a:pPr marL="0" lvl="0" indent="0" algn="l" defTabSz="488950">
            <a:lnSpc>
              <a:spcPct val="90000"/>
            </a:lnSpc>
            <a:spcBef>
              <a:spcPct val="0"/>
            </a:spcBef>
            <a:spcAft>
              <a:spcPct val="35000"/>
            </a:spcAft>
            <a:buNone/>
          </a:pPr>
          <a:r>
            <a:rPr lang="fr-CA" sz="1100" kern="1200" dirty="0"/>
            <a:t>Mois suivant</a:t>
          </a:r>
        </a:p>
      </dsp:txBody>
      <dsp:txXfrm>
        <a:off x="1787300" y="1256695"/>
        <a:ext cx="1911488" cy="276842"/>
      </dsp:txXfrm>
    </dsp:sp>
    <dsp:sp modelId="{96A813A6-71F6-4748-8836-0C582C522E6A}">
      <dsp:nvSpPr>
        <dsp:cNvPr id="0" name=""/>
        <dsp:cNvSpPr/>
      </dsp:nvSpPr>
      <dsp:spPr>
        <a:xfrm>
          <a:off x="1787300" y="1530589"/>
          <a:ext cx="876631" cy="501415"/>
        </a:xfrm>
        <a:prstGeom prst="rect">
          <a:avLst/>
        </a:prstGeom>
        <a:solidFill>
          <a:schemeClr val="lt1">
            <a:hueOff val="0"/>
            <a:satOff val="0"/>
            <a:lumOff val="0"/>
            <a:alphaOff val="0"/>
          </a:schemeClr>
        </a:solidFill>
        <a:ln w="12700" cap="flat" cmpd="sng" algn="ctr">
          <a:solidFill>
            <a:schemeClr val="accent4">
              <a:hueOff val="0"/>
              <a:satOff val="0"/>
              <a:lumOff val="-86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dirty="0"/>
            <a:t>Versement</a:t>
          </a:r>
          <a:br>
            <a:rPr lang="fr-CA" sz="1200" kern="1200" dirty="0"/>
          </a:br>
          <a:r>
            <a:rPr lang="fr-CA" sz="1200" kern="1200" dirty="0"/>
            <a:t>500$</a:t>
          </a:r>
        </a:p>
      </dsp:txBody>
      <dsp:txXfrm>
        <a:off x="1787300" y="1530589"/>
        <a:ext cx="876631" cy="501415"/>
      </dsp:txXfrm>
    </dsp:sp>
    <dsp:sp modelId="{F1F1562D-FD4A-43D4-B6D0-D061E39691E4}">
      <dsp:nvSpPr>
        <dsp:cNvPr id="0" name=""/>
        <dsp:cNvSpPr/>
      </dsp:nvSpPr>
      <dsp:spPr>
        <a:xfrm>
          <a:off x="2663931" y="1406309"/>
          <a:ext cx="1173278" cy="553684"/>
        </a:xfrm>
        <a:prstGeom prst="rightArrow">
          <a:avLst>
            <a:gd name="adj1" fmla="val 50000"/>
            <a:gd name="adj2" fmla="val 50000"/>
          </a:avLst>
        </a:prstGeom>
        <a:solidFill>
          <a:schemeClr val="accent4">
            <a:hueOff val="0"/>
            <a:satOff val="0"/>
            <a:lumOff val="-1294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254000" bIns="87897" numCol="1" spcCol="1270" anchor="ctr" anchorCtr="0">
          <a:noAutofit/>
        </a:bodyPr>
        <a:lstStyle/>
        <a:p>
          <a:pPr marL="0" lvl="0" indent="0" algn="l" defTabSz="488950">
            <a:lnSpc>
              <a:spcPct val="90000"/>
            </a:lnSpc>
            <a:spcBef>
              <a:spcPct val="0"/>
            </a:spcBef>
            <a:spcAft>
              <a:spcPct val="35000"/>
            </a:spcAft>
            <a:buNone/>
          </a:pPr>
          <a:r>
            <a:rPr lang="fr-CA" sz="1100" kern="1200" dirty="0"/>
            <a:t>Mois suivant</a:t>
          </a:r>
        </a:p>
      </dsp:txBody>
      <dsp:txXfrm>
        <a:off x="2663931" y="1544730"/>
        <a:ext cx="1034857" cy="276842"/>
      </dsp:txXfrm>
    </dsp:sp>
    <dsp:sp modelId="{8E320203-5029-46EF-A07B-A213DF28B6AA}">
      <dsp:nvSpPr>
        <dsp:cNvPr id="0" name=""/>
        <dsp:cNvSpPr/>
      </dsp:nvSpPr>
      <dsp:spPr>
        <a:xfrm>
          <a:off x="2663931" y="1815980"/>
          <a:ext cx="884617" cy="477193"/>
        </a:xfrm>
        <a:prstGeom prst="rect">
          <a:avLst/>
        </a:prstGeom>
        <a:solidFill>
          <a:schemeClr val="lt1">
            <a:hueOff val="0"/>
            <a:satOff val="0"/>
            <a:lumOff val="0"/>
            <a:alphaOff val="0"/>
          </a:schemeClr>
        </a:solidFill>
        <a:ln w="12700" cap="flat" cmpd="sng" algn="ctr">
          <a:solidFill>
            <a:schemeClr val="accent4">
              <a:hueOff val="0"/>
              <a:satOff val="0"/>
              <a:lumOff val="-129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dirty="0"/>
            <a:t>Versement</a:t>
          </a:r>
          <a:br>
            <a:rPr lang="fr-CA" sz="1200" kern="1200" dirty="0"/>
          </a:br>
          <a:r>
            <a:rPr lang="fr-CA" sz="1200" kern="1200" dirty="0"/>
            <a:t>500$</a:t>
          </a:r>
        </a:p>
      </dsp:txBody>
      <dsp:txXfrm>
        <a:off x="2663931" y="1815980"/>
        <a:ext cx="884617" cy="477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BBD23-882E-4321-BF86-4507997FF92A}">
      <dsp:nvSpPr>
        <dsp:cNvPr id="0" name=""/>
        <dsp:cNvSpPr/>
      </dsp:nvSpPr>
      <dsp:spPr>
        <a:xfrm>
          <a:off x="0" y="742017"/>
          <a:ext cx="3535532" cy="514916"/>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81743" numCol="1" spcCol="1270" anchor="ctr" anchorCtr="0">
          <a:noAutofit/>
        </a:bodyPr>
        <a:lstStyle/>
        <a:p>
          <a:pPr marL="0" lvl="0" indent="0" algn="l" defTabSz="622300">
            <a:lnSpc>
              <a:spcPct val="90000"/>
            </a:lnSpc>
            <a:spcBef>
              <a:spcPct val="0"/>
            </a:spcBef>
            <a:spcAft>
              <a:spcPct val="35000"/>
            </a:spcAft>
            <a:buNone/>
          </a:pPr>
          <a:r>
            <a:rPr lang="fr-CA" sz="1400" kern="1200" dirty="0"/>
            <a:t>Début de la session</a:t>
          </a:r>
        </a:p>
      </dsp:txBody>
      <dsp:txXfrm>
        <a:off x="0" y="870746"/>
        <a:ext cx="3406803" cy="257458"/>
      </dsp:txXfrm>
    </dsp:sp>
    <dsp:sp modelId="{9DFB6CD8-E2FB-49AA-B18A-CFC91922290B}">
      <dsp:nvSpPr>
        <dsp:cNvPr id="0" name=""/>
        <dsp:cNvSpPr/>
      </dsp:nvSpPr>
      <dsp:spPr>
        <a:xfrm>
          <a:off x="0" y="1144872"/>
          <a:ext cx="3267185" cy="501547"/>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A" sz="1400" kern="1200" dirty="0"/>
            <a:t>Un seul versement</a:t>
          </a:r>
          <a:br>
            <a:rPr lang="fr-CA" sz="1400" kern="1200" dirty="0"/>
          </a:br>
          <a:r>
            <a:rPr lang="fr-CA" sz="1400" kern="1200" dirty="0"/>
            <a:t>1 600$</a:t>
          </a:r>
        </a:p>
      </dsp:txBody>
      <dsp:txXfrm>
        <a:off x="0" y="1144872"/>
        <a:ext cx="3267185" cy="501547"/>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BAAEE-69AA-423F-B988-B2F9D03037BE}" type="datetimeFigureOut">
              <a:rPr lang="fr-CA" smtClean="0"/>
              <a:t>2024-07-26</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626FC-679C-49F8-BB28-9D6CACE38C46}" type="slidenum">
              <a:rPr lang="fr-CA" smtClean="0"/>
              <a:t>‹n°›</a:t>
            </a:fld>
            <a:endParaRPr lang="fr-CA"/>
          </a:p>
        </p:txBody>
      </p:sp>
    </p:spTree>
    <p:extLst>
      <p:ext uri="{BB962C8B-B14F-4D97-AF65-F5344CB8AC3E}">
        <p14:creationId xmlns:p14="http://schemas.microsoft.com/office/powerpoint/2010/main" val="184513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ormulaireweb.ulaval.ca/bbaf/traitement_de_dossier_bac/f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af.ulaval.ca/prets-et-bourses/prets-et-bourses-du-quebec/presentation-du-programm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bbaf.ulaval.ca/mes-finances/consulter-les-ressources-daide/#alimentaire"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bbaf.ulaval.ca/mes-finances/consulter-les-ressources-daide/#psychologique" TargetMode="External"/><Relationship Id="rId4" Type="http://schemas.openxmlformats.org/officeDocument/2006/relationships/hyperlink" Target="https://www.bbaf.ulaval.ca/mes-finances/consulter-les-ressources-daide/#usag%C3%A9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quebec.ca/education/aide-financiere-aux-etudes/remboursement/remboursement-differ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quebec.ca/education/aide-financiere-aux-etudes/remboursement/remise-dett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aseline="0" dirty="0"/>
              <a:t>Le </a:t>
            </a:r>
            <a:r>
              <a:rPr lang="fr-CA" b="1" baseline="0" dirty="0"/>
              <a:t>Bureau des bourses et de l’aide financière </a:t>
            </a:r>
            <a:r>
              <a:rPr lang="fr-CA" baseline="0" dirty="0"/>
              <a:t>est là pour vous faire découvrir les ressources qui s’offrent à vous pour vous soutenir dans la réalisation de votre projet d’études. </a:t>
            </a:r>
          </a:p>
          <a:p>
            <a:br>
              <a:rPr lang="fr-CA" baseline="0" dirty="0"/>
            </a:br>
            <a:endParaRPr lang="fr-CA" dirty="0"/>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a:t>
            </a:fld>
            <a:endParaRPr lang="fr-CA"/>
          </a:p>
        </p:txBody>
      </p:sp>
    </p:spTree>
    <p:extLst>
      <p:ext uri="{BB962C8B-B14F-4D97-AF65-F5344CB8AC3E}">
        <p14:creationId xmlns:p14="http://schemas.microsoft.com/office/powerpoint/2010/main" val="2028378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aseline="0" dirty="0"/>
              <a:t>Même si vous n’habitez pas chez vos parents, leur contribution pourrait tout de même être considérée dans le calcul de vos prêts et bourses</a:t>
            </a:r>
            <a:endParaRPr lang="fr-CA" sz="1800" dirty="0">
              <a:solidFill>
                <a:prstClr val="black"/>
              </a:solidFill>
              <a:latin typeface="Overpass" panose="00000500000000000000" pitchFamily="2" charset="0"/>
            </a:endParaRPr>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10</a:t>
            </a:fld>
            <a:endParaRPr lang="fr-CA"/>
          </a:p>
        </p:txBody>
      </p:sp>
    </p:spTree>
    <p:extLst>
      <p:ext uri="{BB962C8B-B14F-4D97-AF65-F5344CB8AC3E}">
        <p14:creationId xmlns:p14="http://schemas.microsoft.com/office/powerpoint/2010/main" val="1358952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CA" b="1" dirty="0"/>
              <a:t>Mythe</a:t>
            </a:r>
            <a:r>
              <a:rPr lang="fr-CA" b="1" baseline="0" dirty="0"/>
              <a:t>: </a:t>
            </a:r>
            <a:r>
              <a:rPr lang="fr-CA" baseline="0" dirty="0"/>
              <a:t>le fait que vous résidiez ou non chez vos parents n’a pas d’impact sur le fait que l’AFE tienne compte ou non de la contribution de vos parents.</a:t>
            </a:r>
          </a:p>
          <a:p>
            <a:pPr marL="171450" indent="-171450">
              <a:buFont typeface="Arial" panose="020B0604020202020204" pitchFamily="34" charset="0"/>
              <a:buChar char="•"/>
            </a:pPr>
            <a:r>
              <a:rPr lang="fr-CA" baseline="0" dirty="0"/>
              <a:t>Votre </a:t>
            </a:r>
            <a:r>
              <a:rPr lang="fr-CA" b="1" baseline="0" dirty="0"/>
              <a:t>situation d’études </a:t>
            </a:r>
            <a:r>
              <a:rPr lang="fr-CA" b="0" baseline="0" dirty="0"/>
              <a:t>et votre </a:t>
            </a:r>
            <a:r>
              <a:rPr lang="fr-CA" b="1" baseline="0" dirty="0"/>
              <a:t>situation familiale </a:t>
            </a:r>
            <a:r>
              <a:rPr lang="fr-CA" baseline="0" dirty="0"/>
              <a:t>sont les principaux éléments à considérer.</a:t>
            </a:r>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11</a:t>
            </a:fld>
            <a:endParaRPr lang="fr-CA"/>
          </a:p>
        </p:txBody>
      </p:sp>
    </p:spTree>
    <p:extLst>
      <p:ext uri="{BB962C8B-B14F-4D97-AF65-F5344CB8AC3E}">
        <p14:creationId xmlns:p14="http://schemas.microsoft.com/office/powerpoint/2010/main" val="4147282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12</a:t>
            </a:fld>
            <a:endParaRPr lang="fr-CA"/>
          </a:p>
        </p:txBody>
      </p:sp>
    </p:spTree>
    <p:extLst>
      <p:ext uri="{BB962C8B-B14F-4D97-AF65-F5344CB8AC3E}">
        <p14:creationId xmlns:p14="http://schemas.microsoft.com/office/powerpoint/2010/main" val="2365600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r>
              <a:rPr lang="fr-FR" b="0" i="0" dirty="0">
                <a:solidFill>
                  <a:srgbClr val="555555"/>
                </a:solidFill>
                <a:effectLst/>
                <a:latin typeface="Source Sans Pro" panose="020B0503030403020204" pitchFamily="34" charset="0"/>
              </a:rPr>
              <a:t>Pour faire reconnaître votre autonomie financière à l’égard de l’une des deux dernières situations, remplissez le </a:t>
            </a:r>
            <a:r>
              <a:rPr lang="fr-FR" b="0" i="0" u="sng" dirty="0">
                <a:solidFill>
                  <a:srgbClr val="3470B5"/>
                </a:solidFill>
                <a:effectLst/>
                <a:latin typeface="Source Sans Pro" panose="020B0503030403020204" pitchFamily="34" charset="0"/>
                <a:hlinkClick r:id="rId3"/>
              </a:rPr>
              <a:t>formulaire «Demande de reconnaissance pour l’obtention de 90 crédits ou d’un baccalauréat à l’Université Laval»</a:t>
            </a:r>
            <a:r>
              <a:rPr lang="fr-FR" b="0" i="0" u="sng" dirty="0">
                <a:solidFill>
                  <a:srgbClr val="555555"/>
                </a:solidFill>
                <a:effectLst/>
                <a:latin typeface="Source Sans Pro" panose="020B0503030403020204" pitchFamily="34" charset="0"/>
              </a:rPr>
              <a:t>.</a:t>
            </a:r>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13</a:t>
            </a:fld>
            <a:endParaRPr lang="fr-CA"/>
          </a:p>
        </p:txBody>
      </p:sp>
    </p:spTree>
    <p:extLst>
      <p:ext uri="{BB962C8B-B14F-4D97-AF65-F5344CB8AC3E}">
        <p14:creationId xmlns:p14="http://schemas.microsoft.com/office/powerpoint/2010/main" val="3439429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14</a:t>
            </a:fld>
            <a:endParaRPr lang="fr-CA"/>
          </a:p>
        </p:txBody>
      </p:sp>
    </p:spTree>
    <p:extLst>
      <p:ext uri="{BB962C8B-B14F-4D97-AF65-F5344CB8AC3E}">
        <p14:creationId xmlns:p14="http://schemas.microsoft.com/office/powerpoint/2010/main" val="751601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15</a:t>
            </a:fld>
            <a:endParaRPr lang="fr-CA"/>
          </a:p>
        </p:txBody>
      </p:sp>
    </p:spTree>
    <p:extLst>
      <p:ext uri="{BB962C8B-B14F-4D97-AF65-F5344CB8AC3E}">
        <p14:creationId xmlns:p14="http://schemas.microsoft.com/office/powerpoint/2010/main" val="1366483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880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436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fr-CA" dirty="0">
                <a:latin typeface="Calibri (Corps)"/>
              </a:rPr>
            </a:br>
            <a:r>
              <a:rPr lang="fr-CA" b="0" i="0" dirty="0">
                <a:solidFill>
                  <a:srgbClr val="000000"/>
                </a:solidFill>
                <a:effectLst/>
                <a:latin typeface="Calibri (Corps)"/>
              </a:rPr>
              <a:t>Il est important de </a:t>
            </a:r>
            <a:r>
              <a:rPr lang="fr-CA" b="1" i="0" dirty="0">
                <a:solidFill>
                  <a:srgbClr val="000000"/>
                </a:solidFill>
                <a:effectLst/>
                <a:latin typeface="Calibri (Corps)"/>
              </a:rPr>
              <a:t>ne pas confondre les bourses d'études avec les prêts et bourses</a:t>
            </a:r>
            <a:r>
              <a:rPr lang="fr-CA" b="0" i="0" dirty="0">
                <a:solidFill>
                  <a:srgbClr val="000000"/>
                </a:solidFill>
                <a:effectLst/>
                <a:latin typeface="Calibri (Corps)"/>
              </a:rPr>
              <a:t>. </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647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Verdana" panose="020B0604030504040204" pitchFamily="34" charset="0"/>
                <a:ea typeface="Times New Roman" panose="02020603050405020304" pitchFamily="18" charset="0"/>
                <a:cs typeface="Arial" panose="020B0604020202020204" pitchFamily="34" charset="0"/>
              </a:rPr>
              <a:t>Il est possible de cumuler jusqu’à 7 500$ en bourses d’études sans que cela affecte le calcul des prêts et bourses.</a:t>
            </a:r>
            <a:endParaRPr lang="fr-CA" sz="1800" dirty="0">
              <a:effectLst/>
              <a:latin typeface="Times New Roman" panose="02020603050405020304" pitchFamily="18" charset="0"/>
              <a:ea typeface="Times New Roman" panose="02020603050405020304" pitchFamily="18" charset="0"/>
            </a:endParaRPr>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53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a:t>
            </a:fld>
            <a:endParaRPr lang="fr-CA"/>
          </a:p>
        </p:txBody>
      </p:sp>
    </p:spTree>
    <p:extLst>
      <p:ext uri="{BB962C8B-B14F-4D97-AF65-F5344CB8AC3E}">
        <p14:creationId xmlns:p14="http://schemas.microsoft.com/office/powerpoint/2010/main" val="1492090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solidFill>
                  <a:srgbClr val="000000"/>
                </a:solidFill>
                <a:effectLst/>
                <a:latin typeface="Overpass" charset="0"/>
              </a:rPr>
              <a:t>Contrairement à la croyance populaire, les bourses d'études ne sont pas exclusivement réservées à l'excellence scolaire. Il existe une multitude de bourses d'études dont les montants varient autant que les critères d'admissibilité établis par le donateur: admission, mobilité, leadership, excellence, soutien financier, etc.</a:t>
            </a:r>
          </a:p>
          <a:p>
            <a:endParaRPr lang="fr-CA" b="1" dirty="0">
              <a:latin typeface="Overpass" charset="0"/>
            </a:endParaRPr>
          </a:p>
          <a:p>
            <a:r>
              <a:rPr lang="fr-CA" b="1" dirty="0">
                <a:latin typeface="Overpass" charset="0"/>
              </a:rPr>
              <a:t>Qui peut obtenir une bourse d’études? :</a:t>
            </a:r>
            <a:endParaRPr lang="fr-CA" dirty="0">
              <a:latin typeface="Overpass" charset="0"/>
            </a:endParaRPr>
          </a:p>
          <a:p>
            <a:pPr marL="171450" indent="-171450">
              <a:buFont typeface="Wingdings" panose="05000000000000000000" pitchFamily="2" charset="2"/>
              <a:buChar char="q"/>
            </a:pPr>
            <a:r>
              <a:rPr lang="fr-CA" dirty="0">
                <a:latin typeface="Overpass" charset="0"/>
              </a:rPr>
              <a:t>Les critères varient pour chaque bourse, vous devez donc en prendre connaissance sur la fiche de la bourse.</a:t>
            </a:r>
          </a:p>
          <a:p>
            <a:pPr marL="171450" indent="-171450">
              <a:buFont typeface="Wingdings" panose="05000000000000000000" pitchFamily="2" charset="2"/>
              <a:buChar char="q"/>
            </a:pPr>
            <a:r>
              <a:rPr lang="fr-CA" dirty="0">
                <a:latin typeface="Overpass" charset="0"/>
              </a:rPr>
              <a:t>Pour toutes questions sur une bourse, vous trouverez la personne ou bureau à contacter sur la fiche de celle-ci. </a:t>
            </a:r>
          </a:p>
          <a:p>
            <a:endParaRPr lang="fr-CA" b="1" dirty="0">
              <a:latin typeface="Overpass" charset="0"/>
            </a:endParaRPr>
          </a:p>
          <a:p>
            <a:pPr marL="0" indent="0">
              <a:buFont typeface="Arial" panose="020B0604020202020204" pitchFamily="34" charset="0"/>
              <a:buNone/>
            </a:pPr>
            <a:r>
              <a:rPr lang="fr-CA" b="1" dirty="0">
                <a:latin typeface="Overpass" charset="0"/>
              </a:rPr>
              <a:t>Bourses d’admission</a:t>
            </a:r>
            <a:r>
              <a:rPr lang="fr-CA" dirty="0">
                <a:latin typeface="Overpass" charset="0"/>
              </a:rPr>
              <a:t> : </a:t>
            </a:r>
          </a:p>
          <a:p>
            <a:pPr marL="0" indent="0">
              <a:buFont typeface="Arial" panose="020B0604020202020204" pitchFamily="34" charset="0"/>
              <a:buNone/>
            </a:pPr>
            <a:r>
              <a:rPr lang="fr-CA" dirty="0">
                <a:latin typeface="Overpass" charset="0"/>
              </a:rPr>
              <a:t>Si vous débutez présentement un programme, vous n’êtes plus admissible à ces bourses. C’est en amont, au moment du dépôt de la demande d’admission qu’on peut généralement postuler. Toutefois, si vous poursuivez vos études à un autre cycle, ou que vous changez de programme, vous pourriez l’être. </a:t>
            </a:r>
            <a:br>
              <a:rPr lang="fr-CA" dirty="0">
                <a:latin typeface="Overpass" charset="0"/>
              </a:rPr>
            </a:br>
            <a:endParaRPr lang="fr-CA" dirty="0">
              <a:latin typeface="Overpass" charset="0"/>
            </a:endParaRPr>
          </a:p>
          <a:p>
            <a:pPr marL="0" indent="0">
              <a:buFont typeface="Arial" panose="020B0604020202020204" pitchFamily="34" charset="0"/>
              <a:buNone/>
            </a:pPr>
            <a:r>
              <a:rPr lang="fr-CA" b="1" dirty="0">
                <a:latin typeface="Overpass" charset="0"/>
              </a:rPr>
              <a:t>Bourses en cours d’études </a:t>
            </a:r>
            <a:r>
              <a:rPr lang="fr-CA" dirty="0">
                <a:latin typeface="Overpass" charset="0"/>
              </a:rPr>
              <a:t>: </a:t>
            </a:r>
          </a:p>
          <a:p>
            <a:pPr marL="0" indent="0">
              <a:buFont typeface="Arial" panose="020B0604020202020204" pitchFamily="34" charset="0"/>
              <a:buNone/>
            </a:pPr>
            <a:r>
              <a:rPr lang="fr-CA" dirty="0">
                <a:latin typeface="Overpass" charset="0"/>
              </a:rPr>
              <a:t>Vous y serez admissible dès votre deuxième session, ou après avoir complété un minimum de 12 crédits à l’Université Laval. </a:t>
            </a:r>
          </a:p>
          <a:p>
            <a:endParaRPr lang="fr-CA" dirty="0">
              <a:latin typeface="Overpass"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20</a:t>
            </a:fld>
            <a:endParaRPr lang="fr-CA"/>
          </a:p>
        </p:txBody>
      </p:sp>
    </p:spTree>
    <p:extLst>
      <p:ext uri="{BB962C8B-B14F-4D97-AF65-F5344CB8AC3E}">
        <p14:creationId xmlns:p14="http://schemas.microsoft.com/office/powerpoint/2010/main" val="888047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latin typeface="Overpass" charset="0"/>
              </a:rPr>
              <a:t>Admission</a:t>
            </a:r>
            <a:r>
              <a:rPr lang="fr-CA" dirty="0">
                <a:latin typeface="Overpass" charset="0"/>
              </a:rPr>
              <a:t> : Si vous débutez présentement un programme, vous n’êtes plus admissible à ces bourses. C’est en amont, au moment du dépôt de la demande d’admission généralement qu’on peut postuler. Toutefois, si vous poursuivez vos études à un autre cycle, ou que vous changez de programme, vous pourriez l’être. </a:t>
            </a:r>
            <a:br>
              <a:rPr lang="fr-CA" dirty="0">
                <a:latin typeface="Overpass" charset="0"/>
              </a:rPr>
            </a:br>
            <a:endParaRPr lang="fr-CA" dirty="0">
              <a:latin typeface="Overpass" charset="0"/>
            </a:endParaRPr>
          </a:p>
          <a:p>
            <a:endParaRPr lang="fr-CA" dirty="0">
              <a:latin typeface="Overpass" charset="0"/>
            </a:endParaRPr>
          </a:p>
          <a:p>
            <a:endParaRPr lang="fr-CA" dirty="0">
              <a:latin typeface="Overpass"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21</a:t>
            </a:fld>
            <a:endParaRPr lang="fr-CA"/>
          </a:p>
        </p:txBody>
      </p:sp>
    </p:spTree>
    <p:extLst>
      <p:ext uri="{BB962C8B-B14F-4D97-AF65-F5344CB8AC3E}">
        <p14:creationId xmlns:p14="http://schemas.microsoft.com/office/powerpoint/2010/main" val="4263178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Vous </a:t>
            </a:r>
            <a:r>
              <a:rPr lang="fr-CA" baseline="0" dirty="0"/>
              <a:t>aurez l’opportunité de poser votre candidature sur ces bourses pendant vos études. Si vous en êtes à votre première session, vous y serez admissible à partir de la prochaine session.</a:t>
            </a:r>
          </a:p>
          <a:p>
            <a:endParaRPr lang="fr-CA" b="1" baseline="0" dirty="0"/>
          </a:p>
          <a:p>
            <a:r>
              <a:rPr lang="fr-CA" b="1" baseline="0" dirty="0"/>
              <a:t>Les bourses en cours d’études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dirty="0"/>
              <a:t>Avoir terminé au moins une session universitaire (minimum 12 crédits)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CA" sz="1200" dirty="0"/>
              <a:t>Répondre aux conditions d'admissibilité de chaque bourse</a:t>
            </a:r>
          </a:p>
          <a:p>
            <a:endParaRPr lang="fr-CA" dirty="0"/>
          </a:p>
          <a:p>
            <a:r>
              <a:rPr lang="fr-CA" dirty="0"/>
              <a:t>Une recherche de ces bourses par catégories et critères est possible sur notre Répertoire des bourses (https://repertoire.bbaf.ulaval.ca)</a:t>
            </a:r>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22</a:t>
            </a:fld>
            <a:endParaRPr lang="fr-CA"/>
          </a:p>
        </p:txBody>
      </p:sp>
    </p:spTree>
    <p:extLst>
      <p:ext uri="{BB962C8B-B14F-4D97-AF65-F5344CB8AC3E}">
        <p14:creationId xmlns:p14="http://schemas.microsoft.com/office/powerpoint/2010/main" val="2814850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r>
              <a:rPr lang="fr-CA" dirty="0"/>
              <a:t>Bourses de réussite de la FÉSP: varie d’une faculté à l’autre. Versé à différents moments dans le parcours selon l’avancement et respect des critères.</a:t>
            </a:r>
          </a:p>
          <a:p>
            <a:endParaRPr lang="fr-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Recherche</a:t>
            </a:r>
            <a:r>
              <a:rPr lang="fr-CA" dirty="0"/>
              <a:t> : </a:t>
            </a:r>
            <a:r>
              <a:rPr lang="fr-CA" dirty="0">
                <a:highlight>
                  <a:srgbClr val="FFFF00"/>
                </a:highlight>
              </a:rPr>
              <a:t>Bourses majoritairement pour les cycles supérieurs (maîtrise, doctorat, postdoctorat), mais il en existe de plus en plus pour le premier cycle. S’adresse aux étudiantes et étudiants qui effectuent de la recherche dans le contexte de leur programme d’études. Bourses offertes par les organismes subventionnaires fédéraux et provinciaux, ou autres (centres de recherches, fondations, etc.)</a:t>
            </a:r>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23</a:t>
            </a:fld>
            <a:endParaRPr lang="fr-CA"/>
          </a:p>
        </p:txBody>
      </p:sp>
    </p:spTree>
    <p:extLst>
      <p:ext uri="{BB962C8B-B14F-4D97-AF65-F5344CB8AC3E}">
        <p14:creationId xmlns:p14="http://schemas.microsoft.com/office/powerpoint/2010/main" val="2512275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latin typeface="Calibri (Corps)"/>
              </a:rPr>
              <a:t>Les étudiantes et étudiants de l’international doivent payer des frais de scolarité supplémentaires étrangers. Certaines bourses d’exemption </a:t>
            </a:r>
            <a:r>
              <a:rPr lang="fr-CA" sz="1200" dirty="0">
                <a:latin typeface="Calibri (Corps)"/>
              </a:rPr>
              <a:t>des droits de scolarité supplémentaires peuvent leur permettre de payer les mêmes droits de scolarité que les étudiantes et étudiants canadiens ou québécois.</a:t>
            </a:r>
            <a:endParaRPr lang="fr-CA" dirty="0">
              <a:latin typeface="Calibri (Corps)"/>
            </a:endParaRPr>
          </a:p>
          <a:p>
            <a:endParaRPr lang="fr-CA" dirty="0">
              <a:latin typeface="Calibri (Corp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err="1">
                <a:latin typeface="Calibri (Corps)"/>
              </a:rPr>
              <a:t>Bacc</a:t>
            </a:r>
            <a:r>
              <a:rPr lang="fr-CA" b="1" dirty="0">
                <a:latin typeface="Calibri (Corps)"/>
              </a:rPr>
              <a:t> + Maîtrise: </a:t>
            </a:r>
            <a:r>
              <a:rPr lang="fr-CA" dirty="0">
                <a:latin typeface="Calibri (Corps)"/>
              </a:rPr>
              <a:t>Il existe différentes bourses d’exemption.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latin typeface="Calibri (Corps)"/>
              </a:rPr>
              <a:t>Ex.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latin typeface="Calibri (Corps)"/>
              </a:rPr>
              <a:t>Entente des pays signataires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latin typeface="Calibri (Corps)"/>
              </a:rPr>
              <a:t>Entente pour les Français et les Belges francophones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latin typeface="Calibri (Corps)"/>
              </a:rPr>
              <a:t>Entente pour des études dans certains programmes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latin typeface="Calibri (Corps)"/>
              </a:rPr>
              <a:t>Entente pour </a:t>
            </a:r>
            <a:r>
              <a:rPr lang="fr-CA" sz="1800" dirty="0">
                <a:solidFill>
                  <a:srgbClr val="000000"/>
                </a:solidFill>
                <a:effectLst/>
                <a:latin typeface="Calibri (Corps)"/>
                <a:ea typeface="Calibri" panose="020F0502020204030204" pitchFamily="34" charset="0"/>
                <a:cs typeface="Calibri" panose="020F0502020204030204" pitchFamily="34" charset="0"/>
              </a:rPr>
              <a:t>certaines personnes réfugiées et membres du personnel diplomatique ou du personnel d'organisations internationales non gouvernementales</a:t>
            </a:r>
            <a:endParaRPr lang="fr-CA" dirty="0">
              <a:latin typeface="Calibri (Corps)"/>
            </a:endParaRPr>
          </a:p>
          <a:p>
            <a:endParaRPr lang="fr-CA" dirty="0">
              <a:latin typeface="Calibri (Corps)"/>
            </a:endParaRPr>
          </a:p>
          <a:p>
            <a:r>
              <a:rPr lang="fr-CA" b="1" dirty="0">
                <a:latin typeface="Calibri (Corps)"/>
              </a:rPr>
              <a:t>Doctorat: </a:t>
            </a:r>
            <a:r>
              <a:rPr lang="fr-CA" dirty="0">
                <a:latin typeface="Calibri (Corps)"/>
              </a:rPr>
              <a:t>L’Université Laval a mis en place un programme dans lequel tous les étudiants et étudiantes de l’international peuvent bénéficier de l’exemption, c’est-à-dire de payer l’équivalent des frais de scolarités québécois sur respect de certains critères. Certaines étapes sont nécessaires pour y avoir droit.</a:t>
            </a:r>
          </a:p>
          <a:p>
            <a:endParaRPr lang="fr-CA" dirty="0">
              <a:latin typeface="Calibri (Corp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latin typeface="Calibri (Corps)"/>
              </a:rPr>
              <a:t>Cliquez sur la bulle du cycle d’études visé pour avoir le détail des programmes.</a:t>
            </a:r>
            <a:endParaRPr lang="fr-CA" dirty="0">
              <a:latin typeface="Calibri (Corps)"/>
            </a:endParaRPr>
          </a:p>
          <a:p>
            <a:endParaRPr lang="fr-CA" dirty="0">
              <a:latin typeface="Calibri (Corps)"/>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24</a:t>
            </a:fld>
            <a:endParaRPr lang="fr-CA"/>
          </a:p>
        </p:txBody>
      </p:sp>
    </p:spTree>
    <p:extLst>
      <p:ext uri="{BB962C8B-B14F-4D97-AF65-F5344CB8AC3E}">
        <p14:creationId xmlns:p14="http://schemas.microsoft.com/office/powerpoint/2010/main" val="367395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Outil très intéressant, car il regroupe plus de 3 000 bourses!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Selon le concours, les montants et critères d’admissibilité diffèrent. </a:t>
            </a:r>
          </a:p>
          <a:p>
            <a:endParaRPr lang="fr-CA" sz="1800" dirty="0">
              <a:effectLst/>
              <a:latin typeface="Calibri" panose="020F0502020204030204" pitchFamily="34" charset="0"/>
              <a:ea typeface="Calibri" panose="020F0502020204030204" pitchFamily="34" charset="0"/>
            </a:endParaRPr>
          </a:p>
          <a:p>
            <a:r>
              <a:rPr lang="fr-CA" sz="1800" dirty="0">
                <a:solidFill>
                  <a:srgbClr val="050505"/>
                </a:solidFill>
                <a:effectLst/>
                <a:latin typeface="inherit"/>
                <a:ea typeface="Calibri" panose="020F0502020204030204" pitchFamily="34" charset="0"/>
              </a:rPr>
              <a:t> </a:t>
            </a:r>
            <a:endParaRPr lang="fr-CA" sz="1800" dirty="0">
              <a:effectLst/>
              <a:latin typeface="Calibri" panose="020F0502020204030204" pitchFamily="34" charset="0"/>
              <a:ea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297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r>
              <a:rPr lang="fr-CA" baseline="0" dirty="0"/>
              <a:t>Le répertoire est un outil qui vous permet de faciliter votre recherche de bourses. </a:t>
            </a:r>
          </a:p>
          <a:p>
            <a:pPr algn="l"/>
            <a:r>
              <a:rPr lang="fr-FR" b="0" i="0" dirty="0">
                <a:solidFill>
                  <a:srgbClr val="DA846B"/>
                </a:solidFill>
                <a:effectLst/>
                <a:latin typeface="Segoe UI" panose="020B0502040204020203" pitchFamily="34" charset="0"/>
              </a:rPr>
              <a:t>Pour optimiser votre recherche dans le répertoire </a:t>
            </a:r>
            <a:r>
              <a:rPr lang="fr-CA" dirty="0"/>
              <a:t>(https://repertoire.bbaf.ulaval.ca)</a:t>
            </a:r>
            <a:r>
              <a:rPr lang="fr-FR" b="0" i="0" dirty="0">
                <a:solidFill>
                  <a:srgbClr val="DA846B"/>
                </a:solidFill>
                <a:effectLst/>
                <a:latin typeface="Segoe UI" panose="020B0502040204020203" pitchFamily="34" charset="0"/>
              </a:rPr>
              <a:t>, nous vous conseillons la démarche suivante avant même d’utiliser le moteur de recherche.</a:t>
            </a:r>
          </a:p>
          <a:p>
            <a:pPr algn="l"/>
            <a:endParaRPr lang="fr-FR" b="0" i="0" dirty="0">
              <a:solidFill>
                <a:srgbClr val="DA846B"/>
              </a:solidFill>
              <a:effectLst/>
              <a:latin typeface="Segoe UI" panose="020B0502040204020203" pitchFamily="34" charset="0"/>
            </a:endParaRPr>
          </a:p>
          <a:p>
            <a:pPr algn="l">
              <a:buFont typeface="+mj-lt"/>
              <a:buAutoNum type="arabicPeriod"/>
            </a:pPr>
            <a:r>
              <a:rPr lang="fr-FR" b="1" i="0" dirty="0">
                <a:solidFill>
                  <a:srgbClr val="DA846B"/>
                </a:solidFill>
                <a:effectLst/>
                <a:latin typeface="Segoe UI" panose="020B0502040204020203" pitchFamily="34" charset="0"/>
              </a:rPr>
              <a:t> Saisissez votre IDUL/Mot de passe dans l’onglet Connexion (vous les obtiendrez suite à votre demande d’admission à l’Université)</a:t>
            </a:r>
            <a:r>
              <a:rPr lang="fr-FR" b="0" i="0" dirty="0">
                <a:solidFill>
                  <a:srgbClr val="DA846B"/>
                </a:solidFill>
                <a:effectLst/>
                <a:latin typeface="Segoe UI" panose="020B0502040204020203" pitchFamily="34" charset="0"/>
              </a:rPr>
              <a:t>: vous pourrez visualiser les bourses qui correspondent à votre profil.</a:t>
            </a:r>
          </a:p>
          <a:p>
            <a:endParaRPr lang="fr-CA" dirty="0"/>
          </a:p>
          <a:p>
            <a:r>
              <a:rPr lang="fr-CA" dirty="0"/>
              <a:t>Vous pouvez ajouter des critères pour limiter votre recherche. </a:t>
            </a: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26</a:t>
            </a:fld>
            <a:endParaRPr lang="fr-CA"/>
          </a:p>
        </p:txBody>
      </p:sp>
    </p:spTree>
    <p:extLst>
      <p:ext uri="{BB962C8B-B14F-4D97-AF65-F5344CB8AC3E}">
        <p14:creationId xmlns:p14="http://schemas.microsoft.com/office/powerpoint/2010/main" val="1730858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1" dirty="0">
                <a:latin typeface="Calibri (Corps)"/>
              </a:rPr>
              <a:t>Ajouter aux favoris</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latin typeface="Calibri (Corps)"/>
              </a:rPr>
              <a:t>Nous conseillons de mettre les bourses qui vous intéressent en favori, même si les concours ne sont pas encore ouverts. </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a:latin typeface="Calibri (Corps)"/>
              </a:rPr>
              <a:t>Vous recevrez une notification dans </a:t>
            </a:r>
            <a:r>
              <a:rPr lang="fr-CA" dirty="0" err="1">
                <a:latin typeface="Calibri (Corps)"/>
              </a:rPr>
              <a:t>monPortail</a:t>
            </a:r>
            <a:r>
              <a:rPr lang="fr-CA" dirty="0">
                <a:latin typeface="Calibri (Corps)"/>
              </a:rPr>
              <a:t> lorsque les concours ouvriront. </a:t>
            </a:r>
          </a:p>
          <a:p>
            <a:pPr marL="0" marR="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DA846B"/>
                </a:solidFill>
                <a:effectLst/>
                <a:latin typeface="Calibri (Corps)"/>
              </a:rPr>
              <a:t>Vous économiserez du temps!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0" i="0" dirty="0">
              <a:solidFill>
                <a:srgbClr val="DA846B"/>
              </a:solidFill>
              <a:effectLst/>
              <a:latin typeface="Calibri (Corp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prstClr val="black"/>
                </a:solidFill>
                <a:effectLst/>
                <a:uLnTx/>
                <a:uFillTx/>
                <a:latin typeface="Calibri (Corps)"/>
                <a:ea typeface="+mn-ea"/>
                <a:cs typeface="+mn-cs"/>
              </a:rPr>
              <a:t>Soumettre votre candidature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Corps)"/>
                <a:ea typeface="+mn-ea"/>
                <a:cs typeface="+mn-cs"/>
              </a:rPr>
              <a:t>Vérifiez la date limite de soumission.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fr-CA" sz="1200" b="0" i="0" u="none" strike="noStrike" kern="1200" cap="none" spc="0" normalizeH="0" baseline="0" noProof="0" dirty="0">
                <a:ln>
                  <a:noFill/>
                </a:ln>
                <a:solidFill>
                  <a:prstClr val="black"/>
                </a:solidFill>
                <a:effectLst/>
                <a:uLnTx/>
                <a:uFillTx/>
                <a:latin typeface="Calibri (Corps)"/>
                <a:ea typeface="+mn-ea"/>
                <a:cs typeface="+mn-cs"/>
              </a:rPr>
              <a:t>Pour toutes questions sur une bourse, vous trouverez la personne ou bureau à contacter au bas de la fiche.</a:t>
            </a:r>
            <a:endParaRPr lang="fr-CA" dirty="0">
              <a:latin typeface="Calibri (Corp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27</a:t>
            </a:fld>
            <a:endParaRPr lang="fr-CA"/>
          </a:p>
        </p:txBody>
      </p:sp>
    </p:spTree>
    <p:extLst>
      <p:ext uri="{BB962C8B-B14F-4D97-AF65-F5344CB8AC3E}">
        <p14:creationId xmlns:p14="http://schemas.microsoft.com/office/powerpoint/2010/main" val="218337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CA" dirty="0">
                <a:latin typeface="Calibri (Corps)"/>
              </a:rPr>
              <a:t>La section </a:t>
            </a:r>
            <a:r>
              <a:rPr lang="fr-CA" b="1" dirty="0">
                <a:latin typeface="Calibri (Corps)"/>
              </a:rPr>
              <a:t>«Conseils pour une demande de bourses»</a:t>
            </a:r>
            <a:r>
              <a:rPr lang="fr-CA" dirty="0">
                <a:latin typeface="Calibri (Corps)"/>
              </a:rPr>
              <a:t> sur notre site Web peut fournir des trucs afin de ne rien oublier avant de déposer une demande de bourse. Elle est accessible la section </a:t>
            </a:r>
            <a:r>
              <a:rPr lang="fr-CA" b="1" dirty="0">
                <a:latin typeface="Calibri (Corps)"/>
              </a:rPr>
              <a:t>«Bourses d’études» </a:t>
            </a:r>
            <a:r>
              <a:rPr lang="fr-CA" dirty="0">
                <a:latin typeface="Calibri (Corps)"/>
              </a:rPr>
              <a:t>via les onglets : </a:t>
            </a:r>
          </a:p>
          <a:p>
            <a:pPr marL="628650" lvl="1" indent="-171450">
              <a:buFontTx/>
              <a:buChar char="-"/>
            </a:pPr>
            <a:r>
              <a:rPr lang="fr-CA" b="1" dirty="0">
                <a:latin typeface="Calibri (Corps)"/>
              </a:rPr>
              <a:t>«Citoyens canadiens ou résidents permanents»; </a:t>
            </a:r>
          </a:p>
          <a:p>
            <a:pPr marL="628650" lvl="1" indent="-171450">
              <a:buFontTx/>
              <a:buChar char="-"/>
            </a:pPr>
            <a:r>
              <a:rPr lang="fr-CA" b="1" dirty="0">
                <a:latin typeface="Calibri (Corps)"/>
              </a:rPr>
              <a:t>«Étudiants de l’international».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latin typeface="Calibri (Corp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latin typeface="Calibri (Corps)"/>
              </a:rPr>
              <a:t>Pour</a:t>
            </a:r>
            <a:r>
              <a:rPr lang="fr-CA" baseline="0" dirty="0">
                <a:latin typeface="Calibri (Corps)"/>
              </a:rPr>
              <a:t> certains concours, il est demandé de rédiger une lettre de motivation.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latin typeface="Calibri (Corps)"/>
              </a:rPr>
              <a:t>Vous y trouverez donc les éléments à inclure dans cette lettre et des trucs pour la rédaction.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latin typeface="Calibri (Corp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latin typeface="Calibri (Corps)"/>
              </a:rPr>
              <a:t>Si vous avez besoin de conseils pour la rédaction de votre CV, n’hésitez pas à communiquer avec le Service du développement professionnel (SDP).</a:t>
            </a:r>
          </a:p>
          <a:p>
            <a:endParaRPr lang="fr-CA" baseline="0" dirty="0">
              <a:latin typeface="Calibri (Corps)"/>
            </a:endParaRPr>
          </a:p>
          <a:p>
            <a:endParaRPr lang="fr-CA" dirty="0">
              <a:latin typeface="Calibri (Corps)"/>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28</a:t>
            </a:fld>
            <a:endParaRPr lang="fr-CA"/>
          </a:p>
        </p:txBody>
      </p:sp>
    </p:spTree>
    <p:extLst>
      <p:ext uri="{BB962C8B-B14F-4D97-AF65-F5344CB8AC3E}">
        <p14:creationId xmlns:p14="http://schemas.microsoft.com/office/powerpoint/2010/main" val="1014282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31774">
              <a:defRPr/>
            </a:pPr>
            <a:endParaRPr lang="fr-CA" b="1" dirty="0"/>
          </a:p>
          <a:p>
            <a:pPr defTabSz="931774">
              <a:defRPr/>
            </a:pPr>
            <a:r>
              <a:rPr lang="fr-CA" b="1" dirty="0"/>
              <a:t>Pour étudier sans souci financier</a:t>
            </a:r>
            <a:r>
              <a:rPr lang="fr-CA" dirty="0"/>
              <a:t>, la première chose à garder en tête est que vous </a:t>
            </a:r>
            <a:r>
              <a:rPr lang="fr-CA" b="1" dirty="0"/>
              <a:t>devez être en action </a:t>
            </a:r>
            <a:r>
              <a:rPr lang="fr-CA" dirty="0"/>
              <a:t>dans la recherche de </a:t>
            </a:r>
            <a:r>
              <a:rPr lang="fr-CA" b="1" dirty="0"/>
              <a:t>votre</a:t>
            </a:r>
            <a:r>
              <a:rPr lang="fr-CA" dirty="0"/>
              <a:t> financement, et ce, dès le </a:t>
            </a:r>
            <a:r>
              <a:rPr lang="fr-CA" b="1" dirty="0"/>
              <a:t>début de votre parcours universitaire</a:t>
            </a:r>
            <a:r>
              <a:rPr lang="fr-CA" dirty="0"/>
              <a:t>. </a:t>
            </a:r>
          </a:p>
          <a:p>
            <a:pPr defTabSz="931774">
              <a:defRPr/>
            </a:pPr>
            <a:endParaRPr lang="fr-CA" dirty="0"/>
          </a:p>
          <a:p>
            <a:pPr defTabSz="931774">
              <a:defRPr/>
            </a:pPr>
            <a:r>
              <a:rPr lang="fr-CA" dirty="0"/>
              <a:t>Par exemple:</a:t>
            </a:r>
          </a:p>
          <a:p>
            <a:pPr defTabSz="931774">
              <a:defRPr/>
            </a:pPr>
            <a:endParaRPr lang="fr-CA" dirty="0"/>
          </a:p>
          <a:p>
            <a:pPr marL="171450" indent="-171450" defTabSz="931774">
              <a:buFont typeface="Wingdings" panose="05000000000000000000" pitchFamily="2" charset="2"/>
              <a:buChar char="q"/>
              <a:defRPr/>
            </a:pPr>
            <a:r>
              <a:rPr lang="fr-CA" b="1" dirty="0"/>
              <a:t>Recherche des bourses: </a:t>
            </a:r>
            <a:r>
              <a:rPr lang="fr-CA" dirty="0"/>
              <a:t>Mettre en favori pour optimiser le temps consacré à votre recherche et vous donner un aperçu des possibilités qui pourraient s’offrir à vous tout au long de votre parcours universitaire. </a:t>
            </a:r>
          </a:p>
          <a:p>
            <a:pPr marL="0" indent="0" defTabSz="931774">
              <a:buFont typeface="Arial" panose="020B0604020202020204" pitchFamily="34" charset="0"/>
              <a:buNone/>
              <a:defRPr/>
            </a:pPr>
            <a:endParaRPr lang="fr-CA" dirty="0"/>
          </a:p>
          <a:p>
            <a:pPr marL="171450" indent="-171450" defTabSz="931774">
              <a:buFont typeface="Wingdings" panose="05000000000000000000" pitchFamily="2" charset="2"/>
              <a:buChar char="q"/>
              <a:defRPr/>
            </a:pPr>
            <a:r>
              <a:rPr lang="fr-CA" b="1" dirty="0"/>
              <a:t>Faire un budget: </a:t>
            </a:r>
            <a:r>
              <a:rPr lang="fr-CA" dirty="0"/>
              <a:t>L’objectif commun de tous les livres sur l’éducation financière est </a:t>
            </a:r>
            <a:r>
              <a:rPr lang="fr-CA" b="1" dirty="0"/>
              <a:t>l’établissement d’un budget</a:t>
            </a:r>
            <a:r>
              <a:rPr lang="fr-CA" b="0" dirty="0"/>
              <a:t>:</a:t>
            </a:r>
            <a:r>
              <a:rPr lang="fr-CA" dirty="0"/>
              <a:t> le faire, le comprendre, le suivre. </a:t>
            </a:r>
          </a:p>
          <a:p>
            <a:endParaRPr lang="fr-CA" dirty="0"/>
          </a:p>
          <a:p>
            <a:pPr defTabSz="931774">
              <a:defRPr/>
            </a:pPr>
            <a:endParaRPr lang="fr-CA" dirty="0"/>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36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bbaf.ulaval.ca/</a:t>
            </a:r>
            <a:endParaRPr lang="fr-CA" dirty="0"/>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À la section </a:t>
            </a:r>
            <a:r>
              <a:rPr kumimoji="0" lang="fr-CA" sz="1200" b="1" i="0" u="none" strike="noStrike" kern="1200" cap="none" spc="0" normalizeH="0" baseline="0" noProof="0" dirty="0">
                <a:ln>
                  <a:noFill/>
                </a:ln>
                <a:solidFill>
                  <a:prstClr val="black"/>
                </a:solidFill>
                <a:effectLst/>
                <a:uLnTx/>
                <a:uFillTx/>
                <a:latin typeface="Calibri" panose="020F0502020204030204"/>
                <a:ea typeface="+mn-ea"/>
                <a:cs typeface="+mn-cs"/>
              </a:rPr>
              <a:t>Trucs et astuces, </a:t>
            </a: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vous pourrez prendre le temps de consulter de nombreuses stratégies simples vous permettant d’économiser.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Nos trucs et astuces sont présentés par catégorie, comme par exemple: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Épicerie et loyer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Assurances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Loisirs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Crédit et dettes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Ressources d’aide: </a:t>
            </a:r>
          </a:p>
          <a:p>
            <a:pPr algn="l">
              <a:buFont typeface="Arial" panose="020B0604020202020204" pitchFamily="34" charset="0"/>
              <a:buChar char="•"/>
            </a:pPr>
            <a:r>
              <a:rPr lang="fr-CA" b="0" i="0" u="sng" dirty="0">
                <a:solidFill>
                  <a:srgbClr val="3470B5"/>
                </a:solidFill>
                <a:effectLst/>
                <a:latin typeface="Source Sans Pro" panose="020B0503030403020204" pitchFamily="34" charset="0"/>
                <a:hlinkClick r:id="rId3"/>
              </a:rPr>
              <a:t>Aide alimentaire</a:t>
            </a:r>
            <a:r>
              <a:rPr lang="fr-CA" b="0" i="0" u="sng" dirty="0">
                <a:solidFill>
                  <a:srgbClr val="3470B5"/>
                </a:solidFill>
                <a:effectLst/>
                <a:latin typeface="Source Sans Pro" panose="020B0503030403020204" pitchFamily="34" charset="0"/>
              </a:rPr>
              <a:t>  Exemple: Frigo Partage d’</a:t>
            </a:r>
            <a:r>
              <a:rPr lang="fr-CA" b="0" i="0" u="sng" dirty="0" err="1">
                <a:solidFill>
                  <a:srgbClr val="3470B5"/>
                </a:solidFill>
                <a:effectLst/>
                <a:latin typeface="Source Sans Pro" panose="020B0503030403020204" pitchFamily="34" charset="0"/>
              </a:rPr>
              <a:t>Univert</a:t>
            </a:r>
            <a:r>
              <a:rPr lang="fr-CA" b="0" i="0" u="sng" dirty="0">
                <a:solidFill>
                  <a:srgbClr val="3470B5"/>
                </a:solidFill>
                <a:effectLst/>
                <a:latin typeface="Source Sans Pro" panose="020B0503030403020204" pitchFamily="34" charset="0"/>
              </a:rPr>
              <a:t> Laval au pavillon </a:t>
            </a:r>
            <a:r>
              <a:rPr lang="fr-CA" b="0" i="0" u="sng" dirty="0" err="1">
                <a:solidFill>
                  <a:srgbClr val="3470B5"/>
                </a:solidFill>
                <a:effectLst/>
                <a:latin typeface="Source Sans Pro" panose="020B0503030403020204" pitchFamily="34" charset="0"/>
              </a:rPr>
              <a:t>Abiti</a:t>
            </a:r>
            <a:r>
              <a:rPr lang="fr-CA" b="0" i="0" u="sng" dirty="0">
                <a:solidFill>
                  <a:srgbClr val="3470B5"/>
                </a:solidFill>
                <a:effectLst/>
                <a:latin typeface="Source Sans Pro" panose="020B0503030403020204" pitchFamily="34" charset="0"/>
              </a:rPr>
              <a:t>-Prince</a:t>
            </a:r>
            <a:endParaRPr lang="fr-CA" b="0" i="0" dirty="0">
              <a:solidFill>
                <a:srgbClr val="555555"/>
              </a:solidFill>
              <a:effectLst/>
              <a:latin typeface="Source Sans Pro" panose="020B0503030403020204" pitchFamily="34" charset="0"/>
            </a:endParaRPr>
          </a:p>
          <a:p>
            <a:pPr algn="l">
              <a:buFont typeface="Arial" panose="020B0604020202020204" pitchFamily="34" charset="0"/>
              <a:buChar char="•"/>
            </a:pPr>
            <a:r>
              <a:rPr lang="fr-CA" b="0" i="0" u="sng" dirty="0">
                <a:solidFill>
                  <a:srgbClr val="3470B5"/>
                </a:solidFill>
                <a:effectLst/>
                <a:latin typeface="Source Sans Pro" panose="020B0503030403020204" pitchFamily="34" charset="0"/>
                <a:hlinkClick r:id="rId4"/>
              </a:rPr>
              <a:t>Articles usagés</a:t>
            </a:r>
            <a:endParaRPr lang="fr-CA" b="0" i="0" dirty="0">
              <a:solidFill>
                <a:srgbClr val="555555"/>
              </a:solidFill>
              <a:effectLst/>
              <a:latin typeface="Source Sans Pro" panose="020B0503030403020204" pitchFamily="34" charset="0"/>
            </a:endParaRPr>
          </a:p>
          <a:p>
            <a:pPr algn="l">
              <a:buFont typeface="Arial" panose="020B0604020202020204" pitchFamily="34" charset="0"/>
              <a:buChar char="•"/>
            </a:pPr>
            <a:r>
              <a:rPr lang="fr-CA" b="0" i="0" u="sng" dirty="0">
                <a:solidFill>
                  <a:srgbClr val="3470B5"/>
                </a:solidFill>
                <a:effectLst/>
                <a:latin typeface="Source Sans Pro" panose="020B0503030403020204" pitchFamily="34" charset="0"/>
                <a:hlinkClick r:id="rId5"/>
              </a:rPr>
              <a:t>Aide psychologique</a:t>
            </a:r>
            <a:endParaRPr lang="fr-CA" b="0" i="0" dirty="0">
              <a:solidFill>
                <a:srgbClr val="555555"/>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Cela facilitera vos recherches selon vos besoins.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fr-CA" dirty="0"/>
              <a:t> https://www.bbaf.ulaval.ca/trucs-et-astuces/</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057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latin typeface="Calibri (Corps)"/>
              </a:rPr>
              <a:t>Il est souvent nécessaire de </a:t>
            </a:r>
            <a:r>
              <a:rPr lang="fr-CA" b="1" dirty="0">
                <a:latin typeface="Calibri (Corps)"/>
              </a:rPr>
              <a:t>combiner plusieurs sources de financement </a:t>
            </a:r>
            <a:r>
              <a:rPr lang="fr-CA" dirty="0">
                <a:latin typeface="Calibri (Corps)"/>
              </a:rPr>
              <a:t>afin de rendre et maintenir le projet d’études réaliste.</a:t>
            </a:r>
          </a:p>
          <a:p>
            <a:endParaRPr lang="fr-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PRINCIPALES SOURCES DE REVENUS</a:t>
            </a:r>
          </a:p>
          <a:p>
            <a:endParaRPr lang="fr-CA" b="1" dirty="0"/>
          </a:p>
          <a:p>
            <a:pPr marL="174708" indent="-174708">
              <a:buFont typeface="Wingdings" panose="05000000000000000000" pitchFamily="2" charset="2"/>
              <a:buChar char="q"/>
            </a:pPr>
            <a:r>
              <a:rPr lang="fr-CA" b="1" dirty="0"/>
              <a:t>Vos économies </a:t>
            </a:r>
          </a:p>
          <a:p>
            <a:pPr marL="174708" indent="-174708">
              <a:buFont typeface="Wingdings" panose="05000000000000000000" pitchFamily="2" charset="2"/>
              <a:buChar char="q"/>
            </a:pPr>
            <a:r>
              <a:rPr lang="fr-CA" b="1" dirty="0"/>
              <a:t>Un emprunt bancaire étudiant : </a:t>
            </a:r>
            <a:r>
              <a:rPr lang="fr-CA" b="0" dirty="0"/>
              <a:t>prêts et bourses, marge de crédit étudiante, prêt personnel</a:t>
            </a:r>
          </a:p>
          <a:p>
            <a:pPr marL="174708" indent="-174708">
              <a:buFont typeface="Wingdings" panose="05000000000000000000" pitchFamily="2" charset="2"/>
              <a:buChar char="q"/>
            </a:pPr>
            <a:r>
              <a:rPr lang="fr-CA" b="1" dirty="0"/>
              <a:t>Un travail à temps partiel : </a:t>
            </a:r>
            <a:r>
              <a:rPr lang="fr-CA" b="0" dirty="0"/>
              <a:t>Service du développement professionnel, poste d’auxiliaire d’enseignement ou de recherche sur le campus</a:t>
            </a:r>
            <a:endParaRPr lang="fr-FR" b="0" i="0" dirty="0">
              <a:solidFill>
                <a:srgbClr val="555555"/>
              </a:solidFill>
              <a:effectLst/>
              <a:latin typeface="Source Sans Pro" panose="020B0503030403020204" pitchFamily="34" charset="0"/>
            </a:endParaRPr>
          </a:p>
          <a:p>
            <a:pPr marL="174708" marR="0" lvl="0" indent="-174708"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CA" b="1" dirty="0">
                <a:latin typeface="Calibri (Corps)"/>
              </a:rPr>
              <a:t>Bourses et programmes d’exemption des droits de scolarité supplémentaires : </a:t>
            </a:r>
            <a:r>
              <a:rPr lang="fr-CA" b="0" i="0" dirty="0">
                <a:solidFill>
                  <a:srgbClr val="656565"/>
                </a:solidFill>
                <a:effectLst/>
                <a:latin typeface="Calibri (Corps)"/>
              </a:rPr>
              <a:t> </a:t>
            </a:r>
            <a:r>
              <a:rPr lang="fr-CA" dirty="0">
                <a:latin typeface="Calibri (Corps)"/>
              </a:rPr>
              <a:t>Les étudiantes et étudiants hors Québec doivent payer des frais de scolarité supplémentaires étrangers. Certaines bourses et programmes d’exemption </a:t>
            </a:r>
            <a:r>
              <a:rPr lang="fr-CA" sz="1200" dirty="0">
                <a:latin typeface="Calibri (Corps)"/>
              </a:rPr>
              <a:t>des droits de scolarité supplémentaires peuvent leur permettre de payer les mêmes droits de scolarité que les étudiantes et étudiants canadiens ou québécois. Pour en savoir davantage : https://bbaf.ulaval.ca/exemption</a:t>
            </a:r>
            <a:endParaRPr lang="fr-CA" b="0" dirty="0"/>
          </a:p>
          <a:p>
            <a:pPr marL="174708" indent="-174708">
              <a:buFont typeface="Wingdings" panose="05000000000000000000" pitchFamily="2" charset="2"/>
              <a:buChar char="q"/>
            </a:pPr>
            <a:r>
              <a:rPr lang="fr-CA" b="0" dirty="0"/>
              <a:t>Les bourses d’études ou du fonds du directeur de recherche</a:t>
            </a:r>
            <a:endParaRPr lang="fr-CA" b="0" i="0" dirty="0">
              <a:solidFill>
                <a:srgbClr val="003C71"/>
              </a:solidFill>
              <a:effectLst/>
              <a:latin typeface="Arial" panose="020B0604020202020204" pitchFamily="34" charset="0"/>
            </a:endParaRPr>
          </a:p>
          <a:p>
            <a:pPr marL="174708" indent="-174708">
              <a:buFont typeface="Wingdings" panose="05000000000000000000" pitchFamily="2" charset="2"/>
              <a:buChar char="q"/>
            </a:pPr>
            <a:r>
              <a:rPr lang="fr-CA" b="1" dirty="0"/>
              <a:t>Une aide d’une tierce personne </a:t>
            </a:r>
            <a:r>
              <a:rPr lang="fr-CA" b="0" dirty="0"/>
              <a:t>: contribution des parents, amis, conjoint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b="0" dirty="0">
              <a:latin typeface="Calibri (Corps)"/>
            </a:endParaRPr>
          </a:p>
          <a:p>
            <a:pPr marL="0" indent="0">
              <a:buFont typeface="Wingdings" panose="05000000000000000000" pitchFamily="2" charset="2"/>
              <a:buNone/>
            </a:pPr>
            <a:endParaRPr lang="fr-CA" b="0" i="0" dirty="0">
              <a:solidFill>
                <a:srgbClr val="003C71"/>
              </a:solidFill>
              <a:effectLst/>
              <a:latin typeface="Calibri (Corps)"/>
            </a:endParaRPr>
          </a:p>
          <a:p>
            <a:endParaRPr lang="fr-CA" b="0" i="0" dirty="0">
              <a:solidFill>
                <a:srgbClr val="003C71"/>
              </a:solidFill>
              <a:effectLst/>
              <a:latin typeface="Calibri (Corps)"/>
            </a:endParaRPr>
          </a:p>
          <a:p>
            <a:pPr defTabSz="931774">
              <a:defRPr/>
            </a:pPr>
            <a:endParaRPr lang="fr-CA" b="0" i="0" cap="all" dirty="0">
              <a:solidFill>
                <a:srgbClr val="000000"/>
              </a:solidFill>
              <a:effectLst/>
              <a:latin typeface="Calibri (Corps)"/>
            </a:endParaRPr>
          </a:p>
          <a:p>
            <a:pPr defTabSz="931774">
              <a:defRPr/>
            </a:pPr>
            <a:endParaRPr lang="fr-CA" b="0" i="0" cap="all" dirty="0">
              <a:solidFill>
                <a:srgbClr val="000000"/>
              </a:solidFill>
              <a:effectLst/>
              <a:latin typeface="Calibri (Corps)"/>
            </a:endParaRPr>
          </a:p>
          <a:p>
            <a:pPr defTabSz="931774">
              <a:defRPr/>
            </a:pPr>
            <a:endParaRPr lang="fr-CA" b="0" i="0" cap="all" dirty="0">
              <a:solidFill>
                <a:srgbClr val="000000"/>
              </a:solidFill>
              <a:effectLst/>
              <a:latin typeface="Calibri (Corps)"/>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373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816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latin typeface="Calibri (Corps)"/>
              </a:rPr>
              <a:t>FaisTonBudget.ca</a:t>
            </a:r>
            <a:endParaRPr lang="fr-CA" b="0" dirty="0">
              <a:latin typeface="Calibri (Corp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latin typeface="Calibri (Corps)"/>
              </a:rPr>
              <a:t>Vous trouverez sur notre site </a:t>
            </a:r>
            <a:r>
              <a:rPr lang="fr-CA" b="0" baseline="0" dirty="0">
                <a:latin typeface="Calibri (Corps)"/>
              </a:rPr>
              <a:t>u</a:t>
            </a:r>
            <a:r>
              <a:rPr lang="fr-CA" baseline="0" dirty="0">
                <a:latin typeface="Calibri (Corps)"/>
              </a:rPr>
              <a:t>n</a:t>
            </a:r>
            <a:r>
              <a:rPr lang="fr-CA" b="1" baseline="0" dirty="0">
                <a:latin typeface="Calibri (Corps)"/>
              </a:rPr>
              <a:t> outil ludique pour faire votre budget </a:t>
            </a:r>
            <a:r>
              <a:rPr lang="fr-CA" b="0" baseline="0" dirty="0">
                <a:latin typeface="Calibri (Corps)"/>
              </a:rPr>
              <a:t>: </a:t>
            </a:r>
            <a:r>
              <a:rPr lang="fr-CA" b="1" dirty="0">
                <a:latin typeface="Calibri (Corps)"/>
              </a:rPr>
              <a:t>FaisTonBudget.ca</a:t>
            </a:r>
          </a:p>
          <a:p>
            <a:endParaRPr lang="fr-CA" b="1" dirty="0">
              <a:latin typeface="Calibri (Corps)"/>
            </a:endParaRPr>
          </a:p>
          <a:p>
            <a:r>
              <a:rPr lang="fr-CA" b="1" dirty="0">
                <a:latin typeface="Calibri (Corps)"/>
              </a:rPr>
              <a:t>Vous y trouverez des trucs et astuces sur comment : </a:t>
            </a:r>
          </a:p>
          <a:p>
            <a:pPr marL="171450" indent="-171450">
              <a:buFont typeface="Wingdings" panose="05000000000000000000" pitchFamily="2" charset="2"/>
              <a:buChar char="q"/>
            </a:pPr>
            <a:r>
              <a:rPr lang="fr-CA" dirty="0">
                <a:latin typeface="Calibri (Corps)"/>
              </a:rPr>
              <a:t>Diminuer vos dépenses fixes</a:t>
            </a:r>
          </a:p>
          <a:p>
            <a:pPr marL="171450" indent="-171450">
              <a:buFont typeface="Wingdings" panose="05000000000000000000" pitchFamily="2" charset="2"/>
              <a:buChar char="q"/>
            </a:pPr>
            <a:r>
              <a:rPr lang="fr-CA" dirty="0">
                <a:latin typeface="Calibri (Corps)"/>
              </a:rPr>
              <a:t>Diminuer vos dépenses variables</a:t>
            </a:r>
          </a:p>
          <a:p>
            <a:pPr marL="171450" indent="-171450">
              <a:buFont typeface="Wingdings" panose="05000000000000000000" pitchFamily="2" charset="2"/>
              <a:buChar char="q"/>
            </a:pPr>
            <a:r>
              <a:rPr lang="fr-CA" dirty="0">
                <a:latin typeface="Calibri (Corps)"/>
              </a:rPr>
              <a:t>Augmenter vos revenus</a:t>
            </a:r>
          </a:p>
          <a:p>
            <a:pPr marL="171450" indent="-171450">
              <a:buFont typeface="Wingdings" panose="05000000000000000000" pitchFamily="2" charset="2"/>
              <a:buChar char="q"/>
            </a:pPr>
            <a:r>
              <a:rPr lang="fr-CA" dirty="0">
                <a:latin typeface="Calibri (Corps)"/>
              </a:rPr>
              <a:t>Éviter l’endettement</a:t>
            </a:r>
          </a:p>
          <a:p>
            <a:endParaRPr lang="fr-CA" dirty="0">
              <a:latin typeface="Calibri (Corps)"/>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33</a:t>
            </a:fld>
            <a:endParaRPr lang="fr-CA"/>
          </a:p>
        </p:txBody>
      </p:sp>
    </p:spTree>
    <p:extLst>
      <p:ext uri="{BB962C8B-B14F-4D97-AF65-F5344CB8AC3E}">
        <p14:creationId xmlns:p14="http://schemas.microsoft.com/office/powerpoint/2010/main" val="1970999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latin typeface="Calibri (Corps)"/>
              </a:rPr>
              <a:t>Nous sommes là pour vous aider à prendre soin de votre santé financière!</a:t>
            </a:r>
          </a:p>
          <a:p>
            <a:pPr marL="0" indent="0">
              <a:buFontTx/>
              <a:buNone/>
            </a:pPr>
            <a:endParaRPr lang="fr-CA" b="1" dirty="0"/>
          </a:p>
          <a:p>
            <a:pPr marL="0" indent="0">
              <a:buFontTx/>
              <a:buNone/>
            </a:pPr>
            <a:r>
              <a:rPr lang="fr-CA" b="1" dirty="0"/>
              <a:t>Liens utiles : </a:t>
            </a:r>
          </a:p>
          <a:p>
            <a:pPr marL="0" indent="0">
              <a:buFontTx/>
              <a:buNone/>
            </a:pPr>
            <a:r>
              <a:rPr lang="fr-CA" b="1" dirty="0"/>
              <a:t>Site Web BBAF: </a:t>
            </a:r>
            <a:r>
              <a:rPr lang="fr-CA" dirty="0"/>
              <a:t>https://www.bbaf.ulaval.ca/ </a:t>
            </a:r>
          </a:p>
          <a:p>
            <a:pPr marL="0" indent="0">
              <a:buFontTx/>
              <a:buNone/>
            </a:pPr>
            <a:r>
              <a:rPr lang="fr-CA" b="1" dirty="0"/>
              <a:t>Pages Facebook : </a:t>
            </a:r>
          </a:p>
          <a:p>
            <a:pPr marL="0" indent="0">
              <a:buFontTx/>
              <a:buNone/>
            </a:pPr>
            <a:r>
              <a:rPr lang="fr-CA" dirty="0"/>
              <a:t>https://www.facebook.com/VieEtudianteULaval/ </a:t>
            </a:r>
          </a:p>
          <a:p>
            <a:pPr marL="0" indent="0">
              <a:buFontTx/>
              <a:buNone/>
            </a:pPr>
            <a:r>
              <a:rPr lang="fr-CA" dirty="0"/>
              <a:t>https://www.facebook.com/EtudiantsInternationalULaval/</a:t>
            </a:r>
          </a:p>
          <a:p>
            <a:pPr marL="0" indent="0">
              <a:buFontTx/>
              <a:buNone/>
            </a:pPr>
            <a:r>
              <a:rPr lang="fr-CA" b="1" dirty="0"/>
              <a:t>Site Web AFE: </a:t>
            </a:r>
            <a:r>
              <a:rPr lang="fr-CA" dirty="0"/>
              <a:t>https://www.quebec.ca/education/aide-financiere-aux-etudes/</a:t>
            </a:r>
          </a:p>
          <a:p>
            <a:pPr marL="0" indent="0">
              <a:buFontTx/>
              <a:buNone/>
            </a:pPr>
            <a:r>
              <a:rPr lang="fr-CA" b="1" dirty="0"/>
              <a:t>Page Facebook AFE: </a:t>
            </a:r>
            <a:r>
              <a:rPr lang="fr-CA" dirty="0"/>
              <a:t>https://www.facebook.com/enseignementsuperieurquebec</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395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35</a:t>
            </a:fld>
            <a:endParaRPr lang="fr-CA"/>
          </a:p>
        </p:txBody>
      </p:sp>
    </p:spTree>
    <p:extLst>
      <p:ext uri="{BB962C8B-B14F-4D97-AF65-F5344CB8AC3E}">
        <p14:creationId xmlns:p14="http://schemas.microsoft.com/office/powerpoint/2010/main" val="4291880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626FC-679C-49F8-BB28-9D6CACE38C46}"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219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CA" b="1" i="0" dirty="0">
                <a:solidFill>
                  <a:srgbClr val="000000"/>
                </a:solidFill>
                <a:effectLst/>
                <a:latin typeface="Source Sans Pro" panose="020B0503030403020204" pitchFamily="34" charset="0"/>
              </a:rPr>
              <a:t>Prêts et bourses</a:t>
            </a:r>
            <a:br>
              <a:rPr lang="fr-CA" b="0" i="0" dirty="0">
                <a:solidFill>
                  <a:srgbClr val="000000"/>
                </a:solidFill>
                <a:effectLst/>
                <a:latin typeface="Source Sans Pro" panose="020B0503030403020204" pitchFamily="34" charset="0"/>
              </a:rPr>
            </a:br>
            <a:endParaRPr lang="fr-CA" b="0" i="0" dirty="0">
              <a:solidFill>
                <a:srgbClr val="000000"/>
              </a:solidFill>
              <a:effectLst/>
              <a:latin typeface="Source Sans Pro" panose="020B0503030403020204" pitchFamily="34" charset="0"/>
            </a:endParaRPr>
          </a:p>
          <a:p>
            <a:pPr algn="l"/>
            <a:r>
              <a:rPr lang="fr-CA" b="0" i="0" dirty="0">
                <a:solidFill>
                  <a:srgbClr val="000000"/>
                </a:solidFill>
                <a:effectLst/>
                <a:latin typeface="Source Sans Pro" panose="020B0503030403020204" pitchFamily="34" charset="0"/>
              </a:rPr>
              <a:t>Les prêts et bourses constituent un excellent moyen d’obtenir du financement et offrent de </a:t>
            </a:r>
            <a:r>
              <a:rPr lang="fr-CA" b="1" i="0" dirty="0">
                <a:solidFill>
                  <a:srgbClr val="000000"/>
                </a:solidFill>
                <a:effectLst/>
                <a:latin typeface="Source Sans Pro" panose="020B0503030403020204" pitchFamily="34" charset="0"/>
              </a:rPr>
              <a:t>nombreux avantages</a:t>
            </a:r>
            <a:r>
              <a:rPr lang="fr-CA" b="0" i="0" dirty="0">
                <a:solidFill>
                  <a:srgbClr val="000000"/>
                </a:solidFill>
                <a:effectLst/>
                <a:latin typeface="Source Sans Pro" panose="020B0503030403020204" pitchFamily="34" charset="0"/>
              </a:rPr>
              <a:t>:</a:t>
            </a:r>
          </a:p>
          <a:p>
            <a:pPr algn="l"/>
            <a:endParaRPr lang="fr-CA" b="0" i="0" dirty="0">
              <a:solidFill>
                <a:srgbClr val="000000"/>
              </a:solidFill>
              <a:effectLst/>
              <a:latin typeface="Source Sans Pro" panose="020B0503030403020204" pitchFamily="34" charset="0"/>
            </a:endParaRPr>
          </a:p>
          <a:p>
            <a:pPr algn="l">
              <a:buFont typeface="Arial" panose="020B0604020202020204" pitchFamily="34" charset="0"/>
              <a:buChar char="•"/>
            </a:pPr>
            <a:r>
              <a:rPr lang="fr-CA" b="0" i="0" dirty="0">
                <a:solidFill>
                  <a:srgbClr val="000000"/>
                </a:solidFill>
                <a:effectLst/>
                <a:latin typeface="Source Sans Pro" panose="020B0503030403020204" pitchFamily="34" charset="0"/>
              </a:rPr>
              <a:t> Montant accordé sous forme de prêts et parfois même de bourses en fonction de vos besoins et de vos revenus.</a:t>
            </a:r>
          </a:p>
          <a:p>
            <a:pPr algn="l">
              <a:buFont typeface="Arial" panose="020B0604020202020204" pitchFamily="34" charset="0"/>
              <a:buChar char="•"/>
            </a:pPr>
            <a:r>
              <a:rPr lang="fr-CA" b="0" i="0" dirty="0">
                <a:solidFill>
                  <a:srgbClr val="000000"/>
                </a:solidFill>
                <a:effectLst/>
                <a:latin typeface="Source Sans Pro" panose="020B0503030403020204" pitchFamily="34" charset="0"/>
              </a:rPr>
              <a:t> Prêts avec taux d’intérêt très avantageux, remboursables à la fin des études.</a:t>
            </a:r>
          </a:p>
          <a:p>
            <a:pPr algn="l">
              <a:buFont typeface="Arial" panose="020B0604020202020204" pitchFamily="34" charset="0"/>
              <a:buChar char="•"/>
            </a:pPr>
            <a:r>
              <a:rPr lang="fr-CA" b="0" i="0" dirty="0">
                <a:solidFill>
                  <a:srgbClr val="000000"/>
                </a:solidFill>
                <a:effectLst/>
                <a:latin typeface="Source Sans Pro" panose="020B0503030403020204" pitchFamily="34" charset="0"/>
              </a:rPr>
              <a:t> Intérêts déductibles d’impôts durant tout le remboursement du prêt.</a:t>
            </a:r>
          </a:p>
          <a:p>
            <a:pPr algn="l">
              <a:buFont typeface="Arial" panose="020B0604020202020204" pitchFamily="34" charset="0"/>
              <a:buChar char="•"/>
            </a:pPr>
            <a:r>
              <a:rPr lang="fr-CA" b="0" i="0" dirty="0">
                <a:solidFill>
                  <a:srgbClr val="000000"/>
                </a:solidFill>
                <a:effectLst/>
                <a:latin typeface="Source Sans Pro" panose="020B0503030403020204" pitchFamily="34" charset="0"/>
              </a:rPr>
              <a:t> Possibilité de faire une </a:t>
            </a:r>
            <a:r>
              <a:rPr lang="fr-CA" sz="1200" b="1" i="0" u="none" kern="1200" dirty="0">
                <a:solidFill>
                  <a:srgbClr val="000000"/>
                </a:solidFill>
                <a:effectLst/>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demande de remboursement différé</a:t>
            </a:r>
            <a:r>
              <a:rPr lang="fr-CA" sz="1200" b="1" i="0" u="none" kern="1200" dirty="0">
                <a:solidFill>
                  <a:srgbClr val="000000"/>
                </a:solidFill>
                <a:effectLst/>
                <a:latin typeface="Source Sans Pro" panose="020B0503030403020204" pitchFamily="34" charset="0"/>
                <a:ea typeface="+mn-ea"/>
                <a:cs typeface="+mn-cs"/>
              </a:rPr>
              <a:t> </a:t>
            </a:r>
            <a:r>
              <a:rPr lang="fr-CA" b="0" i="0" dirty="0">
                <a:solidFill>
                  <a:srgbClr val="000000"/>
                </a:solidFill>
                <a:effectLst/>
                <a:latin typeface="Source Sans Pro" panose="020B0503030403020204" pitchFamily="34" charset="0"/>
              </a:rPr>
              <a:t>pour vous permettre, en cas de situation financière précaire, de rembourser votre dette d’études selon vos moyens</a:t>
            </a:r>
          </a:p>
          <a:p>
            <a:pPr algn="l">
              <a:buFont typeface="Arial" panose="020B0604020202020204" pitchFamily="34" charset="0"/>
              <a:buChar char="•"/>
            </a:pPr>
            <a:r>
              <a:rPr lang="fr-CA" b="0" i="0" dirty="0">
                <a:solidFill>
                  <a:srgbClr val="000000"/>
                </a:solidFill>
                <a:effectLst/>
                <a:latin typeface="Source Sans Pro" panose="020B0503030403020204" pitchFamily="34" charset="0"/>
              </a:rPr>
              <a:t> Possibilité de bénéficier d’une</a:t>
            </a:r>
            <a:r>
              <a:rPr lang="fr-CA" sz="1200" b="1" i="0" u="none" strike="noStrike" kern="1200" dirty="0">
                <a:solidFill>
                  <a:schemeClr val="tx1"/>
                </a:solidFill>
                <a:effectLst/>
                <a:latin typeface="Source Sans Pro" panose="020B0503030403020204" pitchFamily="34" charset="0"/>
                <a:ea typeface="+mn-ea"/>
                <a:cs typeface="+mn-cs"/>
              </a:rPr>
              <a:t> </a:t>
            </a:r>
            <a:r>
              <a:rPr lang="fr-CA" sz="1200" b="1" i="0" u="none" strike="noStrike" kern="1200" dirty="0">
                <a:solidFill>
                  <a:schemeClr val="tx1"/>
                </a:solidFill>
                <a:effectLst/>
                <a:latin typeface="Source Sans Pro" panose="020B0503030403020204" pitchFamily="34" charset="0"/>
                <a:ea typeface="+mn-ea"/>
                <a:cs typeface="+mn-cs"/>
                <a:hlinkClick r:id="rId4">
                  <a:extLst>
                    <a:ext uri="{A12FA001-AC4F-418D-AE19-62706E023703}">
                      <ahyp:hlinkClr xmlns:ahyp="http://schemas.microsoft.com/office/drawing/2018/hyperlinkcolor" val="tx"/>
                    </a:ext>
                  </a:extLst>
                </a:hlinkClick>
              </a:rPr>
              <a:t>remise de dette</a:t>
            </a:r>
            <a:r>
              <a:rPr lang="fr-CA" sz="1200" b="1" i="0" u="none" strike="noStrike" kern="1200" dirty="0">
                <a:solidFill>
                  <a:schemeClr val="tx1"/>
                </a:solidFill>
                <a:effectLst/>
                <a:latin typeface="Source Sans Pro" panose="020B0503030403020204" pitchFamily="34" charset="0"/>
                <a:ea typeface="+mn-ea"/>
                <a:cs typeface="+mn-cs"/>
              </a:rPr>
              <a:t> </a:t>
            </a:r>
            <a:r>
              <a:rPr lang="fr-CA" b="0" i="0" dirty="0">
                <a:solidFill>
                  <a:srgbClr val="000000"/>
                </a:solidFill>
                <a:effectLst/>
                <a:latin typeface="Source Sans Pro" panose="020B0503030403020204" pitchFamily="34" charset="0"/>
              </a:rPr>
              <a:t>de 15% </a:t>
            </a:r>
            <a:r>
              <a:rPr lang="fr-FR" b="0" i="0" dirty="0">
                <a:solidFill>
                  <a:srgbClr val="223654"/>
                </a:solidFill>
                <a:effectLst/>
                <a:latin typeface="Open Sans" panose="020B0606030504020204" pitchFamily="34" charset="0"/>
              </a:rPr>
              <a:t>si vous finissez vos études dans la durée prévue.</a:t>
            </a:r>
            <a:endParaRPr lang="fr-CA" b="0" i="0" dirty="0">
              <a:solidFill>
                <a:srgbClr val="000000"/>
              </a:solidFill>
              <a:effectLst/>
              <a:latin typeface="Source Sans Pro" panose="020B0503030403020204" pitchFamily="34" charset="0"/>
            </a:endParaRPr>
          </a:p>
          <a:p>
            <a:pPr algn="l">
              <a:buFont typeface="Arial" panose="020B0604020202020204" pitchFamily="34" charset="0"/>
              <a:buChar char="•"/>
            </a:pPr>
            <a:r>
              <a:rPr lang="fr-CA" b="0" i="0" dirty="0">
                <a:solidFill>
                  <a:srgbClr val="000000"/>
                </a:solidFill>
                <a:effectLst/>
                <a:latin typeface="Source Sans Pro" panose="020B0503030403020204" pitchFamily="34" charset="0"/>
              </a:rPr>
              <a:t> Possibilité d’avoir des bourses qui n’auront pas à être remboursées à la fin des études.</a:t>
            </a:r>
          </a:p>
          <a:p>
            <a:pPr algn="l"/>
            <a:endParaRPr lang="fr-CA" b="0" i="0" dirty="0">
              <a:solidFill>
                <a:srgbClr val="000000"/>
              </a:solidFill>
              <a:effectLst/>
              <a:latin typeface="Source Sans Pro" panose="020B0503030403020204" pitchFamily="34" charset="0"/>
            </a:endParaRPr>
          </a:p>
          <a:p>
            <a:pPr algn="l"/>
            <a:endParaRPr lang="fr-CA" b="0" i="0" dirty="0">
              <a:solidFill>
                <a:srgbClr val="000000"/>
              </a:solidFill>
              <a:effectLst/>
              <a:latin typeface="Source Sans Pro" panose="020B0503030403020204" pitchFamily="34"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5</a:t>
            </a:fld>
            <a:endParaRPr lang="fr-CA"/>
          </a:p>
        </p:txBody>
      </p:sp>
    </p:spTree>
    <p:extLst>
      <p:ext uri="{BB962C8B-B14F-4D97-AF65-F5344CB8AC3E}">
        <p14:creationId xmlns:p14="http://schemas.microsoft.com/office/powerpoint/2010/main" val="413193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CA" dirty="0"/>
              <a:t>Les </a:t>
            </a:r>
            <a:r>
              <a:rPr lang="fr-CA" b="1" dirty="0"/>
              <a:t>personnes étudiantes réputées temps plein </a:t>
            </a:r>
            <a:r>
              <a:rPr lang="fr-CA" dirty="0"/>
              <a:t>peuvent aussi être admissibles (voir les critères sur le site de l’AFE) :</a:t>
            </a:r>
          </a:p>
          <a:p>
            <a:pPr marL="0" indent="0">
              <a:buFont typeface="Arial" panose="020B0604020202020204" pitchFamily="34" charset="0"/>
              <a:buNone/>
            </a:pPr>
            <a:endParaRPr lang="fr-CA" dirty="0"/>
          </a:p>
          <a:p>
            <a:pPr lvl="1" algn="l">
              <a:buFont typeface="Arial" panose="020B0604020202020204" pitchFamily="34" charset="0"/>
              <a:buChar char="•"/>
            </a:pPr>
            <a:r>
              <a:rPr lang="fr-CA" b="0" i="0" dirty="0">
                <a:solidFill>
                  <a:srgbClr val="223654"/>
                </a:solidFill>
                <a:effectLst/>
                <a:latin typeface="Open Sans"/>
              </a:rPr>
              <a:t> Vous êtes enceinte d’au moins 20 semaines.</a:t>
            </a:r>
          </a:p>
          <a:p>
            <a:pPr lvl="1" algn="l">
              <a:buFont typeface="Arial" panose="020B0604020202020204" pitchFamily="34" charset="0"/>
              <a:buChar char="•"/>
            </a:pPr>
            <a:r>
              <a:rPr lang="fr-CA" b="0" i="0" dirty="0">
                <a:solidFill>
                  <a:srgbClr val="223654"/>
                </a:solidFill>
                <a:effectLst/>
                <a:latin typeface="Open Sans"/>
              </a:rPr>
              <a:t> Vous êtes chef de famille monoparental(e) et vous habitez avec votre enfant de moins de 12 ans.</a:t>
            </a:r>
          </a:p>
          <a:p>
            <a:pPr lvl="1" algn="l">
              <a:buFont typeface="Arial" panose="020B0604020202020204" pitchFamily="34" charset="0"/>
              <a:buChar char="•"/>
            </a:pPr>
            <a:r>
              <a:rPr lang="fr-CA" b="0" i="0" dirty="0">
                <a:solidFill>
                  <a:srgbClr val="223654"/>
                </a:solidFill>
                <a:effectLst/>
                <a:latin typeface="Open Sans"/>
              </a:rPr>
              <a:t> Vous habitez avec votre enfant ou celui ou celle de votre conjoint(e) et il ou elle a moins de 6 ans.</a:t>
            </a:r>
          </a:p>
          <a:p>
            <a:pPr lvl="1" algn="l">
              <a:buFont typeface="Arial" panose="020B0604020202020204" pitchFamily="34" charset="0"/>
              <a:buChar char="•"/>
            </a:pPr>
            <a:r>
              <a:rPr lang="fr-CA" b="0" i="0" dirty="0">
                <a:solidFill>
                  <a:srgbClr val="223654"/>
                </a:solidFill>
                <a:effectLst/>
                <a:latin typeface="Open Sans"/>
              </a:rPr>
              <a:t> Vous habitez avec votre enfant ou celui ou celle de votre conjoint(e), atteint(e) d’une déficience fonctionnelle majeure ou d’un trouble grave de santé mentale.</a:t>
            </a:r>
          </a:p>
          <a:p>
            <a:pPr lvl="1" algn="l">
              <a:buFont typeface="Arial" panose="020B0604020202020204" pitchFamily="34" charset="0"/>
              <a:buChar char="•"/>
            </a:pPr>
            <a:r>
              <a:rPr lang="fr-CA" b="0" i="0" dirty="0">
                <a:solidFill>
                  <a:srgbClr val="223654"/>
                </a:solidFill>
                <a:effectLst/>
                <a:latin typeface="Open Sans"/>
              </a:rPr>
              <a:t> Vous êtes atteint d’une déficience fonctionnelle majeure reconnue par l’Aide financière aux études.</a:t>
            </a:r>
          </a:p>
          <a:p>
            <a:pPr lvl="1" algn="l">
              <a:buFont typeface="Arial" panose="020B0604020202020204" pitchFamily="34" charset="0"/>
              <a:buChar char="•"/>
            </a:pPr>
            <a:r>
              <a:rPr lang="fr-CA" b="0" i="0" dirty="0">
                <a:solidFill>
                  <a:srgbClr val="223654"/>
                </a:solidFill>
                <a:effectLst/>
                <a:latin typeface="Open Sans"/>
              </a:rPr>
              <a:t> Vous ne pouvez poursuivre vos études à temps plein pendant plus d’un mois en raison de troubles graves à caractère épisodique résultant de problèmes de santé mentale ou physique majeurs et permanents attestés par un certificat médical.</a:t>
            </a:r>
          </a:p>
          <a:p>
            <a:pPr lvl="1" algn="l">
              <a:buFont typeface="Arial" panose="020B0604020202020204" pitchFamily="34" charset="0"/>
              <a:buChar char="•"/>
            </a:pPr>
            <a:r>
              <a:rPr lang="fr-CA" b="0" i="0" dirty="0">
                <a:solidFill>
                  <a:srgbClr val="223654"/>
                </a:solidFill>
                <a:effectLst/>
                <a:latin typeface="Open Sans"/>
              </a:rPr>
              <a:t> Vous participez au programme «Réussir» du ministère du Travail, de l’Emploi et de la Solidarité sociale.</a:t>
            </a:r>
          </a:p>
          <a:p>
            <a:pPr lvl="1" algn="l">
              <a:buFont typeface="Arial" panose="020B0604020202020204" pitchFamily="34" charset="0"/>
              <a:buChar char="•"/>
            </a:pPr>
            <a:endParaRPr lang="fr-CA" b="0" i="0" dirty="0">
              <a:solidFill>
                <a:srgbClr val="223654"/>
              </a:solidFill>
              <a:effectLst/>
              <a:latin typeface="Open Sans"/>
            </a:endParaRPr>
          </a:p>
          <a:p>
            <a:pPr lvl="1" algn="l">
              <a:buFont typeface="Arial" panose="020B0604020202020204" pitchFamily="34" charset="0"/>
              <a:buChar char="•"/>
            </a:pPr>
            <a:endParaRPr lang="fr-CA" b="0" i="0" dirty="0">
              <a:solidFill>
                <a:srgbClr val="223654"/>
              </a:solidFill>
              <a:effectLst/>
              <a:latin typeface="Open Sans"/>
            </a:endParaRPr>
          </a:p>
          <a:p>
            <a:pPr lvl="1" algn="l">
              <a:buFont typeface="Arial" panose="020B0604020202020204" pitchFamily="34" charset="0"/>
              <a:buChar char="•"/>
            </a:pPr>
            <a:r>
              <a:rPr lang="fr-CA" b="0" i="0" dirty="0">
                <a:solidFill>
                  <a:srgbClr val="223654"/>
                </a:solidFill>
                <a:effectLst/>
                <a:latin typeface="Open Sans"/>
              </a:rPr>
              <a:t>Les 2 derniers critères sont déterminés en fonction de </a:t>
            </a:r>
            <a:r>
              <a:rPr lang="fr-FR" sz="1200" dirty="0">
                <a:solidFill>
                  <a:schemeClr val="tx1">
                    <a:lumMod val="75000"/>
                    <a:lumOff val="25000"/>
                  </a:schemeClr>
                </a:solidFill>
              </a:rPr>
              <a:t>l’ordre d’enseignement, du cycle et du programme d’études.</a:t>
            </a:r>
          </a:p>
          <a:p>
            <a:pPr lvl="1" algn="l">
              <a:buFont typeface="Arial" panose="020B0604020202020204" pitchFamily="34" charset="0"/>
              <a:buNone/>
            </a:pPr>
            <a:endParaRPr lang="fr-FR" sz="1200" dirty="0">
              <a:solidFill>
                <a:schemeClr val="tx1">
                  <a:lumMod val="75000"/>
                  <a:lumOff val="25000"/>
                </a:schemeClr>
              </a:solidFill>
            </a:endParaRPr>
          </a:p>
          <a:p>
            <a:pPr lvl="1" algn="l">
              <a:buFont typeface="Arial" panose="020B0604020202020204" pitchFamily="34" charset="0"/>
              <a:buNone/>
            </a:pPr>
            <a:r>
              <a:rPr lang="fr-FR" sz="1200" b="1" dirty="0">
                <a:solidFill>
                  <a:schemeClr val="tx1">
                    <a:lumMod val="75000"/>
                    <a:lumOff val="25000"/>
                  </a:schemeClr>
                </a:solidFill>
              </a:rPr>
              <a:t>Nombre maximal de mois d’admissibilité</a:t>
            </a:r>
          </a:p>
          <a:p>
            <a:pPr lvl="1" algn="l">
              <a:buFont typeface="Arial" panose="020B0604020202020204" pitchFamily="34" charset="0"/>
              <a:buNone/>
            </a:pPr>
            <a:r>
              <a:rPr lang="fr-FR" sz="1200" dirty="0">
                <a:solidFill>
                  <a:schemeClr val="tx1">
                    <a:lumMod val="75000"/>
                    <a:lumOff val="25000"/>
                  </a:schemeClr>
                </a:solidFill>
              </a:rPr>
              <a:t>Vous pouvez recevoir une aide financière sous forme de prêt et de bourse ou de prêt uniquement pendant un nombre de mois d’études déterminé: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Les mois où vous avez reçu l’aide financière dans le cadre d’un autre </a:t>
            </a:r>
            <a:r>
              <a:rPr lang="fr-CA" sz="1200" b="1" dirty="0"/>
              <a:t>programme universitaire </a:t>
            </a:r>
            <a:r>
              <a:rPr lang="fr-CA" sz="1200" dirty="0"/>
              <a:t>sont considérés.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1" dirty="0">
                <a:solidFill>
                  <a:schemeClr val="tx1">
                    <a:lumMod val="75000"/>
                    <a:lumOff val="25000"/>
                  </a:schemeClr>
                </a:solidFill>
              </a:rPr>
              <a:t>La limite d’endettement </a:t>
            </a:r>
            <a:r>
              <a:rPr lang="fr-CA" sz="1200" dirty="0">
                <a:solidFill>
                  <a:schemeClr val="tx1">
                    <a:lumMod val="75000"/>
                    <a:lumOff val="25000"/>
                  </a:schemeClr>
                </a:solidFill>
              </a:rPr>
              <a:t>est le montant maximal de dettes </a:t>
            </a:r>
            <a:r>
              <a:rPr lang="fr-CA" sz="1200" dirty="0">
                <a:solidFill>
                  <a:schemeClr val="tx1">
                    <a:lumMod val="75000"/>
                    <a:lumOff val="25000"/>
                  </a:schemeClr>
                </a:solidFill>
                <a:highlight>
                  <a:srgbClr val="FFFF00"/>
                </a:highlight>
              </a:rPr>
              <a:t>d’études que vous pouvez contracter.</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Votre limite d’endettement postsecondaire est établie entre </a:t>
            </a:r>
            <a:r>
              <a:rPr lang="fr-CA" sz="1200" b="1" dirty="0"/>
              <a:t>30 000$</a:t>
            </a:r>
            <a:r>
              <a:rPr lang="fr-CA" sz="1200" dirty="0"/>
              <a:t> et </a:t>
            </a:r>
            <a:r>
              <a:rPr lang="fr-CA" sz="1200" b="1" dirty="0"/>
              <a:t>55 000$</a:t>
            </a:r>
            <a:r>
              <a:rPr lang="fr-CA" sz="12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Les prêts accumulés au cégep ou à l’université sont compris dans cette limite d’endettement.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Un prêt étudiant reçu dans le passé et ayant été remboursé (en tout ou en partie) </a:t>
            </a:r>
            <a:r>
              <a:rPr lang="fr-CA" sz="1200" b="1" dirty="0"/>
              <a:t>ne sera pas calculé </a:t>
            </a:r>
            <a:r>
              <a:rPr lang="fr-CA" sz="1200" dirty="0"/>
              <a:t>dans votre limite d’endettement.</a:t>
            </a:r>
          </a:p>
          <a:p>
            <a:pPr lvl="1" algn="l">
              <a:buFont typeface="Arial" panose="020B0604020202020204" pitchFamily="34" charset="0"/>
              <a:buChar char="•"/>
            </a:pPr>
            <a:endParaRPr lang="fr-CA" b="0" i="0" dirty="0">
              <a:solidFill>
                <a:srgbClr val="223654"/>
              </a:solidFill>
              <a:effectLst/>
              <a:latin typeface="Open Sans"/>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6</a:t>
            </a:fld>
            <a:endParaRPr lang="fr-CA"/>
          </a:p>
        </p:txBody>
      </p:sp>
    </p:spTree>
    <p:extLst>
      <p:ext uri="{BB962C8B-B14F-4D97-AF65-F5344CB8AC3E}">
        <p14:creationId xmlns:p14="http://schemas.microsoft.com/office/powerpoint/2010/main" val="847691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Les mois où vous avez reçu l’aide financière dans le cadre d’un autre </a:t>
            </a:r>
            <a:r>
              <a:rPr lang="fr-CA" sz="1200" b="1" dirty="0"/>
              <a:t>programme universitaire </a:t>
            </a:r>
            <a:r>
              <a:rPr lang="fr-CA" sz="1200" dirty="0"/>
              <a:t>sont considérés.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Votre limite d’endettement postsecondaire est établie en fonction de votre programme et de votre cycle d’études et peut varier entre </a:t>
            </a:r>
            <a:r>
              <a:rPr lang="fr-CA" sz="1200" b="1" dirty="0"/>
              <a:t>30 000$</a:t>
            </a:r>
            <a:r>
              <a:rPr lang="fr-CA" sz="1200" dirty="0"/>
              <a:t> et </a:t>
            </a:r>
            <a:r>
              <a:rPr lang="fr-CA" sz="1200" b="1" dirty="0"/>
              <a:t>55 000$</a:t>
            </a:r>
            <a:r>
              <a:rPr lang="fr-CA" sz="12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Les prêts accumulés au cégep ou lors d’études universitaires antérieures sont compris dans cette limite d’endettement.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Un prêt étudiant reçu dans le passé et ayant été remboursé (en tout ou en partie) ne sera pas calculé dans votre limite d’endettement.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a:p>
          <a:p>
            <a:endParaRPr lang="fr-CA" baseline="0"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7</a:t>
            </a:fld>
            <a:endParaRPr lang="fr-CA"/>
          </a:p>
        </p:txBody>
      </p:sp>
    </p:spTree>
    <p:extLst>
      <p:ext uri="{BB962C8B-B14F-4D97-AF65-F5344CB8AC3E}">
        <p14:creationId xmlns:p14="http://schemas.microsoft.com/office/powerpoint/2010/main" val="225495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8</a:t>
            </a:fld>
            <a:endParaRPr lang="fr-CA"/>
          </a:p>
        </p:txBody>
      </p:sp>
    </p:spTree>
    <p:extLst>
      <p:ext uri="{BB962C8B-B14F-4D97-AF65-F5344CB8AC3E}">
        <p14:creationId xmlns:p14="http://schemas.microsoft.com/office/powerpoint/2010/main" val="3647855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i="0" dirty="0">
                <a:solidFill>
                  <a:srgbClr val="000000"/>
                </a:solidFill>
                <a:effectLst/>
                <a:latin typeface="Source Sans Pro" panose="020B0503030403020204" pitchFamily="34" charset="0"/>
              </a:rPr>
              <a:t>Autres dépenses pouvant bonifier votre aide financière</a:t>
            </a:r>
          </a:p>
          <a:p>
            <a:r>
              <a:rPr lang="fr-CA" dirty="0"/>
              <a:t>Allocation pour du matériel d’appui à la formation</a:t>
            </a:r>
          </a:p>
          <a:p>
            <a:r>
              <a:rPr lang="fr-CA" dirty="0"/>
              <a:t>Médicaments, soins chiropratiques ou orthèses visuelles</a:t>
            </a:r>
          </a:p>
          <a:p>
            <a:r>
              <a:rPr lang="fr-CA" dirty="0"/>
              <a:t>Transport en commun inexistant</a:t>
            </a:r>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9</a:t>
            </a:fld>
            <a:endParaRPr lang="fr-CA"/>
          </a:p>
        </p:txBody>
      </p:sp>
    </p:spTree>
    <p:extLst>
      <p:ext uri="{BB962C8B-B14F-4D97-AF65-F5344CB8AC3E}">
        <p14:creationId xmlns:p14="http://schemas.microsoft.com/office/powerpoint/2010/main" val="2078277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verture - fond rou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89FD98-CF7C-0746-803B-4FAB7F740B82}"/>
              </a:ext>
            </a:extLst>
          </p:cNvPr>
          <p:cNvSpPr/>
          <p:nvPr userDrawn="1"/>
        </p:nvSpPr>
        <p:spPr>
          <a:xfrm>
            <a:off x="0" y="1"/>
            <a:ext cx="9144000" cy="4195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le 1">
            <a:extLst>
              <a:ext uri="{FF2B5EF4-FFF2-40B4-BE49-F238E27FC236}">
                <a16:creationId xmlns:a16="http://schemas.microsoft.com/office/drawing/2014/main" id="{4EC2CEB5-1B92-B748-B420-2E3C97B0FC03}"/>
              </a:ext>
            </a:extLst>
          </p:cNvPr>
          <p:cNvSpPr>
            <a:spLocks noGrp="1"/>
          </p:cNvSpPr>
          <p:nvPr>
            <p:ph type="ctrTitle"/>
          </p:nvPr>
        </p:nvSpPr>
        <p:spPr>
          <a:xfrm>
            <a:off x="1143000" y="414000"/>
            <a:ext cx="6858000" cy="1790700"/>
          </a:xfrm>
          <a:prstGeom prst="rect">
            <a:avLst/>
          </a:prstGeom>
        </p:spPr>
        <p:txBody>
          <a:bodyPr lIns="0" tIns="0" rIns="0" bIns="0" anchor="b"/>
          <a:lstStyle>
            <a:lvl1pPr algn="l">
              <a:lnSpc>
                <a:spcPts val="5000"/>
              </a:lnSpc>
              <a:defRPr sz="5000" b="1" i="0" cap="all" baseline="0">
                <a:solidFill>
                  <a:schemeClr val="bg1"/>
                </a:solidFill>
                <a:latin typeface="Overpass" pitchFamily="2" charset="77"/>
              </a:defRPr>
            </a:lvl1pPr>
          </a:lstStyle>
          <a:p>
            <a:r>
              <a:rPr lang="fr-CA" dirty="0"/>
              <a:t>Modifier le style du titre</a:t>
            </a:r>
            <a:endParaRPr lang="en-US" dirty="0"/>
          </a:p>
        </p:txBody>
      </p:sp>
      <p:sp>
        <p:nvSpPr>
          <p:cNvPr id="7" name="Subtitle 2">
            <a:extLst>
              <a:ext uri="{FF2B5EF4-FFF2-40B4-BE49-F238E27FC236}">
                <a16:creationId xmlns:a16="http://schemas.microsoft.com/office/drawing/2014/main" id="{4A9BCC76-AE05-3E45-8E43-BB27AC606655}"/>
              </a:ext>
            </a:extLst>
          </p:cNvPr>
          <p:cNvSpPr>
            <a:spLocks noGrp="1"/>
          </p:cNvSpPr>
          <p:nvPr>
            <p:ph type="subTitle" idx="1" hasCustomPrompt="1"/>
          </p:nvPr>
        </p:nvSpPr>
        <p:spPr>
          <a:xfrm>
            <a:off x="1143000" y="2250000"/>
            <a:ext cx="6858000" cy="630000"/>
          </a:xfrm>
          <a:prstGeom prst="rect">
            <a:avLst/>
          </a:prstGeom>
        </p:spPr>
        <p:txBody>
          <a:bodyPr lIns="0" tIns="0" rIns="0" bIns="0"/>
          <a:lstStyle>
            <a:lvl1pPr marL="0" indent="0" algn="l">
              <a:buNone/>
              <a:defRPr sz="32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Sous-titre (optionnel)</a:t>
            </a:r>
            <a:endParaRPr lang="en-US" dirty="0"/>
          </a:p>
        </p:txBody>
      </p:sp>
      <p:cxnSp>
        <p:nvCxnSpPr>
          <p:cNvPr id="8" name="Connecteur droit 7">
            <a:extLst>
              <a:ext uri="{FF2B5EF4-FFF2-40B4-BE49-F238E27FC236}">
                <a16:creationId xmlns:a16="http://schemas.microsoft.com/office/drawing/2014/main" id="{E6F11704-79A4-9C4C-AAE2-5FABAA91CE0E}"/>
              </a:ext>
            </a:extLst>
          </p:cNvPr>
          <p:cNvCxnSpPr>
            <a:cxnSpLocks/>
          </p:cNvCxnSpPr>
          <p:nvPr userDrawn="1"/>
        </p:nvCxnSpPr>
        <p:spPr>
          <a:xfrm>
            <a:off x="1143000" y="3009900"/>
            <a:ext cx="9398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7E6271EA-BA43-3148-852E-A6CDB63BA15A}"/>
              </a:ext>
            </a:extLst>
          </p:cNvPr>
          <p:cNvSpPr>
            <a:spLocks noGrp="1"/>
          </p:cNvSpPr>
          <p:nvPr>
            <p:ph type="body" sz="quarter" idx="10" hasCustomPrompt="1"/>
          </p:nvPr>
        </p:nvSpPr>
        <p:spPr>
          <a:xfrm>
            <a:off x="1143000" y="3163094"/>
            <a:ext cx="3556000"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dirty="0"/>
              <a:t>Présenté par Prénom Nom</a:t>
            </a:r>
          </a:p>
        </p:txBody>
      </p:sp>
      <p:sp>
        <p:nvSpPr>
          <p:cNvPr id="10" name="Espace réservé du texte 2">
            <a:extLst>
              <a:ext uri="{FF2B5EF4-FFF2-40B4-BE49-F238E27FC236}">
                <a16:creationId xmlns:a16="http://schemas.microsoft.com/office/drawing/2014/main" id="{D8EA5844-F2C6-0E43-BE17-3F302E3E28D3}"/>
              </a:ext>
            </a:extLst>
          </p:cNvPr>
          <p:cNvSpPr>
            <a:spLocks noGrp="1"/>
          </p:cNvSpPr>
          <p:nvPr>
            <p:ph type="body" sz="quarter" idx="11" hasCustomPrompt="1"/>
          </p:nvPr>
        </p:nvSpPr>
        <p:spPr>
          <a:xfrm>
            <a:off x="1143000" y="3660384"/>
            <a:ext cx="3556000" cy="404802"/>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dirty="0"/>
              <a:t>Date et lieu</a:t>
            </a:r>
          </a:p>
        </p:txBody>
      </p:sp>
    </p:spTree>
    <p:extLst>
      <p:ext uri="{BB962C8B-B14F-4D97-AF65-F5344CB8AC3E}">
        <p14:creationId xmlns:p14="http://schemas.microsoft.com/office/powerpoint/2010/main" val="134204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nd blanc">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928B9E-E18F-5243-865D-D08488133E4B}"/>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kern="1000" cap="all" baseline="0">
                <a:solidFill>
                  <a:schemeClr val="accent6"/>
                </a:solidFill>
                <a:latin typeface="Overpass" pitchFamily="2" charset="77"/>
              </a:defRPr>
            </a:lvl1pPr>
          </a:lstStyle>
          <a:p>
            <a:r>
              <a:rPr lang="fr-CA" dirty="0"/>
              <a:t>AJOUTER LE Titre </a:t>
            </a:r>
            <a:br>
              <a:rPr lang="fr-CA" dirty="0"/>
            </a:br>
            <a:r>
              <a:rPr lang="fr-CA" dirty="0"/>
              <a:t>de la section</a:t>
            </a:r>
            <a:endParaRPr lang="en-US" dirty="0"/>
          </a:p>
        </p:txBody>
      </p:sp>
    </p:spTree>
    <p:extLst>
      <p:ext uri="{BB962C8B-B14F-4D97-AF65-F5344CB8AC3E}">
        <p14:creationId xmlns:p14="http://schemas.microsoft.com/office/powerpoint/2010/main" val="245120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u - fond gris 1">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DA497C7-D1D0-7F4C-BADF-A361503349B7}"/>
              </a:ext>
            </a:extLst>
          </p:cNvPr>
          <p:cNvSpPr>
            <a:spLocks noGrp="1"/>
          </p:cNvSpPr>
          <p:nvPr>
            <p:ph type="title"/>
          </p:nvPr>
        </p:nvSpPr>
        <p:spPr>
          <a:xfrm>
            <a:off x="3283200" y="579600"/>
            <a:ext cx="5515112" cy="565801"/>
          </a:xfrm>
          <a:prstGeom prst="rect">
            <a:avLst/>
          </a:prstGeom>
        </p:spPr>
        <p:txBody>
          <a:bodyPr lIns="0" tIns="0" rIns="0" bIns="0"/>
          <a:lstStyle>
            <a:lvl1pPr>
              <a:defRPr sz="2600" baseline="0">
                <a:solidFill>
                  <a:schemeClr val="bg1"/>
                </a:solidFill>
                <a:latin typeface="Overpass" pitchFamily="2" charset="77"/>
              </a:defRPr>
            </a:lvl1pPr>
          </a:lstStyle>
          <a:p>
            <a:r>
              <a:rPr lang="fr-CA" dirty="0"/>
              <a:t>Modifier le style du titre</a:t>
            </a:r>
            <a:endParaRPr lang="fr-FR" dirty="0"/>
          </a:p>
        </p:txBody>
      </p:sp>
      <p:sp>
        <p:nvSpPr>
          <p:cNvPr id="3" name="Espace réservé pour une image  8">
            <a:extLst>
              <a:ext uri="{FF2B5EF4-FFF2-40B4-BE49-F238E27FC236}">
                <a16:creationId xmlns:a16="http://schemas.microsoft.com/office/drawing/2014/main" id="{A5D41059-7540-944A-BF8A-112F695285E2}"/>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du contenu 2">
            <a:extLst>
              <a:ext uri="{FF2B5EF4-FFF2-40B4-BE49-F238E27FC236}">
                <a16:creationId xmlns:a16="http://schemas.microsoft.com/office/drawing/2014/main" id="{583A8E94-7E26-5A4F-A585-A205347BFD4B}"/>
              </a:ext>
            </a:extLst>
          </p:cNvPr>
          <p:cNvSpPr>
            <a:spLocks noGrp="1"/>
          </p:cNvSpPr>
          <p:nvPr>
            <p:ph idx="1"/>
          </p:nvPr>
        </p:nvSpPr>
        <p:spPr>
          <a:xfrm>
            <a:off x="3283200" y="1843200"/>
            <a:ext cx="5515112" cy="2418834"/>
          </a:xfrm>
          <a:prstGeom prst="rect">
            <a:avLst/>
          </a:prstGeom>
        </p:spPr>
        <p:txBody>
          <a:bodyPr lIns="0" tIns="0" rIns="0" bIns="0"/>
          <a:lstStyle>
            <a:lvl1pPr>
              <a:lnSpc>
                <a:spcPct val="100000"/>
              </a:lnSpc>
              <a:defRPr sz="1800" baseline="0">
                <a:solidFill>
                  <a:schemeClr val="bg1"/>
                </a:solidFill>
                <a:latin typeface="Overpass" pitchFamily="2" charset="77"/>
              </a:defRPr>
            </a:lvl1pPr>
            <a:lvl2pPr>
              <a:lnSpc>
                <a:spcPct val="100000"/>
              </a:lnSpc>
              <a:defRPr sz="1800" baseline="0">
                <a:solidFill>
                  <a:schemeClr val="bg1"/>
                </a:solidFill>
                <a:latin typeface="Overpass" pitchFamily="2" charset="77"/>
              </a:defRPr>
            </a:lvl2pPr>
            <a:lvl3pPr>
              <a:lnSpc>
                <a:spcPct val="100000"/>
              </a:lnSpc>
              <a:defRPr sz="1800" baseline="0">
                <a:solidFill>
                  <a:schemeClr val="bg1"/>
                </a:solidFill>
                <a:latin typeface="Overpass" pitchFamily="2" charset="77"/>
              </a:defRPr>
            </a:lvl3pPr>
            <a:lvl4pPr>
              <a:lnSpc>
                <a:spcPct val="100000"/>
              </a:lnSpc>
              <a:defRPr sz="1800" baseline="0">
                <a:solidFill>
                  <a:schemeClr val="bg1"/>
                </a:solidFill>
                <a:latin typeface="Overpass" pitchFamily="2" charset="77"/>
              </a:defRPr>
            </a:lvl4pPr>
            <a:lvl5pPr>
              <a:lnSpc>
                <a:spcPct val="100000"/>
              </a:lnSpc>
              <a:defRPr sz="1800" baseline="0">
                <a:solidFill>
                  <a:schemeClr val="bg1"/>
                </a:solidFill>
                <a:latin typeface="Overpass" pitchFamily="2" charset="77"/>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2253902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u - photo 1/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006523AA-96DD-0D49-8B2E-AC9DAF64A796}"/>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5" name="Espace réservé du texte 4">
            <a:extLst>
              <a:ext uri="{FF2B5EF4-FFF2-40B4-BE49-F238E27FC236}">
                <a16:creationId xmlns:a16="http://schemas.microsoft.com/office/drawing/2014/main" id="{AA1A99CE-A449-A24F-A78E-760551016E7D}"/>
              </a:ext>
            </a:extLst>
          </p:cNvPr>
          <p:cNvSpPr>
            <a:spLocks noGrp="1"/>
          </p:cNvSpPr>
          <p:nvPr>
            <p:ph type="body" sz="quarter" idx="16"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 </a:t>
            </a:r>
            <a:r>
              <a:rPr lang="fr-CA" dirty="0" err="1"/>
              <a:t>laboris</a:t>
            </a:r>
            <a:r>
              <a:rPr lang="fr-CA" dirty="0"/>
              <a:t> </a:t>
            </a:r>
            <a:r>
              <a:rPr lang="fr-CA" dirty="0" err="1"/>
              <a:t>nisi</a:t>
            </a:r>
            <a:r>
              <a:rPr lang="fr-CA" dirty="0"/>
              <a:t> ut </a:t>
            </a:r>
            <a:r>
              <a:rPr lang="fr-CA" dirty="0" err="1"/>
              <a:t>aliquip</a:t>
            </a:r>
            <a:r>
              <a:rPr lang="fr-CA" dirty="0"/>
              <a:t>.</a:t>
            </a:r>
            <a:endParaRPr lang="fr-FR" dirty="0"/>
          </a:p>
        </p:txBody>
      </p:sp>
      <p:sp>
        <p:nvSpPr>
          <p:cNvPr id="6" name="Titre 1">
            <a:extLst>
              <a:ext uri="{FF2B5EF4-FFF2-40B4-BE49-F238E27FC236}">
                <a16:creationId xmlns:a16="http://schemas.microsoft.com/office/drawing/2014/main" id="{54D66ADF-9214-4F4B-9EF1-C6D1AF9E4AD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7" name="Espace réservé du texte 11">
            <a:extLst>
              <a:ext uri="{FF2B5EF4-FFF2-40B4-BE49-F238E27FC236}">
                <a16:creationId xmlns:a16="http://schemas.microsoft.com/office/drawing/2014/main" id="{1AA263E2-749E-2D4D-9A1B-7E10D97F449D}"/>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Tree>
    <p:extLst>
      <p:ext uri="{BB962C8B-B14F-4D97-AF65-F5344CB8AC3E}">
        <p14:creationId xmlns:p14="http://schemas.microsoft.com/office/powerpoint/2010/main" val="226883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 3 colonnes">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E169AAD-ADCF-7244-B5B9-5A69DDA13866}"/>
              </a:ext>
            </a:extLst>
          </p:cNvPr>
          <p:cNvSpPr>
            <a:spLocks noGrp="1"/>
          </p:cNvSpPr>
          <p:nvPr>
            <p:ph type="title"/>
          </p:nvPr>
        </p:nvSpPr>
        <p:spPr>
          <a:xfrm>
            <a:off x="1041576" y="630000"/>
            <a:ext cx="7333744"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4" name="Espace réservé du texte 11">
            <a:extLst>
              <a:ext uri="{FF2B5EF4-FFF2-40B4-BE49-F238E27FC236}">
                <a16:creationId xmlns:a16="http://schemas.microsoft.com/office/drawing/2014/main" id="{84438B0B-710D-AD46-AC88-B42C2D436673}"/>
              </a:ext>
            </a:extLst>
          </p:cNvPr>
          <p:cNvSpPr>
            <a:spLocks noGrp="1"/>
          </p:cNvSpPr>
          <p:nvPr>
            <p:ph type="body" sz="quarter" idx="14" hasCustomPrompt="1"/>
          </p:nvPr>
        </p:nvSpPr>
        <p:spPr>
          <a:xfrm>
            <a:off x="1040400" y="1069200"/>
            <a:ext cx="7333744"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5" name="Espace réservé du texte 7">
            <a:extLst>
              <a:ext uri="{FF2B5EF4-FFF2-40B4-BE49-F238E27FC236}">
                <a16:creationId xmlns:a16="http://schemas.microsoft.com/office/drawing/2014/main" id="{B6D61975-162C-3449-A872-C0F1D5BA91AC}"/>
              </a:ext>
            </a:extLst>
          </p:cNvPr>
          <p:cNvSpPr>
            <a:spLocks noGrp="1"/>
          </p:cNvSpPr>
          <p:nvPr>
            <p:ph type="body" sz="quarter" idx="11" hasCustomPrompt="1"/>
          </p:nvPr>
        </p:nvSpPr>
        <p:spPr>
          <a:xfrm>
            <a:off x="1040400" y="1843200"/>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6" name="Espace réservé du texte 7">
            <a:extLst>
              <a:ext uri="{FF2B5EF4-FFF2-40B4-BE49-F238E27FC236}">
                <a16:creationId xmlns:a16="http://schemas.microsoft.com/office/drawing/2014/main" id="{A6F53904-FF21-DD42-B056-630BD2EF8971}"/>
              </a:ext>
            </a:extLst>
          </p:cNvPr>
          <p:cNvSpPr>
            <a:spLocks noGrp="1"/>
          </p:cNvSpPr>
          <p:nvPr>
            <p:ph type="body" sz="quarter" idx="12" hasCustomPrompt="1"/>
          </p:nvPr>
        </p:nvSpPr>
        <p:spPr>
          <a:xfrm>
            <a:off x="3628800" y="1843089"/>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7" name="Espace réservé du texte 7">
            <a:extLst>
              <a:ext uri="{FF2B5EF4-FFF2-40B4-BE49-F238E27FC236}">
                <a16:creationId xmlns:a16="http://schemas.microsoft.com/office/drawing/2014/main" id="{2B6130CA-8068-F943-A72F-AE39D1F0AC46}"/>
              </a:ext>
            </a:extLst>
          </p:cNvPr>
          <p:cNvSpPr>
            <a:spLocks noGrp="1"/>
          </p:cNvSpPr>
          <p:nvPr>
            <p:ph type="body" sz="quarter" idx="13" hasCustomPrompt="1"/>
          </p:nvPr>
        </p:nvSpPr>
        <p:spPr>
          <a:xfrm>
            <a:off x="6181200" y="1843088"/>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9" name="Espace réservé du texte 8">
            <a:extLst>
              <a:ext uri="{FF2B5EF4-FFF2-40B4-BE49-F238E27FC236}">
                <a16:creationId xmlns:a16="http://schemas.microsoft.com/office/drawing/2014/main" id="{3219111F-23A7-8F44-964B-D37D4709DD74}"/>
              </a:ext>
            </a:extLst>
          </p:cNvPr>
          <p:cNvSpPr>
            <a:spLocks noGrp="1"/>
          </p:cNvSpPr>
          <p:nvPr>
            <p:ph type="body" sz="quarter" idx="15" hasCustomPrompt="1"/>
          </p:nvPr>
        </p:nvSpPr>
        <p:spPr>
          <a:xfrm>
            <a:off x="10404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
        <p:nvSpPr>
          <p:cNvPr id="10" name="Espace réservé du texte 8">
            <a:extLst>
              <a:ext uri="{FF2B5EF4-FFF2-40B4-BE49-F238E27FC236}">
                <a16:creationId xmlns:a16="http://schemas.microsoft.com/office/drawing/2014/main" id="{94094D36-7818-F740-ADF3-A006C133EDA3}"/>
              </a:ext>
            </a:extLst>
          </p:cNvPr>
          <p:cNvSpPr>
            <a:spLocks noGrp="1"/>
          </p:cNvSpPr>
          <p:nvPr>
            <p:ph type="body" sz="quarter" idx="16" hasCustomPrompt="1"/>
          </p:nvPr>
        </p:nvSpPr>
        <p:spPr>
          <a:xfrm>
            <a:off x="36288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
        <p:nvSpPr>
          <p:cNvPr id="11" name="Espace réservé du texte 8">
            <a:extLst>
              <a:ext uri="{FF2B5EF4-FFF2-40B4-BE49-F238E27FC236}">
                <a16:creationId xmlns:a16="http://schemas.microsoft.com/office/drawing/2014/main" id="{36BCDF6F-E1E7-6143-8FE4-D311B90FCBF9}"/>
              </a:ext>
            </a:extLst>
          </p:cNvPr>
          <p:cNvSpPr>
            <a:spLocks noGrp="1"/>
          </p:cNvSpPr>
          <p:nvPr>
            <p:ph type="body" sz="quarter" idx="17" hasCustomPrompt="1"/>
          </p:nvPr>
        </p:nvSpPr>
        <p:spPr>
          <a:xfrm>
            <a:off x="61812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Tree>
    <p:extLst>
      <p:ext uri="{BB962C8B-B14F-4D97-AF65-F5344CB8AC3E}">
        <p14:creationId xmlns:p14="http://schemas.microsoft.com/office/powerpoint/2010/main" val="2643583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u - 3 colonnes blanc">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E169AAD-ADCF-7244-B5B9-5A69DDA13866}"/>
              </a:ext>
            </a:extLst>
          </p:cNvPr>
          <p:cNvSpPr>
            <a:spLocks noGrp="1"/>
          </p:cNvSpPr>
          <p:nvPr>
            <p:ph type="title"/>
          </p:nvPr>
        </p:nvSpPr>
        <p:spPr>
          <a:xfrm>
            <a:off x="1041576" y="630000"/>
            <a:ext cx="7333744"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4" name="Espace réservé du texte 11">
            <a:extLst>
              <a:ext uri="{FF2B5EF4-FFF2-40B4-BE49-F238E27FC236}">
                <a16:creationId xmlns:a16="http://schemas.microsoft.com/office/drawing/2014/main" id="{84438B0B-710D-AD46-AC88-B42C2D436673}"/>
              </a:ext>
            </a:extLst>
          </p:cNvPr>
          <p:cNvSpPr>
            <a:spLocks noGrp="1"/>
          </p:cNvSpPr>
          <p:nvPr>
            <p:ph type="body" sz="quarter" idx="14" hasCustomPrompt="1"/>
          </p:nvPr>
        </p:nvSpPr>
        <p:spPr>
          <a:xfrm>
            <a:off x="1040400" y="1069200"/>
            <a:ext cx="7333744"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5" name="Espace réservé du texte 7">
            <a:extLst>
              <a:ext uri="{FF2B5EF4-FFF2-40B4-BE49-F238E27FC236}">
                <a16:creationId xmlns:a16="http://schemas.microsoft.com/office/drawing/2014/main" id="{B6D61975-162C-3449-A872-C0F1D5BA91AC}"/>
              </a:ext>
            </a:extLst>
          </p:cNvPr>
          <p:cNvSpPr>
            <a:spLocks noGrp="1"/>
          </p:cNvSpPr>
          <p:nvPr>
            <p:ph type="body" sz="quarter" idx="11" hasCustomPrompt="1"/>
          </p:nvPr>
        </p:nvSpPr>
        <p:spPr>
          <a:xfrm>
            <a:off x="1040400" y="1843200"/>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6" name="Espace réservé du texte 7">
            <a:extLst>
              <a:ext uri="{FF2B5EF4-FFF2-40B4-BE49-F238E27FC236}">
                <a16:creationId xmlns:a16="http://schemas.microsoft.com/office/drawing/2014/main" id="{A6F53904-FF21-DD42-B056-630BD2EF8971}"/>
              </a:ext>
            </a:extLst>
          </p:cNvPr>
          <p:cNvSpPr>
            <a:spLocks noGrp="1"/>
          </p:cNvSpPr>
          <p:nvPr>
            <p:ph type="body" sz="quarter" idx="12" hasCustomPrompt="1"/>
          </p:nvPr>
        </p:nvSpPr>
        <p:spPr>
          <a:xfrm>
            <a:off x="3628800" y="1843089"/>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7" name="Espace réservé du texte 7">
            <a:extLst>
              <a:ext uri="{FF2B5EF4-FFF2-40B4-BE49-F238E27FC236}">
                <a16:creationId xmlns:a16="http://schemas.microsoft.com/office/drawing/2014/main" id="{2B6130CA-8068-F943-A72F-AE39D1F0AC46}"/>
              </a:ext>
            </a:extLst>
          </p:cNvPr>
          <p:cNvSpPr>
            <a:spLocks noGrp="1"/>
          </p:cNvSpPr>
          <p:nvPr>
            <p:ph type="body" sz="quarter" idx="13" hasCustomPrompt="1"/>
          </p:nvPr>
        </p:nvSpPr>
        <p:spPr>
          <a:xfrm>
            <a:off x="6181200" y="1843088"/>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9" name="Espace réservé du texte 8">
            <a:extLst>
              <a:ext uri="{FF2B5EF4-FFF2-40B4-BE49-F238E27FC236}">
                <a16:creationId xmlns:a16="http://schemas.microsoft.com/office/drawing/2014/main" id="{3219111F-23A7-8F44-964B-D37D4709DD74}"/>
              </a:ext>
            </a:extLst>
          </p:cNvPr>
          <p:cNvSpPr>
            <a:spLocks noGrp="1"/>
          </p:cNvSpPr>
          <p:nvPr>
            <p:ph type="body" sz="quarter" idx="15" hasCustomPrompt="1"/>
          </p:nvPr>
        </p:nvSpPr>
        <p:spPr>
          <a:xfrm>
            <a:off x="10404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
        <p:nvSpPr>
          <p:cNvPr id="10" name="Espace réservé du texte 8">
            <a:extLst>
              <a:ext uri="{FF2B5EF4-FFF2-40B4-BE49-F238E27FC236}">
                <a16:creationId xmlns:a16="http://schemas.microsoft.com/office/drawing/2014/main" id="{94094D36-7818-F740-ADF3-A006C133EDA3}"/>
              </a:ext>
            </a:extLst>
          </p:cNvPr>
          <p:cNvSpPr>
            <a:spLocks noGrp="1"/>
          </p:cNvSpPr>
          <p:nvPr>
            <p:ph type="body" sz="quarter" idx="16" hasCustomPrompt="1"/>
          </p:nvPr>
        </p:nvSpPr>
        <p:spPr>
          <a:xfrm>
            <a:off x="36288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
        <p:nvSpPr>
          <p:cNvPr id="11" name="Espace réservé du texte 8">
            <a:extLst>
              <a:ext uri="{FF2B5EF4-FFF2-40B4-BE49-F238E27FC236}">
                <a16:creationId xmlns:a16="http://schemas.microsoft.com/office/drawing/2014/main" id="{36BCDF6F-E1E7-6143-8FE4-D311B90FCBF9}"/>
              </a:ext>
            </a:extLst>
          </p:cNvPr>
          <p:cNvSpPr>
            <a:spLocks noGrp="1"/>
          </p:cNvSpPr>
          <p:nvPr>
            <p:ph type="body" sz="quarter" idx="17" hasCustomPrompt="1"/>
          </p:nvPr>
        </p:nvSpPr>
        <p:spPr>
          <a:xfrm>
            <a:off x="61812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
        <p:nvSpPr>
          <p:cNvPr id="2" name="Rectangle 1">
            <a:extLst>
              <a:ext uri="{FF2B5EF4-FFF2-40B4-BE49-F238E27FC236}">
                <a16:creationId xmlns:a16="http://schemas.microsoft.com/office/drawing/2014/main" id="{8CD47441-13B9-8DCE-0315-6EB4E9A089EB}"/>
              </a:ext>
            </a:extLst>
          </p:cNvPr>
          <p:cNvSpPr/>
          <p:nvPr userDrawn="1"/>
        </p:nvSpPr>
        <p:spPr>
          <a:xfrm>
            <a:off x="7641771" y="4362994"/>
            <a:ext cx="1476103" cy="728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897603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 photo 2/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9365E54B-E437-4543-8343-112C8073A80C}"/>
              </a:ext>
            </a:extLst>
          </p:cNvPr>
          <p:cNvSpPr>
            <a:spLocks noGrp="1"/>
          </p:cNvSpPr>
          <p:nvPr>
            <p:ph type="pic" sz="quarter" idx="15"/>
          </p:nvPr>
        </p:nvSpPr>
        <p:spPr>
          <a:xfrm>
            <a:off x="0" y="0"/>
            <a:ext cx="6088566"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du texte 6">
            <a:extLst>
              <a:ext uri="{FF2B5EF4-FFF2-40B4-BE49-F238E27FC236}">
                <a16:creationId xmlns:a16="http://schemas.microsoft.com/office/drawing/2014/main" id="{9DB80027-FC53-324E-8103-74AD8AA58F0C}"/>
              </a:ext>
            </a:extLst>
          </p:cNvPr>
          <p:cNvSpPr>
            <a:spLocks noGrp="1"/>
          </p:cNvSpPr>
          <p:nvPr>
            <p:ph type="body" sz="quarter" idx="16" hasCustomPrompt="1"/>
          </p:nvPr>
        </p:nvSpPr>
        <p:spPr>
          <a:xfrm>
            <a:off x="6375601" y="2080800"/>
            <a:ext cx="2545978" cy="2256422"/>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alit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ultam</a:t>
            </a:r>
            <a:r>
              <a:rPr lang="fr-CA" dirty="0"/>
              <a:t> </a:t>
            </a:r>
            <a:r>
              <a:rPr lang="fr-CA" dirty="0" err="1"/>
              <a:t>laboris</a:t>
            </a:r>
            <a:r>
              <a:rPr lang="fr-CA" dirty="0"/>
              <a:t> </a:t>
            </a:r>
            <a:r>
              <a:rPr lang="fr-CA" dirty="0" err="1"/>
              <a:t>nisi</a:t>
            </a:r>
            <a:r>
              <a:rPr lang="fr-CA" dirty="0"/>
              <a:t> ut.</a:t>
            </a:r>
            <a:endParaRPr lang="fr-FR" dirty="0"/>
          </a:p>
        </p:txBody>
      </p:sp>
      <p:sp>
        <p:nvSpPr>
          <p:cNvPr id="9" name="Espace réservé du texte 11">
            <a:extLst>
              <a:ext uri="{FF2B5EF4-FFF2-40B4-BE49-F238E27FC236}">
                <a16:creationId xmlns:a16="http://schemas.microsoft.com/office/drawing/2014/main" id="{0DAF43D1-B3BD-9C4C-8F31-36AC9ABD9CA5}"/>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10" name="Titre 1">
            <a:extLst>
              <a:ext uri="{FF2B5EF4-FFF2-40B4-BE49-F238E27FC236}">
                <a16:creationId xmlns:a16="http://schemas.microsoft.com/office/drawing/2014/main" id="{AD3F7662-E508-DE4B-9517-B7DA0DE5A0DE}"/>
              </a:ext>
            </a:extLst>
          </p:cNvPr>
          <p:cNvSpPr>
            <a:spLocks noGrp="1"/>
          </p:cNvSpPr>
          <p:nvPr>
            <p:ph type="title"/>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Tree>
    <p:extLst>
      <p:ext uri="{BB962C8B-B14F-4D97-AF65-F5344CB8AC3E}">
        <p14:creationId xmlns:p14="http://schemas.microsoft.com/office/powerpoint/2010/main" val="310102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 photo 1/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006523AA-96DD-0D49-8B2E-AC9DAF64A796}"/>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5" name="Espace réservé du texte 4">
            <a:extLst>
              <a:ext uri="{FF2B5EF4-FFF2-40B4-BE49-F238E27FC236}">
                <a16:creationId xmlns:a16="http://schemas.microsoft.com/office/drawing/2014/main" id="{AA1A99CE-A449-A24F-A78E-760551016E7D}"/>
              </a:ext>
            </a:extLst>
          </p:cNvPr>
          <p:cNvSpPr>
            <a:spLocks noGrp="1"/>
          </p:cNvSpPr>
          <p:nvPr>
            <p:ph type="body" sz="quarter" idx="16"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 </a:t>
            </a:r>
            <a:r>
              <a:rPr lang="fr-CA" dirty="0" err="1"/>
              <a:t>laboris</a:t>
            </a:r>
            <a:r>
              <a:rPr lang="fr-CA" dirty="0"/>
              <a:t> </a:t>
            </a:r>
            <a:r>
              <a:rPr lang="fr-CA" dirty="0" err="1"/>
              <a:t>nisi</a:t>
            </a:r>
            <a:r>
              <a:rPr lang="fr-CA" dirty="0"/>
              <a:t> ut </a:t>
            </a:r>
            <a:r>
              <a:rPr lang="fr-CA" dirty="0" err="1"/>
              <a:t>aliquip</a:t>
            </a:r>
            <a:r>
              <a:rPr lang="fr-CA" dirty="0"/>
              <a:t>.</a:t>
            </a:r>
            <a:endParaRPr lang="fr-FR" dirty="0"/>
          </a:p>
        </p:txBody>
      </p:sp>
      <p:sp>
        <p:nvSpPr>
          <p:cNvPr id="6" name="Titre 1">
            <a:extLst>
              <a:ext uri="{FF2B5EF4-FFF2-40B4-BE49-F238E27FC236}">
                <a16:creationId xmlns:a16="http://schemas.microsoft.com/office/drawing/2014/main" id="{54D66ADF-9214-4F4B-9EF1-C6D1AF9E4AD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7" name="Espace réservé du texte 11">
            <a:extLst>
              <a:ext uri="{FF2B5EF4-FFF2-40B4-BE49-F238E27FC236}">
                <a16:creationId xmlns:a16="http://schemas.microsoft.com/office/drawing/2014/main" id="{1AA263E2-749E-2D4D-9A1B-7E10D97F449D}"/>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Tree>
    <p:extLst>
      <p:ext uri="{BB962C8B-B14F-4D97-AF65-F5344CB8AC3E}">
        <p14:creationId xmlns:p14="http://schemas.microsoft.com/office/powerpoint/2010/main" val="1385579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u - photo 1/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006523AA-96DD-0D49-8B2E-AC9DAF64A796}"/>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5" name="Espace réservé du texte 4">
            <a:extLst>
              <a:ext uri="{FF2B5EF4-FFF2-40B4-BE49-F238E27FC236}">
                <a16:creationId xmlns:a16="http://schemas.microsoft.com/office/drawing/2014/main" id="{AA1A99CE-A449-A24F-A78E-760551016E7D}"/>
              </a:ext>
            </a:extLst>
          </p:cNvPr>
          <p:cNvSpPr>
            <a:spLocks noGrp="1"/>
          </p:cNvSpPr>
          <p:nvPr>
            <p:ph type="body" sz="quarter" idx="16"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 </a:t>
            </a:r>
            <a:r>
              <a:rPr lang="fr-CA" dirty="0" err="1"/>
              <a:t>laboris</a:t>
            </a:r>
            <a:r>
              <a:rPr lang="fr-CA" dirty="0"/>
              <a:t> </a:t>
            </a:r>
            <a:r>
              <a:rPr lang="fr-CA" dirty="0" err="1"/>
              <a:t>nisi</a:t>
            </a:r>
            <a:r>
              <a:rPr lang="fr-CA" dirty="0"/>
              <a:t> ut </a:t>
            </a:r>
            <a:r>
              <a:rPr lang="fr-CA" dirty="0" err="1"/>
              <a:t>aliquip</a:t>
            </a:r>
            <a:r>
              <a:rPr lang="fr-CA" dirty="0"/>
              <a:t>.</a:t>
            </a:r>
            <a:endParaRPr lang="fr-FR" dirty="0"/>
          </a:p>
        </p:txBody>
      </p:sp>
      <p:sp>
        <p:nvSpPr>
          <p:cNvPr id="6" name="Titre 1">
            <a:extLst>
              <a:ext uri="{FF2B5EF4-FFF2-40B4-BE49-F238E27FC236}">
                <a16:creationId xmlns:a16="http://schemas.microsoft.com/office/drawing/2014/main" id="{54D66ADF-9214-4F4B-9EF1-C6D1AF9E4AD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7" name="Espace réservé du texte 11">
            <a:extLst>
              <a:ext uri="{FF2B5EF4-FFF2-40B4-BE49-F238E27FC236}">
                <a16:creationId xmlns:a16="http://schemas.microsoft.com/office/drawing/2014/main" id="{1AA263E2-749E-2D4D-9A1B-7E10D97F449D}"/>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2" name="Rectangle 1">
            <a:extLst>
              <a:ext uri="{FF2B5EF4-FFF2-40B4-BE49-F238E27FC236}">
                <a16:creationId xmlns:a16="http://schemas.microsoft.com/office/drawing/2014/main" id="{C6DE78D4-10DA-700D-413B-BA200F0AC225}"/>
              </a:ext>
            </a:extLst>
          </p:cNvPr>
          <p:cNvSpPr/>
          <p:nvPr userDrawn="1"/>
        </p:nvSpPr>
        <p:spPr>
          <a:xfrm>
            <a:off x="7716416" y="4460033"/>
            <a:ext cx="1222311" cy="5598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682456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u - 2 photos">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1A04120F-18A2-7B45-9132-9FE222EA50EE}"/>
              </a:ext>
            </a:extLst>
          </p:cNvPr>
          <p:cNvSpPr>
            <a:spLocks noGrp="1"/>
          </p:cNvSpPr>
          <p:nvPr>
            <p:ph type="pic" sz="quarter" idx="15"/>
          </p:nvPr>
        </p:nvSpPr>
        <p:spPr>
          <a:xfrm>
            <a:off x="0" y="0"/>
            <a:ext cx="3043238" cy="249174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4" name="Espace réservé pour une image  8">
            <a:extLst>
              <a:ext uri="{FF2B5EF4-FFF2-40B4-BE49-F238E27FC236}">
                <a16:creationId xmlns:a16="http://schemas.microsoft.com/office/drawing/2014/main" id="{3D1FE636-5F4C-7F4D-9487-BE995305C255}"/>
              </a:ext>
            </a:extLst>
          </p:cNvPr>
          <p:cNvSpPr>
            <a:spLocks noGrp="1"/>
          </p:cNvSpPr>
          <p:nvPr>
            <p:ph type="pic" sz="quarter" idx="16"/>
          </p:nvPr>
        </p:nvSpPr>
        <p:spPr>
          <a:xfrm>
            <a:off x="0" y="2651760"/>
            <a:ext cx="3043238" cy="249174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5" name="Titre 1">
            <a:extLst>
              <a:ext uri="{FF2B5EF4-FFF2-40B4-BE49-F238E27FC236}">
                <a16:creationId xmlns:a16="http://schemas.microsoft.com/office/drawing/2014/main" id="{5F977A8D-8BD4-BC40-AAF0-C8CF11F86C7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6" name="Espace réservé du texte 11">
            <a:extLst>
              <a:ext uri="{FF2B5EF4-FFF2-40B4-BE49-F238E27FC236}">
                <a16:creationId xmlns:a16="http://schemas.microsoft.com/office/drawing/2014/main" id="{7D8760E7-6C89-1540-BA0E-91C425313EF2}"/>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7" name="Espace réservé du texte 4">
            <a:extLst>
              <a:ext uri="{FF2B5EF4-FFF2-40B4-BE49-F238E27FC236}">
                <a16:creationId xmlns:a16="http://schemas.microsoft.com/office/drawing/2014/main" id="{64D714FF-976B-1D4B-95C2-387ADF3F68D5}"/>
              </a:ext>
            </a:extLst>
          </p:cNvPr>
          <p:cNvSpPr>
            <a:spLocks noGrp="1"/>
          </p:cNvSpPr>
          <p:nvPr>
            <p:ph type="body" sz="quarter" idx="17"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 </a:t>
            </a:r>
            <a:r>
              <a:rPr lang="fr-CA" dirty="0" err="1"/>
              <a:t>laboris</a:t>
            </a:r>
            <a:r>
              <a:rPr lang="fr-CA" dirty="0"/>
              <a:t> </a:t>
            </a:r>
            <a:r>
              <a:rPr lang="fr-CA" dirty="0" err="1"/>
              <a:t>nisi</a:t>
            </a:r>
            <a:r>
              <a:rPr lang="fr-CA" dirty="0"/>
              <a:t> ut </a:t>
            </a:r>
            <a:r>
              <a:rPr lang="fr-CA" dirty="0" err="1"/>
              <a:t>aliquip</a:t>
            </a:r>
            <a:r>
              <a:rPr lang="fr-CA" dirty="0"/>
              <a:t>.</a:t>
            </a:r>
          </a:p>
        </p:txBody>
      </p:sp>
    </p:spTree>
    <p:extLst>
      <p:ext uri="{BB962C8B-B14F-4D97-AF65-F5344CB8AC3E}">
        <p14:creationId xmlns:p14="http://schemas.microsoft.com/office/powerpoint/2010/main" val="771117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 1 colonne sans photo">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177773E-0430-E345-A47A-CB8216229131}"/>
              </a:ext>
            </a:extLst>
          </p:cNvPr>
          <p:cNvSpPr>
            <a:spLocks noGrp="1"/>
          </p:cNvSpPr>
          <p:nvPr>
            <p:ph type="title"/>
          </p:nvPr>
        </p:nvSpPr>
        <p:spPr>
          <a:xfrm>
            <a:off x="1041576" y="630000"/>
            <a:ext cx="7411048"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6" name="Espace réservé du texte 11">
            <a:extLst>
              <a:ext uri="{FF2B5EF4-FFF2-40B4-BE49-F238E27FC236}">
                <a16:creationId xmlns:a16="http://schemas.microsoft.com/office/drawing/2014/main" id="{E888B08D-129D-0B4A-A518-3FE9928D5511}"/>
              </a:ext>
            </a:extLst>
          </p:cNvPr>
          <p:cNvSpPr>
            <a:spLocks noGrp="1"/>
          </p:cNvSpPr>
          <p:nvPr>
            <p:ph type="body" sz="quarter" idx="15" hasCustomPrompt="1"/>
          </p:nvPr>
        </p:nvSpPr>
        <p:spPr>
          <a:xfrm>
            <a:off x="1041576" y="1069200"/>
            <a:ext cx="7411048"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3" name="Espace réservé du texte 2">
            <a:extLst>
              <a:ext uri="{FF2B5EF4-FFF2-40B4-BE49-F238E27FC236}">
                <a16:creationId xmlns:a16="http://schemas.microsoft.com/office/drawing/2014/main" id="{50B54E6D-6D4A-E440-94D2-8A03F42AF589}"/>
              </a:ext>
            </a:extLst>
          </p:cNvPr>
          <p:cNvSpPr>
            <a:spLocks noGrp="1"/>
          </p:cNvSpPr>
          <p:nvPr>
            <p:ph type="body" sz="quarter" idx="16" hasCustomPrompt="1"/>
          </p:nvPr>
        </p:nvSpPr>
        <p:spPr>
          <a:xfrm>
            <a:off x="1041400" y="2134801"/>
            <a:ext cx="7410450" cy="2177708"/>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700" b="0" i="0">
                <a:solidFill>
                  <a:schemeClr val="accent6"/>
                </a:solidFill>
                <a:latin typeface="Overpass Light" pitchFamily="2" charset="77"/>
              </a:defRPr>
            </a:lvl1pPr>
            <a:lvl2pPr>
              <a:defRPr sz="1800" b="0" i="0">
                <a:solidFill>
                  <a:schemeClr val="tx1">
                    <a:lumMod val="75000"/>
                    <a:lumOff val="25000"/>
                  </a:schemeClr>
                </a:solidFill>
                <a:latin typeface="Overpass Light" pitchFamily="2" charset="77"/>
              </a:defRPr>
            </a:lvl2pPr>
            <a:lvl3pPr>
              <a:defRPr sz="1800" b="0" i="0">
                <a:solidFill>
                  <a:schemeClr val="tx1">
                    <a:lumMod val="75000"/>
                    <a:lumOff val="25000"/>
                  </a:schemeClr>
                </a:solidFill>
                <a:latin typeface="Overpass Light" pitchFamily="2" charset="77"/>
              </a:defRPr>
            </a:lvl3pPr>
            <a:lvl4pPr>
              <a:defRPr sz="1800" b="0" i="0">
                <a:solidFill>
                  <a:schemeClr val="tx1">
                    <a:lumMod val="75000"/>
                    <a:lumOff val="25000"/>
                  </a:schemeClr>
                </a:solidFill>
                <a:latin typeface="Overpass Light" pitchFamily="2" charset="77"/>
              </a:defRPr>
            </a:lvl4pPr>
            <a:lvl5pPr>
              <a:defRPr sz="1800" b="0" i="0">
                <a:solidFill>
                  <a:schemeClr val="tx1">
                    <a:lumMod val="75000"/>
                    <a:lumOff val="25000"/>
                  </a:schemeClr>
                </a:solidFill>
                <a:latin typeface="Overpass Light" pitchFamily="2" charset="77"/>
              </a:defRPr>
            </a:lvl5pPr>
          </a:lstStyle>
          <a:p>
            <a:pPr lvl="0"/>
            <a:r>
              <a:rPr lang="fr-CA" dirty="0"/>
              <a:t>Liste à puces</a:t>
            </a:r>
          </a:p>
          <a:p>
            <a:pPr lvl="0"/>
            <a:r>
              <a:rPr lang="fr-CA" dirty="0"/>
              <a:t>Liste à puces</a:t>
            </a:r>
          </a:p>
          <a:p>
            <a:pPr lvl="0"/>
            <a:r>
              <a:rPr lang="fr-CA" dirty="0"/>
              <a:t>Liste à puces</a:t>
            </a:r>
          </a:p>
          <a:p>
            <a:pPr lvl="0"/>
            <a:r>
              <a:rPr lang="fr-CA" dirty="0"/>
              <a:t>Liste à puces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dirty="0"/>
              <a:t>Liste à puces</a:t>
            </a:r>
          </a:p>
          <a:p>
            <a:pPr lvl="0"/>
            <a:endParaRPr lang="fr-CA" dirty="0"/>
          </a:p>
        </p:txBody>
      </p:sp>
    </p:spTree>
    <p:extLst>
      <p:ext uri="{BB962C8B-B14F-4D97-AF65-F5344CB8AC3E}">
        <p14:creationId xmlns:p14="http://schemas.microsoft.com/office/powerpoint/2010/main" val="223610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verture - campu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782BBC7-DA8C-5E48-B220-B524EF95EA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91000"/>
          </a:xfrm>
          <a:prstGeom prst="rect">
            <a:avLst/>
          </a:prstGeom>
        </p:spPr>
      </p:pic>
      <p:sp>
        <p:nvSpPr>
          <p:cNvPr id="8" name="Rectangle 7">
            <a:extLst>
              <a:ext uri="{FF2B5EF4-FFF2-40B4-BE49-F238E27FC236}">
                <a16:creationId xmlns:a16="http://schemas.microsoft.com/office/drawing/2014/main" id="{870F2B13-8461-754B-91B3-C271263EC01A}"/>
              </a:ext>
            </a:extLst>
          </p:cNvPr>
          <p:cNvSpPr/>
          <p:nvPr userDrawn="1"/>
        </p:nvSpPr>
        <p:spPr>
          <a:xfrm>
            <a:off x="0" y="431319"/>
            <a:ext cx="4027251" cy="3356042"/>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le 1">
            <a:extLst>
              <a:ext uri="{FF2B5EF4-FFF2-40B4-BE49-F238E27FC236}">
                <a16:creationId xmlns:a16="http://schemas.microsoft.com/office/drawing/2014/main" id="{DA7E7F10-F712-6C48-BFDE-7280E4612BAC}"/>
              </a:ext>
            </a:extLst>
          </p:cNvPr>
          <p:cNvSpPr>
            <a:spLocks noGrp="1"/>
          </p:cNvSpPr>
          <p:nvPr>
            <p:ph type="ctrTitle"/>
          </p:nvPr>
        </p:nvSpPr>
        <p:spPr>
          <a:xfrm>
            <a:off x="481519" y="431319"/>
            <a:ext cx="3370634" cy="1439562"/>
          </a:xfrm>
          <a:prstGeom prst="rect">
            <a:avLst/>
          </a:prstGeom>
        </p:spPr>
        <p:txBody>
          <a:bodyPr lIns="0" tIns="0" rIns="0" bIns="0" anchor="b"/>
          <a:lstStyle>
            <a:lvl1pPr algn="l">
              <a:lnSpc>
                <a:spcPts val="3000"/>
              </a:lnSpc>
              <a:defRPr sz="3000" b="1" i="0" cap="all" baseline="0">
                <a:solidFill>
                  <a:schemeClr val="bg1"/>
                </a:solidFill>
                <a:latin typeface="Overpass" pitchFamily="2" charset="77"/>
              </a:defRPr>
            </a:lvl1pPr>
          </a:lstStyle>
          <a:p>
            <a:r>
              <a:rPr lang="fr-CA" dirty="0"/>
              <a:t>Modifier le style du titre</a:t>
            </a:r>
            <a:endParaRPr lang="en-US" dirty="0"/>
          </a:p>
        </p:txBody>
      </p:sp>
      <p:sp>
        <p:nvSpPr>
          <p:cNvPr id="10" name="Subtitle 2">
            <a:extLst>
              <a:ext uri="{FF2B5EF4-FFF2-40B4-BE49-F238E27FC236}">
                <a16:creationId xmlns:a16="http://schemas.microsoft.com/office/drawing/2014/main" id="{5CE97C18-5079-7444-BBE1-3A9B8F3A11A5}"/>
              </a:ext>
            </a:extLst>
          </p:cNvPr>
          <p:cNvSpPr>
            <a:spLocks noGrp="1"/>
          </p:cNvSpPr>
          <p:nvPr>
            <p:ph type="subTitle" idx="1" hasCustomPrompt="1"/>
          </p:nvPr>
        </p:nvSpPr>
        <p:spPr>
          <a:xfrm>
            <a:off x="481519" y="1913974"/>
            <a:ext cx="3370634" cy="708576"/>
          </a:xfrm>
          <a:prstGeom prst="rect">
            <a:avLst/>
          </a:prstGeom>
        </p:spPr>
        <p:txBody>
          <a:bodyPr lIns="0" tIns="0" rIns="0" bIns="0"/>
          <a:lstStyle>
            <a:lvl1pPr marL="0" indent="0" algn="l">
              <a:buNone/>
              <a:defRPr sz="20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Sous-titre (optionnel)</a:t>
            </a:r>
            <a:endParaRPr lang="en-US" dirty="0"/>
          </a:p>
        </p:txBody>
      </p:sp>
      <p:sp>
        <p:nvSpPr>
          <p:cNvPr id="11" name="Espace réservé du texte 2">
            <a:extLst>
              <a:ext uri="{FF2B5EF4-FFF2-40B4-BE49-F238E27FC236}">
                <a16:creationId xmlns:a16="http://schemas.microsoft.com/office/drawing/2014/main" id="{0D79E35C-F569-5246-9550-D7EEE884D44F}"/>
              </a:ext>
            </a:extLst>
          </p:cNvPr>
          <p:cNvSpPr>
            <a:spLocks noGrp="1"/>
          </p:cNvSpPr>
          <p:nvPr>
            <p:ph type="body" sz="quarter" idx="10" hasCustomPrompt="1"/>
          </p:nvPr>
        </p:nvSpPr>
        <p:spPr>
          <a:xfrm>
            <a:off x="471251" y="2753909"/>
            <a:ext cx="3556000"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dirty="0"/>
              <a:t>Présenté par Prénom Nom</a:t>
            </a:r>
          </a:p>
        </p:txBody>
      </p:sp>
      <p:sp>
        <p:nvSpPr>
          <p:cNvPr id="12" name="Espace réservé du texte 2">
            <a:extLst>
              <a:ext uri="{FF2B5EF4-FFF2-40B4-BE49-F238E27FC236}">
                <a16:creationId xmlns:a16="http://schemas.microsoft.com/office/drawing/2014/main" id="{80DB1324-5F50-9C4D-9FC1-45FBF27689BB}"/>
              </a:ext>
            </a:extLst>
          </p:cNvPr>
          <p:cNvSpPr>
            <a:spLocks noGrp="1"/>
          </p:cNvSpPr>
          <p:nvPr>
            <p:ph type="body" sz="quarter" idx="11" hasCustomPrompt="1"/>
          </p:nvPr>
        </p:nvSpPr>
        <p:spPr>
          <a:xfrm>
            <a:off x="471251" y="3251199"/>
            <a:ext cx="3556000" cy="404802"/>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dirty="0"/>
              <a:t>Date et lieu</a:t>
            </a:r>
          </a:p>
        </p:txBody>
      </p:sp>
    </p:spTree>
    <p:extLst>
      <p:ext uri="{BB962C8B-B14F-4D97-AF65-F5344CB8AC3E}">
        <p14:creationId xmlns:p14="http://schemas.microsoft.com/office/powerpoint/2010/main" val="3063052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 rappel thématiqu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73C386CC-AF44-0843-9E05-07616391300D}"/>
              </a:ext>
            </a:extLst>
          </p:cNvPr>
          <p:cNvSpPr>
            <a:spLocks noGrp="1"/>
          </p:cNvSpPr>
          <p:nvPr>
            <p:ph type="pic" sz="quarter" idx="10"/>
          </p:nvPr>
        </p:nvSpPr>
        <p:spPr>
          <a:xfrm>
            <a:off x="0" y="0"/>
            <a:ext cx="9144000" cy="774700"/>
          </a:xfrm>
          <a:prstGeom prst="rect">
            <a:avLst/>
          </a:prstGeom>
          <a:solidFill>
            <a:schemeClr val="accent4">
              <a:lumMod val="20000"/>
              <a:lumOff val="80000"/>
            </a:schemeClr>
          </a:solidFill>
        </p:spPr>
        <p:txBody>
          <a:bodyPr anchor="ctr" anchorCtr="0"/>
          <a:lstStyle>
            <a:lvl1pPr marL="0" indent="0" algn="ctr">
              <a:buFontTx/>
              <a:buNone/>
              <a:defRPr sz="1200" baseline="0">
                <a:latin typeface="Overpass" pitchFamily="2" charset="77"/>
              </a:defRPr>
            </a:lvl1pPr>
          </a:lstStyle>
          <a:p>
            <a:endParaRPr lang="fr-FR" dirty="0"/>
          </a:p>
        </p:txBody>
      </p:sp>
      <p:sp>
        <p:nvSpPr>
          <p:cNvPr id="6" name="Titre 1">
            <a:extLst>
              <a:ext uri="{FF2B5EF4-FFF2-40B4-BE49-F238E27FC236}">
                <a16:creationId xmlns:a16="http://schemas.microsoft.com/office/drawing/2014/main" id="{2BCE4BE2-AB29-F940-A4DF-32AF180714BA}"/>
              </a:ext>
            </a:extLst>
          </p:cNvPr>
          <p:cNvSpPr>
            <a:spLocks noGrp="1"/>
          </p:cNvSpPr>
          <p:nvPr>
            <p:ph type="title"/>
          </p:nvPr>
        </p:nvSpPr>
        <p:spPr>
          <a:xfrm>
            <a:off x="1041576" y="1234533"/>
            <a:ext cx="7411048"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7" name="Espace réservé du texte 11">
            <a:extLst>
              <a:ext uri="{FF2B5EF4-FFF2-40B4-BE49-F238E27FC236}">
                <a16:creationId xmlns:a16="http://schemas.microsoft.com/office/drawing/2014/main" id="{B2C9C8CD-2CD3-D541-BD65-4B27AF5A8978}"/>
              </a:ext>
            </a:extLst>
          </p:cNvPr>
          <p:cNvSpPr>
            <a:spLocks noGrp="1"/>
          </p:cNvSpPr>
          <p:nvPr>
            <p:ph type="body" sz="quarter" idx="15" hasCustomPrompt="1"/>
          </p:nvPr>
        </p:nvSpPr>
        <p:spPr>
          <a:xfrm>
            <a:off x="1041576" y="1673326"/>
            <a:ext cx="7411048"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8" name="Espace réservé du texte 2">
            <a:extLst>
              <a:ext uri="{FF2B5EF4-FFF2-40B4-BE49-F238E27FC236}">
                <a16:creationId xmlns:a16="http://schemas.microsoft.com/office/drawing/2014/main" id="{E72B7A39-A47D-3244-9059-49472A8594FE}"/>
              </a:ext>
            </a:extLst>
          </p:cNvPr>
          <p:cNvSpPr>
            <a:spLocks noGrp="1"/>
          </p:cNvSpPr>
          <p:nvPr>
            <p:ph type="body" sz="quarter" idx="16" hasCustomPrompt="1"/>
          </p:nvPr>
        </p:nvSpPr>
        <p:spPr>
          <a:xfrm>
            <a:off x="1041400" y="2323069"/>
            <a:ext cx="7410450" cy="1989439"/>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700" b="0" i="0">
                <a:solidFill>
                  <a:schemeClr val="accent6"/>
                </a:solidFill>
                <a:latin typeface="Overpass Light" pitchFamily="2" charset="77"/>
              </a:defRPr>
            </a:lvl1pPr>
            <a:lvl2pPr>
              <a:defRPr sz="1800" b="0" i="0">
                <a:solidFill>
                  <a:schemeClr val="tx1">
                    <a:lumMod val="75000"/>
                    <a:lumOff val="25000"/>
                  </a:schemeClr>
                </a:solidFill>
                <a:latin typeface="Overpass Light" pitchFamily="2" charset="77"/>
              </a:defRPr>
            </a:lvl2pPr>
            <a:lvl3pPr>
              <a:defRPr sz="1800" b="0" i="0">
                <a:solidFill>
                  <a:schemeClr val="tx1">
                    <a:lumMod val="75000"/>
                    <a:lumOff val="25000"/>
                  </a:schemeClr>
                </a:solidFill>
                <a:latin typeface="Overpass Light" pitchFamily="2" charset="77"/>
              </a:defRPr>
            </a:lvl3pPr>
            <a:lvl4pPr>
              <a:defRPr sz="1800" b="0" i="0">
                <a:solidFill>
                  <a:schemeClr val="tx1">
                    <a:lumMod val="75000"/>
                    <a:lumOff val="25000"/>
                  </a:schemeClr>
                </a:solidFill>
                <a:latin typeface="Overpass Light" pitchFamily="2" charset="77"/>
              </a:defRPr>
            </a:lvl4pPr>
            <a:lvl5pPr>
              <a:defRPr sz="1800" b="0" i="0">
                <a:solidFill>
                  <a:schemeClr val="tx1">
                    <a:lumMod val="75000"/>
                    <a:lumOff val="25000"/>
                  </a:schemeClr>
                </a:solidFill>
                <a:latin typeface="Overpass Light" pitchFamily="2" charset="77"/>
              </a:defRPr>
            </a:lvl5pPr>
          </a:lstStyle>
          <a:p>
            <a:pPr lvl="0"/>
            <a:r>
              <a:rPr lang="fr-CA" dirty="0"/>
              <a:t>Liste à puces</a:t>
            </a:r>
          </a:p>
          <a:p>
            <a:pPr lvl="0"/>
            <a:r>
              <a:rPr lang="fr-CA" dirty="0"/>
              <a:t>Liste à puces</a:t>
            </a:r>
          </a:p>
          <a:p>
            <a:pPr lvl="0"/>
            <a:r>
              <a:rPr lang="fr-CA" dirty="0"/>
              <a:t>Liste à puces</a:t>
            </a:r>
          </a:p>
          <a:p>
            <a:pPr lvl="0"/>
            <a:r>
              <a:rPr lang="fr-CA" dirty="0"/>
              <a:t>Liste à puces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dirty="0"/>
              <a:t>Liste à puces</a:t>
            </a:r>
          </a:p>
          <a:p>
            <a:pPr lvl="0"/>
            <a:endParaRPr lang="fr-CA" dirty="0"/>
          </a:p>
        </p:txBody>
      </p:sp>
    </p:spTree>
    <p:extLst>
      <p:ext uri="{BB962C8B-B14F-4D97-AF65-F5344CB8AC3E}">
        <p14:creationId xmlns:p14="http://schemas.microsoft.com/office/powerpoint/2010/main" val="1401488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u - fond gris 1">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DA497C7-D1D0-7F4C-BADF-A361503349B7}"/>
              </a:ext>
            </a:extLst>
          </p:cNvPr>
          <p:cNvSpPr>
            <a:spLocks noGrp="1"/>
          </p:cNvSpPr>
          <p:nvPr>
            <p:ph type="title"/>
          </p:nvPr>
        </p:nvSpPr>
        <p:spPr>
          <a:xfrm>
            <a:off x="3283200" y="579600"/>
            <a:ext cx="5515112" cy="565801"/>
          </a:xfrm>
          <a:prstGeom prst="rect">
            <a:avLst/>
          </a:prstGeom>
        </p:spPr>
        <p:txBody>
          <a:bodyPr lIns="0" tIns="0" rIns="0" bIns="0"/>
          <a:lstStyle>
            <a:lvl1pPr>
              <a:defRPr sz="2600" baseline="0">
                <a:solidFill>
                  <a:schemeClr val="bg1"/>
                </a:solidFill>
                <a:latin typeface="Overpass" pitchFamily="2" charset="77"/>
              </a:defRPr>
            </a:lvl1pPr>
          </a:lstStyle>
          <a:p>
            <a:r>
              <a:rPr lang="fr-CA" dirty="0"/>
              <a:t>Modifier le style du titre</a:t>
            </a:r>
            <a:endParaRPr lang="fr-FR" dirty="0"/>
          </a:p>
        </p:txBody>
      </p:sp>
      <p:sp>
        <p:nvSpPr>
          <p:cNvPr id="3" name="Espace réservé pour une image  8">
            <a:extLst>
              <a:ext uri="{FF2B5EF4-FFF2-40B4-BE49-F238E27FC236}">
                <a16:creationId xmlns:a16="http://schemas.microsoft.com/office/drawing/2014/main" id="{A5D41059-7540-944A-BF8A-112F695285E2}"/>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du contenu 2">
            <a:extLst>
              <a:ext uri="{FF2B5EF4-FFF2-40B4-BE49-F238E27FC236}">
                <a16:creationId xmlns:a16="http://schemas.microsoft.com/office/drawing/2014/main" id="{583A8E94-7E26-5A4F-A585-A205347BFD4B}"/>
              </a:ext>
            </a:extLst>
          </p:cNvPr>
          <p:cNvSpPr>
            <a:spLocks noGrp="1"/>
          </p:cNvSpPr>
          <p:nvPr>
            <p:ph idx="1"/>
          </p:nvPr>
        </p:nvSpPr>
        <p:spPr>
          <a:xfrm>
            <a:off x="3283200" y="1843200"/>
            <a:ext cx="5515112" cy="2418834"/>
          </a:xfrm>
          <a:prstGeom prst="rect">
            <a:avLst/>
          </a:prstGeom>
        </p:spPr>
        <p:txBody>
          <a:bodyPr lIns="0" tIns="0" rIns="0" bIns="0"/>
          <a:lstStyle>
            <a:lvl1pPr>
              <a:lnSpc>
                <a:spcPct val="100000"/>
              </a:lnSpc>
              <a:defRPr sz="1800" baseline="0">
                <a:solidFill>
                  <a:schemeClr val="bg1"/>
                </a:solidFill>
                <a:latin typeface="Overpass" pitchFamily="2" charset="77"/>
              </a:defRPr>
            </a:lvl1pPr>
            <a:lvl2pPr>
              <a:lnSpc>
                <a:spcPct val="100000"/>
              </a:lnSpc>
              <a:defRPr sz="1800" baseline="0">
                <a:solidFill>
                  <a:schemeClr val="bg1"/>
                </a:solidFill>
                <a:latin typeface="Overpass" pitchFamily="2" charset="77"/>
              </a:defRPr>
            </a:lvl2pPr>
            <a:lvl3pPr>
              <a:lnSpc>
                <a:spcPct val="100000"/>
              </a:lnSpc>
              <a:defRPr sz="1800" baseline="0">
                <a:solidFill>
                  <a:schemeClr val="bg1"/>
                </a:solidFill>
                <a:latin typeface="Overpass" pitchFamily="2" charset="77"/>
              </a:defRPr>
            </a:lvl3pPr>
            <a:lvl4pPr>
              <a:lnSpc>
                <a:spcPct val="100000"/>
              </a:lnSpc>
              <a:defRPr sz="1800" baseline="0">
                <a:solidFill>
                  <a:schemeClr val="bg1"/>
                </a:solidFill>
                <a:latin typeface="Overpass" pitchFamily="2" charset="77"/>
              </a:defRPr>
            </a:lvl4pPr>
            <a:lvl5pPr>
              <a:lnSpc>
                <a:spcPct val="100000"/>
              </a:lnSpc>
              <a:defRPr sz="1800" baseline="0">
                <a:solidFill>
                  <a:schemeClr val="bg1"/>
                </a:solidFill>
                <a:latin typeface="Overpass" pitchFamily="2" charset="77"/>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3946342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u - fond gris 1">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DA497C7-D1D0-7F4C-BADF-A361503349B7}"/>
              </a:ext>
            </a:extLst>
          </p:cNvPr>
          <p:cNvSpPr>
            <a:spLocks noGrp="1"/>
          </p:cNvSpPr>
          <p:nvPr>
            <p:ph type="title"/>
          </p:nvPr>
        </p:nvSpPr>
        <p:spPr>
          <a:xfrm>
            <a:off x="3283200" y="579600"/>
            <a:ext cx="5515112" cy="565801"/>
          </a:xfrm>
          <a:prstGeom prst="rect">
            <a:avLst/>
          </a:prstGeom>
        </p:spPr>
        <p:txBody>
          <a:bodyPr lIns="0" tIns="0" rIns="0" bIns="0"/>
          <a:lstStyle>
            <a:lvl1pPr>
              <a:defRPr sz="2600" baseline="0">
                <a:solidFill>
                  <a:schemeClr val="bg1"/>
                </a:solidFill>
                <a:latin typeface="Overpass" pitchFamily="2" charset="77"/>
              </a:defRPr>
            </a:lvl1pPr>
          </a:lstStyle>
          <a:p>
            <a:r>
              <a:rPr lang="fr-CA" dirty="0"/>
              <a:t>Modifier le style du titre</a:t>
            </a:r>
            <a:endParaRPr lang="fr-FR" dirty="0"/>
          </a:p>
        </p:txBody>
      </p:sp>
      <p:sp>
        <p:nvSpPr>
          <p:cNvPr id="3" name="Espace réservé pour une image  8">
            <a:extLst>
              <a:ext uri="{FF2B5EF4-FFF2-40B4-BE49-F238E27FC236}">
                <a16:creationId xmlns:a16="http://schemas.microsoft.com/office/drawing/2014/main" id="{A5D41059-7540-944A-BF8A-112F695285E2}"/>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du contenu 2">
            <a:extLst>
              <a:ext uri="{FF2B5EF4-FFF2-40B4-BE49-F238E27FC236}">
                <a16:creationId xmlns:a16="http://schemas.microsoft.com/office/drawing/2014/main" id="{583A8E94-7E26-5A4F-A585-A205347BFD4B}"/>
              </a:ext>
            </a:extLst>
          </p:cNvPr>
          <p:cNvSpPr>
            <a:spLocks noGrp="1"/>
          </p:cNvSpPr>
          <p:nvPr>
            <p:ph idx="1"/>
          </p:nvPr>
        </p:nvSpPr>
        <p:spPr>
          <a:xfrm>
            <a:off x="3283200" y="1843200"/>
            <a:ext cx="5515112" cy="2418834"/>
          </a:xfrm>
          <a:prstGeom prst="rect">
            <a:avLst/>
          </a:prstGeom>
        </p:spPr>
        <p:txBody>
          <a:bodyPr lIns="0" tIns="0" rIns="0" bIns="0"/>
          <a:lstStyle>
            <a:lvl1pPr>
              <a:lnSpc>
                <a:spcPct val="100000"/>
              </a:lnSpc>
              <a:defRPr sz="1800" baseline="0">
                <a:solidFill>
                  <a:schemeClr val="bg1"/>
                </a:solidFill>
                <a:latin typeface="Overpass" pitchFamily="2" charset="77"/>
              </a:defRPr>
            </a:lvl1pPr>
            <a:lvl2pPr>
              <a:lnSpc>
                <a:spcPct val="100000"/>
              </a:lnSpc>
              <a:defRPr sz="1800" baseline="0">
                <a:solidFill>
                  <a:schemeClr val="bg1"/>
                </a:solidFill>
                <a:latin typeface="Overpass" pitchFamily="2" charset="77"/>
              </a:defRPr>
            </a:lvl2pPr>
            <a:lvl3pPr>
              <a:lnSpc>
                <a:spcPct val="100000"/>
              </a:lnSpc>
              <a:defRPr sz="1800" baseline="0">
                <a:solidFill>
                  <a:schemeClr val="bg1"/>
                </a:solidFill>
                <a:latin typeface="Overpass" pitchFamily="2" charset="77"/>
              </a:defRPr>
            </a:lvl3pPr>
            <a:lvl4pPr>
              <a:lnSpc>
                <a:spcPct val="100000"/>
              </a:lnSpc>
              <a:defRPr sz="1800" baseline="0">
                <a:solidFill>
                  <a:schemeClr val="bg1"/>
                </a:solidFill>
                <a:latin typeface="Overpass" pitchFamily="2" charset="77"/>
              </a:defRPr>
            </a:lvl4pPr>
            <a:lvl5pPr>
              <a:lnSpc>
                <a:spcPct val="100000"/>
              </a:lnSpc>
              <a:defRPr sz="1800" baseline="0">
                <a:solidFill>
                  <a:schemeClr val="bg1"/>
                </a:solidFill>
                <a:latin typeface="Overpass" pitchFamily="2" charset="77"/>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2928510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u - fond gris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F2A2E-2721-7843-9400-807EB5B779E4}"/>
              </a:ext>
            </a:extLst>
          </p:cNvPr>
          <p:cNvSpPr>
            <a:spLocks noGrp="1"/>
          </p:cNvSpPr>
          <p:nvPr>
            <p:ph type="title"/>
          </p:nvPr>
        </p:nvSpPr>
        <p:spPr>
          <a:xfrm>
            <a:off x="1040400" y="579600"/>
            <a:ext cx="7235695" cy="565801"/>
          </a:xfrm>
          <a:prstGeom prst="rect">
            <a:avLst/>
          </a:prstGeom>
        </p:spPr>
        <p:txBody>
          <a:bodyPr lIns="0" tIns="0" rIns="0" bIns="0"/>
          <a:lstStyle>
            <a:lvl1pPr>
              <a:defRPr sz="2600" baseline="0">
                <a:solidFill>
                  <a:schemeClr val="bg1"/>
                </a:solidFill>
                <a:latin typeface="Overpass" pitchFamily="2" charset="77"/>
              </a:defRPr>
            </a:lvl1pPr>
          </a:lstStyle>
          <a:p>
            <a:r>
              <a:rPr lang="fr-CA" dirty="0"/>
              <a:t>Modifier le style du titre</a:t>
            </a:r>
            <a:endParaRPr lang="fr-FR" dirty="0"/>
          </a:p>
        </p:txBody>
      </p:sp>
      <p:sp>
        <p:nvSpPr>
          <p:cNvPr id="3" name="Espace réservé du contenu 2">
            <a:extLst>
              <a:ext uri="{FF2B5EF4-FFF2-40B4-BE49-F238E27FC236}">
                <a16:creationId xmlns:a16="http://schemas.microsoft.com/office/drawing/2014/main" id="{40569D9B-7529-7044-9153-AE58ABE97581}"/>
              </a:ext>
            </a:extLst>
          </p:cNvPr>
          <p:cNvSpPr>
            <a:spLocks noGrp="1"/>
          </p:cNvSpPr>
          <p:nvPr>
            <p:ph idx="1"/>
          </p:nvPr>
        </p:nvSpPr>
        <p:spPr>
          <a:xfrm>
            <a:off x="1040400" y="1843200"/>
            <a:ext cx="7235695" cy="2418834"/>
          </a:xfrm>
          <a:prstGeom prst="rect">
            <a:avLst/>
          </a:prstGeom>
        </p:spPr>
        <p:txBody>
          <a:bodyPr lIns="0" tIns="0" rIns="0" bIns="0"/>
          <a:lstStyle>
            <a:lvl1pPr>
              <a:lnSpc>
                <a:spcPct val="100000"/>
              </a:lnSpc>
              <a:defRPr sz="1800" baseline="0">
                <a:solidFill>
                  <a:schemeClr val="bg1"/>
                </a:solidFill>
                <a:latin typeface="Overpass" pitchFamily="2" charset="77"/>
              </a:defRPr>
            </a:lvl1pPr>
            <a:lvl2pPr>
              <a:lnSpc>
                <a:spcPct val="100000"/>
              </a:lnSpc>
              <a:defRPr sz="1800" baseline="0">
                <a:solidFill>
                  <a:schemeClr val="bg1"/>
                </a:solidFill>
                <a:latin typeface="Overpass" pitchFamily="2" charset="77"/>
              </a:defRPr>
            </a:lvl2pPr>
            <a:lvl3pPr>
              <a:lnSpc>
                <a:spcPct val="100000"/>
              </a:lnSpc>
              <a:defRPr sz="1800" baseline="0">
                <a:solidFill>
                  <a:schemeClr val="bg1"/>
                </a:solidFill>
                <a:latin typeface="Overpass" pitchFamily="2" charset="77"/>
              </a:defRPr>
            </a:lvl3pPr>
            <a:lvl4pPr>
              <a:lnSpc>
                <a:spcPct val="100000"/>
              </a:lnSpc>
              <a:defRPr sz="1800" baseline="0">
                <a:solidFill>
                  <a:schemeClr val="bg1"/>
                </a:solidFill>
                <a:latin typeface="Overpass" pitchFamily="2" charset="77"/>
              </a:defRPr>
            </a:lvl4pPr>
            <a:lvl5pPr>
              <a:lnSpc>
                <a:spcPct val="100000"/>
              </a:lnSpc>
              <a:defRPr sz="1800" baseline="0">
                <a:solidFill>
                  <a:schemeClr val="bg1"/>
                </a:solidFill>
                <a:latin typeface="Overpass" pitchFamily="2" charset="77"/>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1125328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81F6B057-03AA-2B46-98B5-930C169F14B0}"/>
              </a:ext>
            </a:extLst>
          </p:cNvPr>
          <p:cNvSpPr>
            <a:spLocks noGrp="1"/>
          </p:cNvSpPr>
          <p:nvPr>
            <p:ph type="body" sz="quarter" idx="16" hasCustomPrompt="1"/>
          </p:nvPr>
        </p:nvSpPr>
        <p:spPr>
          <a:xfrm>
            <a:off x="6375601" y="2080800"/>
            <a:ext cx="2545978" cy="177450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alit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a:t>
            </a:r>
            <a:endParaRPr lang="fr-FR" dirty="0"/>
          </a:p>
        </p:txBody>
      </p:sp>
      <p:sp>
        <p:nvSpPr>
          <p:cNvPr id="4" name="Espace réservé du texte 11">
            <a:extLst>
              <a:ext uri="{FF2B5EF4-FFF2-40B4-BE49-F238E27FC236}">
                <a16:creationId xmlns:a16="http://schemas.microsoft.com/office/drawing/2014/main" id="{A02269A0-AF3B-0143-B7FC-5928DA8DB299}"/>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5" name="Titre 1">
            <a:extLst>
              <a:ext uri="{FF2B5EF4-FFF2-40B4-BE49-F238E27FC236}">
                <a16:creationId xmlns:a16="http://schemas.microsoft.com/office/drawing/2014/main" id="{BE386636-6289-6944-95A7-22343DD5AEA0}"/>
              </a:ext>
            </a:extLst>
          </p:cNvPr>
          <p:cNvSpPr>
            <a:spLocks noGrp="1"/>
          </p:cNvSpPr>
          <p:nvPr>
            <p:ph type="title" hasCustomPrompt="1"/>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Titre du</a:t>
            </a:r>
            <a:br>
              <a:rPr lang="fr-CA" dirty="0"/>
            </a:br>
            <a:r>
              <a:rPr lang="fr-CA" dirty="0"/>
              <a:t>graphique</a:t>
            </a:r>
            <a:endParaRPr lang="fr-FR" dirty="0"/>
          </a:p>
        </p:txBody>
      </p:sp>
      <p:sp>
        <p:nvSpPr>
          <p:cNvPr id="6" name="Rectangle 5">
            <a:extLst>
              <a:ext uri="{FF2B5EF4-FFF2-40B4-BE49-F238E27FC236}">
                <a16:creationId xmlns:a16="http://schemas.microsoft.com/office/drawing/2014/main" id="{C3D83742-F6BC-5F41-A534-D24C88B56FA4}"/>
              </a:ext>
            </a:extLst>
          </p:cNvPr>
          <p:cNvSpPr/>
          <p:nvPr userDrawn="1"/>
        </p:nvSpPr>
        <p:spPr>
          <a:xfrm>
            <a:off x="0" y="0"/>
            <a:ext cx="6074979" cy="51435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7125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4FDD69A-A7CD-974E-9882-93367523400F}"/>
              </a:ext>
            </a:extLst>
          </p:cNvPr>
          <p:cNvSpPr>
            <a:spLocks noGrp="1"/>
          </p:cNvSpPr>
          <p:nvPr>
            <p:ph type="title" hasCustomPrompt="1"/>
          </p:nvPr>
        </p:nvSpPr>
        <p:spPr>
          <a:xfrm>
            <a:off x="1041576" y="630000"/>
            <a:ext cx="7477956"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Titre du tableau</a:t>
            </a:r>
            <a:endParaRPr lang="fr-FR" dirty="0"/>
          </a:p>
        </p:txBody>
      </p:sp>
    </p:spTree>
    <p:extLst>
      <p:ext uri="{BB962C8B-B14F-4D97-AF65-F5344CB8AC3E}">
        <p14:creationId xmlns:p14="http://schemas.microsoft.com/office/powerpoint/2010/main" val="1881903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saïque - 16 photo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89E302D6-585B-C942-A46B-54BAFDF9B4DF}"/>
              </a:ext>
            </a:extLst>
          </p:cNvPr>
          <p:cNvSpPr>
            <a:spLocks noGrp="1"/>
          </p:cNvSpPr>
          <p:nvPr>
            <p:ph type="body" sz="quarter" idx="16" hasCustomPrompt="1"/>
          </p:nvPr>
        </p:nvSpPr>
        <p:spPr>
          <a:xfrm>
            <a:off x="6375601" y="2080800"/>
            <a:ext cx="2545978" cy="1774790"/>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alit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a:t>
            </a:r>
            <a:endParaRPr lang="fr-FR" dirty="0"/>
          </a:p>
        </p:txBody>
      </p:sp>
      <p:sp>
        <p:nvSpPr>
          <p:cNvPr id="4" name="Espace réservé du texte 11">
            <a:extLst>
              <a:ext uri="{FF2B5EF4-FFF2-40B4-BE49-F238E27FC236}">
                <a16:creationId xmlns:a16="http://schemas.microsoft.com/office/drawing/2014/main" id="{C4E230B2-9B6C-4345-B623-657E066BBC61}"/>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5" name="Titre 1">
            <a:extLst>
              <a:ext uri="{FF2B5EF4-FFF2-40B4-BE49-F238E27FC236}">
                <a16:creationId xmlns:a16="http://schemas.microsoft.com/office/drawing/2014/main" id="{02EDFF70-A831-4E46-9D25-9D9DC58B656F}"/>
              </a:ext>
            </a:extLst>
          </p:cNvPr>
          <p:cNvSpPr>
            <a:spLocks noGrp="1"/>
          </p:cNvSpPr>
          <p:nvPr>
            <p:ph type="title"/>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6" name="Espace réservé pour une image  9">
            <a:extLst>
              <a:ext uri="{FF2B5EF4-FFF2-40B4-BE49-F238E27FC236}">
                <a16:creationId xmlns:a16="http://schemas.microsoft.com/office/drawing/2014/main" id="{5FCDB47E-6B8F-D145-BAFC-AF9283C7DC9A}"/>
              </a:ext>
            </a:extLst>
          </p:cNvPr>
          <p:cNvSpPr>
            <a:spLocks noGrp="1"/>
          </p:cNvSpPr>
          <p:nvPr>
            <p:ph type="pic" sz="quarter" idx="10"/>
          </p:nvPr>
        </p:nvSpPr>
        <p:spPr>
          <a:xfrm>
            <a:off x="4525200" y="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pour une image  9">
            <a:extLst>
              <a:ext uri="{FF2B5EF4-FFF2-40B4-BE49-F238E27FC236}">
                <a16:creationId xmlns:a16="http://schemas.microsoft.com/office/drawing/2014/main" id="{862BBF02-A153-3446-830B-AFE90124E3F6}"/>
              </a:ext>
            </a:extLst>
          </p:cNvPr>
          <p:cNvSpPr>
            <a:spLocks noGrp="1"/>
          </p:cNvSpPr>
          <p:nvPr>
            <p:ph type="pic" sz="quarter" idx="11"/>
          </p:nvPr>
        </p:nvSpPr>
        <p:spPr>
          <a:xfrm>
            <a:off x="4525200" y="385560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8" name="Espace réservé pour une image  9">
            <a:extLst>
              <a:ext uri="{FF2B5EF4-FFF2-40B4-BE49-F238E27FC236}">
                <a16:creationId xmlns:a16="http://schemas.microsoft.com/office/drawing/2014/main" id="{1EC1E8C9-1DBE-6348-A4E9-CC43D44C5591}"/>
              </a:ext>
            </a:extLst>
          </p:cNvPr>
          <p:cNvSpPr>
            <a:spLocks noGrp="1"/>
          </p:cNvSpPr>
          <p:nvPr>
            <p:ph type="pic" sz="quarter" idx="12"/>
          </p:nvPr>
        </p:nvSpPr>
        <p:spPr>
          <a:xfrm>
            <a:off x="4525200" y="25703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9" name="Espace réservé pour une image  9">
            <a:extLst>
              <a:ext uri="{FF2B5EF4-FFF2-40B4-BE49-F238E27FC236}">
                <a16:creationId xmlns:a16="http://schemas.microsoft.com/office/drawing/2014/main" id="{07A4EFAF-BBBE-9544-B9E9-C5EEB0D398E1}"/>
              </a:ext>
            </a:extLst>
          </p:cNvPr>
          <p:cNvSpPr>
            <a:spLocks noGrp="1"/>
          </p:cNvSpPr>
          <p:nvPr>
            <p:ph type="pic" sz="quarter" idx="13"/>
          </p:nvPr>
        </p:nvSpPr>
        <p:spPr>
          <a:xfrm>
            <a:off x="4525200" y="12851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0" name="Espace réservé pour une image  9">
            <a:extLst>
              <a:ext uri="{FF2B5EF4-FFF2-40B4-BE49-F238E27FC236}">
                <a16:creationId xmlns:a16="http://schemas.microsoft.com/office/drawing/2014/main" id="{D7A6170A-E66C-1947-AD35-EF5F1269361C}"/>
              </a:ext>
            </a:extLst>
          </p:cNvPr>
          <p:cNvSpPr>
            <a:spLocks noGrp="1"/>
          </p:cNvSpPr>
          <p:nvPr>
            <p:ph type="pic" sz="quarter" idx="17"/>
          </p:nvPr>
        </p:nvSpPr>
        <p:spPr>
          <a:xfrm>
            <a:off x="3016800" y="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1" name="Espace réservé pour une image  9">
            <a:extLst>
              <a:ext uri="{FF2B5EF4-FFF2-40B4-BE49-F238E27FC236}">
                <a16:creationId xmlns:a16="http://schemas.microsoft.com/office/drawing/2014/main" id="{17FF6450-440C-C242-9803-7232D301A3D0}"/>
              </a:ext>
            </a:extLst>
          </p:cNvPr>
          <p:cNvSpPr>
            <a:spLocks noGrp="1"/>
          </p:cNvSpPr>
          <p:nvPr>
            <p:ph type="pic" sz="quarter" idx="15"/>
          </p:nvPr>
        </p:nvSpPr>
        <p:spPr>
          <a:xfrm>
            <a:off x="3016800" y="385560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2" name="Espace réservé pour une image  9">
            <a:extLst>
              <a:ext uri="{FF2B5EF4-FFF2-40B4-BE49-F238E27FC236}">
                <a16:creationId xmlns:a16="http://schemas.microsoft.com/office/drawing/2014/main" id="{663ED269-0472-5642-8A11-7828E8322AF0}"/>
              </a:ext>
            </a:extLst>
          </p:cNvPr>
          <p:cNvSpPr>
            <a:spLocks noGrp="1"/>
          </p:cNvSpPr>
          <p:nvPr>
            <p:ph type="pic" sz="quarter" idx="18"/>
          </p:nvPr>
        </p:nvSpPr>
        <p:spPr>
          <a:xfrm>
            <a:off x="3016800" y="25703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3" name="Espace réservé pour une image  9">
            <a:extLst>
              <a:ext uri="{FF2B5EF4-FFF2-40B4-BE49-F238E27FC236}">
                <a16:creationId xmlns:a16="http://schemas.microsoft.com/office/drawing/2014/main" id="{8A6E5D25-2682-894D-A6DB-7C7C1ECF7C1A}"/>
              </a:ext>
            </a:extLst>
          </p:cNvPr>
          <p:cNvSpPr>
            <a:spLocks noGrp="1"/>
          </p:cNvSpPr>
          <p:nvPr>
            <p:ph type="pic" sz="quarter" idx="19"/>
          </p:nvPr>
        </p:nvSpPr>
        <p:spPr>
          <a:xfrm>
            <a:off x="3016800" y="12851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4" name="Espace réservé pour une image  9">
            <a:extLst>
              <a:ext uri="{FF2B5EF4-FFF2-40B4-BE49-F238E27FC236}">
                <a16:creationId xmlns:a16="http://schemas.microsoft.com/office/drawing/2014/main" id="{DE322B5F-EF48-EE4D-A1BC-3A8ED5E08C73}"/>
              </a:ext>
            </a:extLst>
          </p:cNvPr>
          <p:cNvSpPr>
            <a:spLocks noGrp="1"/>
          </p:cNvSpPr>
          <p:nvPr>
            <p:ph type="pic" sz="quarter" idx="20"/>
          </p:nvPr>
        </p:nvSpPr>
        <p:spPr>
          <a:xfrm>
            <a:off x="1508400" y="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5" name="Espace réservé pour une image  9">
            <a:extLst>
              <a:ext uri="{FF2B5EF4-FFF2-40B4-BE49-F238E27FC236}">
                <a16:creationId xmlns:a16="http://schemas.microsoft.com/office/drawing/2014/main" id="{B92A0BF0-A1FC-8E45-814B-466BBA6B5403}"/>
              </a:ext>
            </a:extLst>
          </p:cNvPr>
          <p:cNvSpPr>
            <a:spLocks noGrp="1"/>
          </p:cNvSpPr>
          <p:nvPr>
            <p:ph type="pic" sz="quarter" idx="21"/>
          </p:nvPr>
        </p:nvSpPr>
        <p:spPr>
          <a:xfrm>
            <a:off x="1508400" y="385560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6" name="Espace réservé pour une image  9">
            <a:extLst>
              <a:ext uri="{FF2B5EF4-FFF2-40B4-BE49-F238E27FC236}">
                <a16:creationId xmlns:a16="http://schemas.microsoft.com/office/drawing/2014/main" id="{1E076593-80E4-9D4B-A7E6-CA41347E46EB}"/>
              </a:ext>
            </a:extLst>
          </p:cNvPr>
          <p:cNvSpPr>
            <a:spLocks noGrp="1"/>
          </p:cNvSpPr>
          <p:nvPr>
            <p:ph type="pic" sz="quarter" idx="22"/>
          </p:nvPr>
        </p:nvSpPr>
        <p:spPr>
          <a:xfrm>
            <a:off x="1508400" y="25703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7" name="Espace réservé pour une image  9">
            <a:extLst>
              <a:ext uri="{FF2B5EF4-FFF2-40B4-BE49-F238E27FC236}">
                <a16:creationId xmlns:a16="http://schemas.microsoft.com/office/drawing/2014/main" id="{049A9360-5A58-6B43-9F56-DA9349531E5C}"/>
              </a:ext>
            </a:extLst>
          </p:cNvPr>
          <p:cNvSpPr>
            <a:spLocks noGrp="1"/>
          </p:cNvSpPr>
          <p:nvPr>
            <p:ph type="pic" sz="quarter" idx="23"/>
          </p:nvPr>
        </p:nvSpPr>
        <p:spPr>
          <a:xfrm>
            <a:off x="1508400" y="12851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8" name="Espace réservé pour une image  9">
            <a:extLst>
              <a:ext uri="{FF2B5EF4-FFF2-40B4-BE49-F238E27FC236}">
                <a16:creationId xmlns:a16="http://schemas.microsoft.com/office/drawing/2014/main" id="{04AB5931-37DC-F34A-B212-FEC66D1D8004}"/>
              </a:ext>
            </a:extLst>
          </p:cNvPr>
          <p:cNvSpPr>
            <a:spLocks noGrp="1"/>
          </p:cNvSpPr>
          <p:nvPr>
            <p:ph type="pic" sz="quarter" idx="24"/>
          </p:nvPr>
        </p:nvSpPr>
        <p:spPr>
          <a:xfrm>
            <a:off x="-1" y="0"/>
            <a:ext cx="1508400"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9" name="Espace réservé pour une image  9">
            <a:extLst>
              <a:ext uri="{FF2B5EF4-FFF2-40B4-BE49-F238E27FC236}">
                <a16:creationId xmlns:a16="http://schemas.microsoft.com/office/drawing/2014/main" id="{70E5A0F8-34D4-4F4E-B35D-75C952E0DFEF}"/>
              </a:ext>
            </a:extLst>
          </p:cNvPr>
          <p:cNvSpPr>
            <a:spLocks noGrp="1"/>
          </p:cNvSpPr>
          <p:nvPr>
            <p:ph type="pic" sz="quarter" idx="25"/>
          </p:nvPr>
        </p:nvSpPr>
        <p:spPr>
          <a:xfrm>
            <a:off x="-1" y="385560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20" name="Espace réservé pour une image  9">
            <a:extLst>
              <a:ext uri="{FF2B5EF4-FFF2-40B4-BE49-F238E27FC236}">
                <a16:creationId xmlns:a16="http://schemas.microsoft.com/office/drawing/2014/main" id="{4A9E98A3-D93F-D04D-B8E7-720C97F2C98F}"/>
              </a:ext>
            </a:extLst>
          </p:cNvPr>
          <p:cNvSpPr>
            <a:spLocks noGrp="1"/>
          </p:cNvSpPr>
          <p:nvPr>
            <p:ph type="pic" sz="quarter" idx="26"/>
          </p:nvPr>
        </p:nvSpPr>
        <p:spPr>
          <a:xfrm>
            <a:off x="-1" y="25703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21" name="Espace réservé pour une image  9">
            <a:extLst>
              <a:ext uri="{FF2B5EF4-FFF2-40B4-BE49-F238E27FC236}">
                <a16:creationId xmlns:a16="http://schemas.microsoft.com/office/drawing/2014/main" id="{69E805CA-B6A3-D64C-AFCC-5FB1DBA080BD}"/>
              </a:ext>
            </a:extLst>
          </p:cNvPr>
          <p:cNvSpPr>
            <a:spLocks noGrp="1"/>
          </p:cNvSpPr>
          <p:nvPr>
            <p:ph type="pic" sz="quarter" idx="27"/>
          </p:nvPr>
        </p:nvSpPr>
        <p:spPr>
          <a:xfrm>
            <a:off x="-1" y="12851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Tree>
    <p:extLst>
      <p:ext uri="{BB962C8B-B14F-4D97-AF65-F5344CB8AC3E}">
        <p14:creationId xmlns:p14="http://schemas.microsoft.com/office/powerpoint/2010/main" val="3856578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saïque - 9 photo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2F74D84D-72E1-9B4C-9145-847A6D96D291}"/>
              </a:ext>
            </a:extLst>
          </p:cNvPr>
          <p:cNvSpPr>
            <a:spLocks noGrp="1"/>
          </p:cNvSpPr>
          <p:nvPr>
            <p:ph type="body" sz="quarter" idx="16" hasCustomPrompt="1"/>
          </p:nvPr>
        </p:nvSpPr>
        <p:spPr>
          <a:xfrm>
            <a:off x="6375601" y="2080800"/>
            <a:ext cx="2545978" cy="1713600"/>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alit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a:t>
            </a:r>
            <a:endParaRPr lang="fr-FR" dirty="0"/>
          </a:p>
        </p:txBody>
      </p:sp>
      <p:sp>
        <p:nvSpPr>
          <p:cNvPr id="4" name="Espace réservé du texte 11">
            <a:extLst>
              <a:ext uri="{FF2B5EF4-FFF2-40B4-BE49-F238E27FC236}">
                <a16:creationId xmlns:a16="http://schemas.microsoft.com/office/drawing/2014/main" id="{63760164-D78C-E04D-8090-9846218C5794}"/>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5" name="Titre 1">
            <a:extLst>
              <a:ext uri="{FF2B5EF4-FFF2-40B4-BE49-F238E27FC236}">
                <a16:creationId xmlns:a16="http://schemas.microsoft.com/office/drawing/2014/main" id="{70F91B09-8143-A542-A228-91CE06BB2658}"/>
              </a:ext>
            </a:extLst>
          </p:cNvPr>
          <p:cNvSpPr>
            <a:spLocks noGrp="1"/>
          </p:cNvSpPr>
          <p:nvPr>
            <p:ph type="title"/>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6" name="Espace réservé pour une image  12">
            <a:extLst>
              <a:ext uri="{FF2B5EF4-FFF2-40B4-BE49-F238E27FC236}">
                <a16:creationId xmlns:a16="http://schemas.microsoft.com/office/drawing/2014/main" id="{A72B7852-1834-C64F-BCC9-33CC9837B1C9}"/>
              </a:ext>
            </a:extLst>
          </p:cNvPr>
          <p:cNvSpPr>
            <a:spLocks noGrp="1"/>
          </p:cNvSpPr>
          <p:nvPr>
            <p:ph type="pic" sz="quarter" idx="28"/>
          </p:nvPr>
        </p:nvSpPr>
        <p:spPr>
          <a:xfrm>
            <a:off x="4024800" y="-1"/>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pour une image  12">
            <a:extLst>
              <a:ext uri="{FF2B5EF4-FFF2-40B4-BE49-F238E27FC236}">
                <a16:creationId xmlns:a16="http://schemas.microsoft.com/office/drawing/2014/main" id="{76AB6E32-8915-0143-A3B8-E81758C7913A}"/>
              </a:ext>
            </a:extLst>
          </p:cNvPr>
          <p:cNvSpPr>
            <a:spLocks noGrp="1"/>
          </p:cNvSpPr>
          <p:nvPr>
            <p:ph type="pic" sz="quarter" idx="29"/>
          </p:nvPr>
        </p:nvSpPr>
        <p:spPr>
          <a:xfrm>
            <a:off x="4024800"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8" name="Espace réservé pour une image  12">
            <a:extLst>
              <a:ext uri="{FF2B5EF4-FFF2-40B4-BE49-F238E27FC236}">
                <a16:creationId xmlns:a16="http://schemas.microsoft.com/office/drawing/2014/main" id="{74AC1829-B346-DF46-9EEE-3EB1C8C23DD2}"/>
              </a:ext>
            </a:extLst>
          </p:cNvPr>
          <p:cNvSpPr>
            <a:spLocks noGrp="1"/>
          </p:cNvSpPr>
          <p:nvPr>
            <p:ph type="pic" sz="quarter" idx="30"/>
          </p:nvPr>
        </p:nvSpPr>
        <p:spPr>
          <a:xfrm>
            <a:off x="4024800" y="34299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9" name="Espace réservé pour une image  12">
            <a:extLst>
              <a:ext uri="{FF2B5EF4-FFF2-40B4-BE49-F238E27FC236}">
                <a16:creationId xmlns:a16="http://schemas.microsoft.com/office/drawing/2014/main" id="{097ED900-D7E4-0041-B9E4-2EE030BE6889}"/>
              </a:ext>
            </a:extLst>
          </p:cNvPr>
          <p:cNvSpPr>
            <a:spLocks noGrp="1"/>
          </p:cNvSpPr>
          <p:nvPr>
            <p:ph type="pic" sz="quarter" idx="31"/>
          </p:nvPr>
        </p:nvSpPr>
        <p:spPr>
          <a:xfrm>
            <a:off x="2012400" y="-1"/>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0" name="Espace réservé pour une image  12">
            <a:extLst>
              <a:ext uri="{FF2B5EF4-FFF2-40B4-BE49-F238E27FC236}">
                <a16:creationId xmlns:a16="http://schemas.microsoft.com/office/drawing/2014/main" id="{6C34359D-6C65-5448-AD9E-A990F91DF188}"/>
              </a:ext>
            </a:extLst>
          </p:cNvPr>
          <p:cNvSpPr>
            <a:spLocks noGrp="1"/>
          </p:cNvSpPr>
          <p:nvPr>
            <p:ph type="pic" sz="quarter" idx="32"/>
          </p:nvPr>
        </p:nvSpPr>
        <p:spPr>
          <a:xfrm>
            <a:off x="2012400" y="1713185"/>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1" name="Espace réservé pour une image  12">
            <a:extLst>
              <a:ext uri="{FF2B5EF4-FFF2-40B4-BE49-F238E27FC236}">
                <a16:creationId xmlns:a16="http://schemas.microsoft.com/office/drawing/2014/main" id="{EE341E97-72E2-EB4A-8862-558F48240716}"/>
              </a:ext>
            </a:extLst>
          </p:cNvPr>
          <p:cNvSpPr>
            <a:spLocks noGrp="1"/>
          </p:cNvSpPr>
          <p:nvPr>
            <p:ph type="pic" sz="quarter" idx="33"/>
          </p:nvPr>
        </p:nvSpPr>
        <p:spPr>
          <a:xfrm>
            <a:off x="2012400" y="3427200"/>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2" name="Espace réservé pour une image  12">
            <a:extLst>
              <a:ext uri="{FF2B5EF4-FFF2-40B4-BE49-F238E27FC236}">
                <a16:creationId xmlns:a16="http://schemas.microsoft.com/office/drawing/2014/main" id="{EC19A9D3-774E-384A-B2C4-FBA6A65E00CC}"/>
              </a:ext>
            </a:extLst>
          </p:cNvPr>
          <p:cNvSpPr>
            <a:spLocks noGrp="1"/>
          </p:cNvSpPr>
          <p:nvPr>
            <p:ph type="pic" sz="quarter" idx="34"/>
          </p:nvPr>
        </p:nvSpPr>
        <p:spPr>
          <a:xfrm>
            <a:off x="-328" y="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3" name="Espace réservé pour une image  12">
            <a:extLst>
              <a:ext uri="{FF2B5EF4-FFF2-40B4-BE49-F238E27FC236}">
                <a16:creationId xmlns:a16="http://schemas.microsoft.com/office/drawing/2014/main" id="{12752857-E139-C645-A4CD-049FBFCE1B5B}"/>
              </a:ext>
            </a:extLst>
          </p:cNvPr>
          <p:cNvSpPr>
            <a:spLocks noGrp="1"/>
          </p:cNvSpPr>
          <p:nvPr>
            <p:ph type="pic" sz="quarter" idx="35"/>
          </p:nvPr>
        </p:nvSpPr>
        <p:spPr>
          <a:xfrm>
            <a:off x="-328"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4" name="Espace réservé pour une image  12">
            <a:extLst>
              <a:ext uri="{FF2B5EF4-FFF2-40B4-BE49-F238E27FC236}">
                <a16:creationId xmlns:a16="http://schemas.microsoft.com/office/drawing/2014/main" id="{3BC34565-875C-2942-AE76-B00DF251373C}"/>
              </a:ext>
            </a:extLst>
          </p:cNvPr>
          <p:cNvSpPr>
            <a:spLocks noGrp="1"/>
          </p:cNvSpPr>
          <p:nvPr>
            <p:ph type="pic" sz="quarter" idx="36"/>
          </p:nvPr>
        </p:nvSpPr>
        <p:spPr>
          <a:xfrm>
            <a:off x="-328" y="34272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Tree>
    <p:extLst>
      <p:ext uri="{BB962C8B-B14F-4D97-AF65-F5344CB8AC3E}">
        <p14:creationId xmlns:p14="http://schemas.microsoft.com/office/powerpoint/2010/main" val="1917169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saïque - 9 photos à droit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2DA271B-051F-6141-B043-BAE8060E277A}"/>
              </a:ext>
            </a:extLst>
          </p:cNvPr>
          <p:cNvSpPr/>
          <p:nvPr userDrawn="1"/>
        </p:nvSpPr>
        <p:spPr>
          <a:xfrm>
            <a:off x="328" y="0"/>
            <a:ext cx="310614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12">
            <a:extLst>
              <a:ext uri="{FF2B5EF4-FFF2-40B4-BE49-F238E27FC236}">
                <a16:creationId xmlns:a16="http://schemas.microsoft.com/office/drawing/2014/main" id="{0281032F-AD77-B740-AAED-0D7AA8A4D51C}"/>
              </a:ext>
            </a:extLst>
          </p:cNvPr>
          <p:cNvSpPr>
            <a:spLocks noGrp="1"/>
          </p:cNvSpPr>
          <p:nvPr>
            <p:ph type="pic" sz="quarter" idx="28"/>
          </p:nvPr>
        </p:nvSpPr>
        <p:spPr>
          <a:xfrm>
            <a:off x="7131600" y="-1"/>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4" name="Espace réservé pour une image  12">
            <a:extLst>
              <a:ext uri="{FF2B5EF4-FFF2-40B4-BE49-F238E27FC236}">
                <a16:creationId xmlns:a16="http://schemas.microsoft.com/office/drawing/2014/main" id="{F3AD6233-8174-814D-A250-96A6854918AD}"/>
              </a:ext>
            </a:extLst>
          </p:cNvPr>
          <p:cNvSpPr>
            <a:spLocks noGrp="1"/>
          </p:cNvSpPr>
          <p:nvPr>
            <p:ph type="pic" sz="quarter" idx="29"/>
          </p:nvPr>
        </p:nvSpPr>
        <p:spPr>
          <a:xfrm>
            <a:off x="7131600"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5" name="Espace réservé pour une image  12">
            <a:extLst>
              <a:ext uri="{FF2B5EF4-FFF2-40B4-BE49-F238E27FC236}">
                <a16:creationId xmlns:a16="http://schemas.microsoft.com/office/drawing/2014/main" id="{83AECFDF-FCAB-3846-AB09-643FFA9D0EB9}"/>
              </a:ext>
            </a:extLst>
          </p:cNvPr>
          <p:cNvSpPr>
            <a:spLocks noGrp="1"/>
          </p:cNvSpPr>
          <p:nvPr>
            <p:ph type="pic" sz="quarter" idx="30"/>
          </p:nvPr>
        </p:nvSpPr>
        <p:spPr>
          <a:xfrm>
            <a:off x="7131600" y="34272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6" name="Espace réservé pour une image  12">
            <a:extLst>
              <a:ext uri="{FF2B5EF4-FFF2-40B4-BE49-F238E27FC236}">
                <a16:creationId xmlns:a16="http://schemas.microsoft.com/office/drawing/2014/main" id="{548561EC-C6A9-824A-9D75-A57ABF4406BE}"/>
              </a:ext>
            </a:extLst>
          </p:cNvPr>
          <p:cNvSpPr>
            <a:spLocks noGrp="1"/>
          </p:cNvSpPr>
          <p:nvPr>
            <p:ph type="pic" sz="quarter" idx="31"/>
          </p:nvPr>
        </p:nvSpPr>
        <p:spPr>
          <a:xfrm>
            <a:off x="5119200" y="-1"/>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7" name="Espace réservé pour une image  12">
            <a:extLst>
              <a:ext uri="{FF2B5EF4-FFF2-40B4-BE49-F238E27FC236}">
                <a16:creationId xmlns:a16="http://schemas.microsoft.com/office/drawing/2014/main" id="{047A1A88-2574-8E43-B3C5-BFC9C46BB1F4}"/>
              </a:ext>
            </a:extLst>
          </p:cNvPr>
          <p:cNvSpPr>
            <a:spLocks noGrp="1"/>
          </p:cNvSpPr>
          <p:nvPr>
            <p:ph type="pic" sz="quarter" idx="32"/>
          </p:nvPr>
        </p:nvSpPr>
        <p:spPr>
          <a:xfrm>
            <a:off x="5119200" y="1713185"/>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8" name="Espace réservé pour une image  12">
            <a:extLst>
              <a:ext uri="{FF2B5EF4-FFF2-40B4-BE49-F238E27FC236}">
                <a16:creationId xmlns:a16="http://schemas.microsoft.com/office/drawing/2014/main" id="{98EDD7F3-095F-4349-9A8A-06673C3F97B2}"/>
              </a:ext>
            </a:extLst>
          </p:cNvPr>
          <p:cNvSpPr>
            <a:spLocks noGrp="1"/>
          </p:cNvSpPr>
          <p:nvPr>
            <p:ph type="pic" sz="quarter" idx="33"/>
          </p:nvPr>
        </p:nvSpPr>
        <p:spPr>
          <a:xfrm>
            <a:off x="5119200" y="3427200"/>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9" name="Espace réservé pour une image  12">
            <a:extLst>
              <a:ext uri="{FF2B5EF4-FFF2-40B4-BE49-F238E27FC236}">
                <a16:creationId xmlns:a16="http://schemas.microsoft.com/office/drawing/2014/main" id="{A468FBAC-AEA8-ED42-BAA2-89B5AF07750E}"/>
              </a:ext>
            </a:extLst>
          </p:cNvPr>
          <p:cNvSpPr>
            <a:spLocks noGrp="1"/>
          </p:cNvSpPr>
          <p:nvPr>
            <p:ph type="pic" sz="quarter" idx="34"/>
          </p:nvPr>
        </p:nvSpPr>
        <p:spPr>
          <a:xfrm>
            <a:off x="3106472" y="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20" name="Espace réservé pour une image  12">
            <a:extLst>
              <a:ext uri="{FF2B5EF4-FFF2-40B4-BE49-F238E27FC236}">
                <a16:creationId xmlns:a16="http://schemas.microsoft.com/office/drawing/2014/main" id="{497DDBB0-07AF-8949-8F06-58DEE6614E72}"/>
              </a:ext>
            </a:extLst>
          </p:cNvPr>
          <p:cNvSpPr>
            <a:spLocks noGrp="1"/>
          </p:cNvSpPr>
          <p:nvPr>
            <p:ph type="pic" sz="quarter" idx="35"/>
          </p:nvPr>
        </p:nvSpPr>
        <p:spPr>
          <a:xfrm>
            <a:off x="3106472"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21" name="Espace réservé pour une image  12">
            <a:extLst>
              <a:ext uri="{FF2B5EF4-FFF2-40B4-BE49-F238E27FC236}">
                <a16:creationId xmlns:a16="http://schemas.microsoft.com/office/drawing/2014/main" id="{FF16479C-B32A-2E42-AAD6-0040E7103C26}"/>
              </a:ext>
            </a:extLst>
          </p:cNvPr>
          <p:cNvSpPr>
            <a:spLocks noGrp="1"/>
          </p:cNvSpPr>
          <p:nvPr>
            <p:ph type="pic" sz="quarter" idx="36"/>
          </p:nvPr>
        </p:nvSpPr>
        <p:spPr>
          <a:xfrm>
            <a:off x="3106472" y="34272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24" name="Titre 1">
            <a:extLst>
              <a:ext uri="{FF2B5EF4-FFF2-40B4-BE49-F238E27FC236}">
                <a16:creationId xmlns:a16="http://schemas.microsoft.com/office/drawing/2014/main" id="{07C73C45-FCCF-264F-9868-34D4D927C2D8}"/>
              </a:ext>
            </a:extLst>
          </p:cNvPr>
          <p:cNvSpPr>
            <a:spLocks noGrp="1"/>
          </p:cNvSpPr>
          <p:nvPr>
            <p:ph type="title"/>
          </p:nvPr>
        </p:nvSpPr>
        <p:spPr>
          <a:xfrm>
            <a:off x="309582" y="1938953"/>
            <a:ext cx="2480678" cy="837880"/>
          </a:xfrm>
          <a:prstGeom prst="rect">
            <a:avLst/>
          </a:prstGeom>
        </p:spPr>
        <p:txBody>
          <a:bodyPr lIns="0" tIns="0" rIns="0" bIns="0"/>
          <a:lstStyle>
            <a:lvl1pPr>
              <a:defRPr sz="2600" b="0" i="0" baseline="0">
                <a:solidFill>
                  <a:schemeClr val="bg1"/>
                </a:solidFill>
                <a:latin typeface="Overpass" pitchFamily="2" charset="77"/>
              </a:defRPr>
            </a:lvl1pPr>
          </a:lstStyle>
          <a:p>
            <a:r>
              <a:rPr lang="fr-CA" dirty="0"/>
              <a:t>Modifier le style du titre</a:t>
            </a:r>
            <a:endParaRPr lang="fr-FR" dirty="0"/>
          </a:p>
        </p:txBody>
      </p:sp>
      <p:sp>
        <p:nvSpPr>
          <p:cNvPr id="25" name="Espace réservé du texte 11">
            <a:extLst>
              <a:ext uri="{FF2B5EF4-FFF2-40B4-BE49-F238E27FC236}">
                <a16:creationId xmlns:a16="http://schemas.microsoft.com/office/drawing/2014/main" id="{F1F04272-1508-5849-82FD-5F8A2C213A3B}"/>
              </a:ext>
            </a:extLst>
          </p:cNvPr>
          <p:cNvSpPr>
            <a:spLocks noGrp="1"/>
          </p:cNvSpPr>
          <p:nvPr>
            <p:ph type="body" sz="quarter" idx="26" hasCustomPrompt="1"/>
          </p:nvPr>
        </p:nvSpPr>
        <p:spPr>
          <a:xfrm>
            <a:off x="309582" y="2792073"/>
            <a:ext cx="2480678" cy="400185"/>
          </a:xfrm>
          <a:prstGeom prst="rect">
            <a:avLst/>
          </a:prstGeom>
        </p:spPr>
        <p:txBody>
          <a:bodyPr lIns="0" tIns="0" rIns="0" bIns="0"/>
          <a:lstStyle>
            <a:lvl1pPr marL="0" indent="0">
              <a:buFontTx/>
              <a:buNone/>
              <a:defRPr sz="1700" baseline="0">
                <a:solidFill>
                  <a:schemeClr val="bg1"/>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Tree>
    <p:extLst>
      <p:ext uri="{BB962C8B-B14F-4D97-AF65-F5344CB8AC3E}">
        <p14:creationId xmlns:p14="http://schemas.microsoft.com/office/powerpoint/2010/main" val="742887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ogramme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607A4292-0EDF-6C43-92D3-3B619B1771D2}"/>
              </a:ext>
            </a:extLst>
          </p:cNvPr>
          <p:cNvSpPr>
            <a:spLocks noGrp="1"/>
          </p:cNvSpPr>
          <p:nvPr>
            <p:ph type="body" sz="quarter" idx="16" hasCustomPrompt="1"/>
          </p:nvPr>
        </p:nvSpPr>
        <p:spPr>
          <a:xfrm>
            <a:off x="6375601" y="1299738"/>
            <a:ext cx="2545978" cy="1926516"/>
          </a:xfrm>
          <a:prstGeom prst="rect">
            <a:avLst/>
          </a:prstGeom>
        </p:spPr>
        <p:txBody>
          <a:bodyPr lIns="0" tIns="0" rIns="0" bIns="0"/>
          <a:lstStyle>
            <a:lvl1pPr marL="0" indent="0">
              <a:lnSpc>
                <a:spcPct val="100000"/>
              </a:lnSpc>
              <a:spcBef>
                <a:spcPts val="0"/>
              </a:spcBef>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a:t>Voici un portrait</a:t>
            </a:r>
            <a:br>
              <a:rPr lang="fr-CA" dirty="0"/>
            </a:br>
            <a:r>
              <a:rPr lang="fr-CA" dirty="0"/>
              <a:t>en bref des ressources</a:t>
            </a:r>
            <a:br>
              <a:rPr lang="fr-CA" dirty="0"/>
            </a:br>
            <a:r>
              <a:rPr lang="fr-CA" dirty="0"/>
              <a:t>professorales et </a:t>
            </a:r>
            <a:br>
              <a:rPr lang="fr-CA" dirty="0"/>
            </a:br>
            <a:r>
              <a:rPr lang="fr-CA" dirty="0"/>
              <a:t>professionnelles,</a:t>
            </a:r>
            <a:br>
              <a:rPr lang="fr-CA" dirty="0"/>
            </a:br>
            <a:r>
              <a:rPr lang="fr-CA" dirty="0"/>
              <a:t>chaires, centres et</a:t>
            </a:r>
            <a:br>
              <a:rPr lang="fr-CA" dirty="0"/>
            </a:br>
            <a:r>
              <a:rPr lang="fr-CA" dirty="0"/>
              <a:t>partenaires de </a:t>
            </a:r>
            <a:br>
              <a:rPr lang="fr-CA" dirty="0"/>
            </a:br>
            <a:r>
              <a:rPr lang="fr-CA" dirty="0"/>
              <a:t>l’Université Laval.</a:t>
            </a:r>
            <a:endParaRPr lang="fr-FR" dirty="0"/>
          </a:p>
        </p:txBody>
      </p:sp>
      <p:sp>
        <p:nvSpPr>
          <p:cNvPr id="4" name="Titre 1">
            <a:extLst>
              <a:ext uri="{FF2B5EF4-FFF2-40B4-BE49-F238E27FC236}">
                <a16:creationId xmlns:a16="http://schemas.microsoft.com/office/drawing/2014/main" id="{30279EE6-C21F-5F44-8E21-B41ECC380575}"/>
              </a:ext>
            </a:extLst>
          </p:cNvPr>
          <p:cNvSpPr>
            <a:spLocks noGrp="1"/>
          </p:cNvSpPr>
          <p:nvPr>
            <p:ph type="title" hasCustomPrompt="1"/>
          </p:nvPr>
        </p:nvSpPr>
        <p:spPr>
          <a:xfrm>
            <a:off x="6375944" y="630000"/>
            <a:ext cx="2480678" cy="550443"/>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Ressources</a:t>
            </a:r>
            <a:endParaRPr lang="fr-FR" dirty="0"/>
          </a:p>
        </p:txBody>
      </p:sp>
      <p:sp>
        <p:nvSpPr>
          <p:cNvPr id="6" name="Rectangle 5">
            <a:extLst>
              <a:ext uri="{FF2B5EF4-FFF2-40B4-BE49-F238E27FC236}">
                <a16:creationId xmlns:a16="http://schemas.microsoft.com/office/drawing/2014/main" id="{1431E57A-0C97-0845-965E-3DCEA138F432}"/>
              </a:ext>
            </a:extLst>
          </p:cNvPr>
          <p:cNvSpPr/>
          <p:nvPr userDrawn="1"/>
        </p:nvSpPr>
        <p:spPr>
          <a:xfrm>
            <a:off x="0" y="0"/>
            <a:ext cx="611256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F8CBAFB3-3EED-7D40-9F5C-17B38B62F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58347" y="333428"/>
            <a:ext cx="612447" cy="421162"/>
          </a:xfrm>
          <a:prstGeom prst="rect">
            <a:avLst/>
          </a:prstGeom>
        </p:spPr>
      </p:pic>
      <p:pic>
        <p:nvPicPr>
          <p:cNvPr id="8" name="Image 7">
            <a:extLst>
              <a:ext uri="{FF2B5EF4-FFF2-40B4-BE49-F238E27FC236}">
                <a16:creationId xmlns:a16="http://schemas.microsoft.com/office/drawing/2014/main" id="{E8A97735-4DE3-9246-B7B7-31B9D56D78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62" y="1801560"/>
            <a:ext cx="528179" cy="513040"/>
          </a:xfrm>
          <a:prstGeom prst="rect">
            <a:avLst/>
          </a:prstGeom>
        </p:spPr>
      </p:pic>
      <p:pic>
        <p:nvPicPr>
          <p:cNvPr id="9" name="Image 8">
            <a:extLst>
              <a:ext uri="{FF2B5EF4-FFF2-40B4-BE49-F238E27FC236}">
                <a16:creationId xmlns:a16="http://schemas.microsoft.com/office/drawing/2014/main" id="{00DA6E10-231F-4F47-8B9C-3E65A4F4089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51735" y="295544"/>
            <a:ext cx="533138" cy="442573"/>
          </a:xfrm>
          <a:prstGeom prst="rect">
            <a:avLst/>
          </a:prstGeom>
        </p:spPr>
      </p:pic>
      <p:pic>
        <p:nvPicPr>
          <p:cNvPr id="10" name="Image 9">
            <a:extLst>
              <a:ext uri="{FF2B5EF4-FFF2-40B4-BE49-F238E27FC236}">
                <a16:creationId xmlns:a16="http://schemas.microsoft.com/office/drawing/2014/main" id="{D8393C2A-D58F-9343-B752-F2F20CB245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84953" y="1870216"/>
            <a:ext cx="546298" cy="443465"/>
          </a:xfrm>
          <a:prstGeom prst="rect">
            <a:avLst/>
          </a:prstGeom>
        </p:spPr>
      </p:pic>
      <p:pic>
        <p:nvPicPr>
          <p:cNvPr id="11" name="Image 10">
            <a:extLst>
              <a:ext uri="{FF2B5EF4-FFF2-40B4-BE49-F238E27FC236}">
                <a16:creationId xmlns:a16="http://schemas.microsoft.com/office/drawing/2014/main" id="{866DA950-00F5-E941-B049-B9D0CB9D652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69467" y="1906901"/>
            <a:ext cx="385692" cy="370094"/>
          </a:xfrm>
          <a:prstGeom prst="rect">
            <a:avLst/>
          </a:prstGeom>
        </p:spPr>
      </p:pic>
      <p:pic>
        <p:nvPicPr>
          <p:cNvPr id="12" name="Image 11">
            <a:extLst>
              <a:ext uri="{FF2B5EF4-FFF2-40B4-BE49-F238E27FC236}">
                <a16:creationId xmlns:a16="http://schemas.microsoft.com/office/drawing/2014/main" id="{999E805C-E972-4041-9B70-9B7C4C652B6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125038" y="1870216"/>
            <a:ext cx="445197" cy="443465"/>
          </a:xfrm>
          <a:prstGeom prst="rect">
            <a:avLst/>
          </a:prstGeom>
        </p:spPr>
      </p:pic>
      <p:pic>
        <p:nvPicPr>
          <p:cNvPr id="13" name="Image 12">
            <a:extLst>
              <a:ext uri="{FF2B5EF4-FFF2-40B4-BE49-F238E27FC236}">
                <a16:creationId xmlns:a16="http://schemas.microsoft.com/office/drawing/2014/main" id="{CDB3861D-4471-7947-9C4F-3EDDDE7FDCE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58981" y="3437834"/>
            <a:ext cx="552742" cy="520699"/>
          </a:xfrm>
          <a:prstGeom prst="rect">
            <a:avLst/>
          </a:prstGeom>
        </p:spPr>
      </p:pic>
      <p:pic>
        <p:nvPicPr>
          <p:cNvPr id="14" name="Image 13">
            <a:extLst>
              <a:ext uri="{FF2B5EF4-FFF2-40B4-BE49-F238E27FC236}">
                <a16:creationId xmlns:a16="http://schemas.microsoft.com/office/drawing/2014/main" id="{9F2C3969-D62F-1D4E-9C71-29C20682910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083357" y="3490921"/>
            <a:ext cx="546298" cy="494622"/>
          </a:xfrm>
          <a:prstGeom prst="rect">
            <a:avLst/>
          </a:prstGeom>
        </p:spPr>
      </p:pic>
      <p:pic>
        <p:nvPicPr>
          <p:cNvPr id="15" name="Image 14">
            <a:extLst>
              <a:ext uri="{FF2B5EF4-FFF2-40B4-BE49-F238E27FC236}">
                <a16:creationId xmlns:a16="http://schemas.microsoft.com/office/drawing/2014/main" id="{ED1CE712-B9DC-8743-B30F-CD0D18673258}"/>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575556" y="3507855"/>
            <a:ext cx="458515" cy="414525"/>
          </a:xfrm>
          <a:prstGeom prst="rect">
            <a:avLst/>
          </a:prstGeom>
        </p:spPr>
      </p:pic>
      <p:pic>
        <p:nvPicPr>
          <p:cNvPr id="16" name="Image 15">
            <a:extLst>
              <a:ext uri="{FF2B5EF4-FFF2-40B4-BE49-F238E27FC236}">
                <a16:creationId xmlns:a16="http://schemas.microsoft.com/office/drawing/2014/main" id="{5AB47711-B26B-AD4E-9678-4B3226E195E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5020866" y="3515068"/>
            <a:ext cx="602738" cy="443465"/>
          </a:xfrm>
          <a:prstGeom prst="rect">
            <a:avLst/>
          </a:prstGeom>
        </p:spPr>
      </p:pic>
      <p:pic>
        <p:nvPicPr>
          <p:cNvPr id="17" name="Image 16">
            <a:extLst>
              <a:ext uri="{FF2B5EF4-FFF2-40B4-BE49-F238E27FC236}">
                <a16:creationId xmlns:a16="http://schemas.microsoft.com/office/drawing/2014/main" id="{38F4F11D-9639-4B4E-AA1B-EC3CDB72E9B9}"/>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12130" y="338953"/>
            <a:ext cx="646445" cy="432571"/>
          </a:xfrm>
          <a:prstGeom prst="rect">
            <a:avLst/>
          </a:prstGeom>
        </p:spPr>
      </p:pic>
      <p:pic>
        <p:nvPicPr>
          <p:cNvPr id="18" name="Image 17">
            <a:extLst>
              <a:ext uri="{FF2B5EF4-FFF2-40B4-BE49-F238E27FC236}">
                <a16:creationId xmlns:a16="http://schemas.microsoft.com/office/drawing/2014/main" id="{1F8E76C5-F51D-644F-A842-42B7C76BB76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121857" y="240726"/>
            <a:ext cx="385308" cy="530798"/>
          </a:xfrm>
          <a:prstGeom prst="rect">
            <a:avLst/>
          </a:prstGeom>
        </p:spPr>
      </p:pic>
      <p:sp>
        <p:nvSpPr>
          <p:cNvPr id="19" name="Espace réservé du texte 4">
            <a:extLst>
              <a:ext uri="{FF2B5EF4-FFF2-40B4-BE49-F238E27FC236}">
                <a16:creationId xmlns:a16="http://schemas.microsoft.com/office/drawing/2014/main" id="{9D21606C-0337-D54A-A0A5-724D0BDF2ADA}"/>
              </a:ext>
            </a:extLst>
          </p:cNvPr>
          <p:cNvSpPr>
            <a:spLocks noGrp="1"/>
          </p:cNvSpPr>
          <p:nvPr>
            <p:ph type="body" sz="quarter" idx="10" hasCustomPrompt="1"/>
          </p:nvPr>
        </p:nvSpPr>
        <p:spPr>
          <a:xfrm>
            <a:off x="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43 000</a:t>
            </a:r>
          </a:p>
        </p:txBody>
      </p:sp>
      <p:sp>
        <p:nvSpPr>
          <p:cNvPr id="20" name="Espace réservé du texte 4">
            <a:extLst>
              <a:ext uri="{FF2B5EF4-FFF2-40B4-BE49-F238E27FC236}">
                <a16:creationId xmlns:a16="http://schemas.microsoft.com/office/drawing/2014/main" id="{A9755D84-0D50-FB47-A447-44EFBE971122}"/>
              </a:ext>
            </a:extLst>
          </p:cNvPr>
          <p:cNvSpPr>
            <a:spLocks noGrp="1"/>
          </p:cNvSpPr>
          <p:nvPr>
            <p:ph type="body" sz="quarter" idx="11" hasCustomPrompt="1"/>
          </p:nvPr>
        </p:nvSpPr>
        <p:spPr>
          <a:xfrm>
            <a:off x="154920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500</a:t>
            </a:r>
          </a:p>
        </p:txBody>
      </p:sp>
      <p:sp>
        <p:nvSpPr>
          <p:cNvPr id="21" name="Espace réservé du texte 4">
            <a:extLst>
              <a:ext uri="{FF2B5EF4-FFF2-40B4-BE49-F238E27FC236}">
                <a16:creationId xmlns:a16="http://schemas.microsoft.com/office/drawing/2014/main" id="{040B593E-F4CC-3043-879A-1C15D22A3CA1}"/>
              </a:ext>
            </a:extLst>
          </p:cNvPr>
          <p:cNvSpPr>
            <a:spLocks noGrp="1"/>
          </p:cNvSpPr>
          <p:nvPr>
            <p:ph type="body" sz="quarter" idx="12" hasCustomPrompt="1"/>
          </p:nvPr>
        </p:nvSpPr>
        <p:spPr>
          <a:xfrm>
            <a:off x="309840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4</a:t>
            </a:r>
          </a:p>
        </p:txBody>
      </p:sp>
      <p:sp>
        <p:nvSpPr>
          <p:cNvPr id="22" name="Espace réservé du texte 4">
            <a:extLst>
              <a:ext uri="{FF2B5EF4-FFF2-40B4-BE49-F238E27FC236}">
                <a16:creationId xmlns:a16="http://schemas.microsoft.com/office/drawing/2014/main" id="{95F53D3E-A0C5-A740-A1F7-EFC8B95EAEE2}"/>
              </a:ext>
            </a:extLst>
          </p:cNvPr>
          <p:cNvSpPr>
            <a:spLocks noGrp="1"/>
          </p:cNvSpPr>
          <p:nvPr>
            <p:ph type="body" sz="quarter" idx="13" hasCustomPrompt="1"/>
          </p:nvPr>
        </p:nvSpPr>
        <p:spPr>
          <a:xfrm>
            <a:off x="464760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60</a:t>
            </a:r>
          </a:p>
        </p:txBody>
      </p:sp>
      <p:sp>
        <p:nvSpPr>
          <p:cNvPr id="23" name="Espace réservé du texte 4">
            <a:extLst>
              <a:ext uri="{FF2B5EF4-FFF2-40B4-BE49-F238E27FC236}">
                <a16:creationId xmlns:a16="http://schemas.microsoft.com/office/drawing/2014/main" id="{5F68E38D-7906-8949-A05E-15E00B79A9E7}"/>
              </a:ext>
            </a:extLst>
          </p:cNvPr>
          <p:cNvSpPr>
            <a:spLocks noGrp="1"/>
          </p:cNvSpPr>
          <p:nvPr>
            <p:ph type="body" sz="quarter" idx="14" hasCustomPrompt="1"/>
          </p:nvPr>
        </p:nvSpPr>
        <p:spPr>
          <a:xfrm>
            <a:off x="0"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17</a:t>
            </a:r>
          </a:p>
        </p:txBody>
      </p:sp>
      <p:sp>
        <p:nvSpPr>
          <p:cNvPr id="24" name="Espace réservé du texte 4">
            <a:extLst>
              <a:ext uri="{FF2B5EF4-FFF2-40B4-BE49-F238E27FC236}">
                <a16:creationId xmlns:a16="http://schemas.microsoft.com/office/drawing/2014/main" id="{5F669198-C06B-2C40-A18A-9B403035B408}"/>
              </a:ext>
            </a:extLst>
          </p:cNvPr>
          <p:cNvSpPr>
            <a:spLocks noGrp="1"/>
          </p:cNvSpPr>
          <p:nvPr>
            <p:ph type="body" sz="quarter" idx="17" hasCustomPrompt="1"/>
          </p:nvPr>
        </p:nvSpPr>
        <p:spPr>
          <a:xfrm>
            <a:off x="1549403"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1 630</a:t>
            </a:r>
          </a:p>
        </p:txBody>
      </p:sp>
      <p:sp>
        <p:nvSpPr>
          <p:cNvPr id="25" name="Espace réservé du texte 4">
            <a:extLst>
              <a:ext uri="{FF2B5EF4-FFF2-40B4-BE49-F238E27FC236}">
                <a16:creationId xmlns:a16="http://schemas.microsoft.com/office/drawing/2014/main" id="{C6021F2B-FF49-1F45-9115-7BFFC9534E9B}"/>
              </a:ext>
            </a:extLst>
          </p:cNvPr>
          <p:cNvSpPr>
            <a:spLocks noGrp="1"/>
          </p:cNvSpPr>
          <p:nvPr>
            <p:ph type="body" sz="quarter" idx="19" hasCustomPrompt="1"/>
          </p:nvPr>
        </p:nvSpPr>
        <p:spPr>
          <a:xfrm>
            <a:off x="3098806"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404 M$</a:t>
            </a:r>
          </a:p>
        </p:txBody>
      </p:sp>
      <p:sp>
        <p:nvSpPr>
          <p:cNvPr id="26" name="Espace réservé du texte 4">
            <a:extLst>
              <a:ext uri="{FF2B5EF4-FFF2-40B4-BE49-F238E27FC236}">
                <a16:creationId xmlns:a16="http://schemas.microsoft.com/office/drawing/2014/main" id="{97A2F1F5-8407-4F45-9520-BAC03E23614C}"/>
              </a:ext>
            </a:extLst>
          </p:cNvPr>
          <p:cNvSpPr>
            <a:spLocks noGrp="1"/>
          </p:cNvSpPr>
          <p:nvPr>
            <p:ph type="body" sz="quarter" idx="20" hasCustomPrompt="1"/>
          </p:nvPr>
        </p:nvSpPr>
        <p:spPr>
          <a:xfrm>
            <a:off x="4648210"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94</a:t>
            </a:r>
          </a:p>
        </p:txBody>
      </p:sp>
      <p:sp>
        <p:nvSpPr>
          <p:cNvPr id="27" name="Espace réservé du texte 4">
            <a:extLst>
              <a:ext uri="{FF2B5EF4-FFF2-40B4-BE49-F238E27FC236}">
                <a16:creationId xmlns:a16="http://schemas.microsoft.com/office/drawing/2014/main" id="{A33C845D-4382-A94F-98AA-767B7E50ED4C}"/>
              </a:ext>
            </a:extLst>
          </p:cNvPr>
          <p:cNvSpPr>
            <a:spLocks noGrp="1"/>
          </p:cNvSpPr>
          <p:nvPr>
            <p:ph type="body" sz="quarter" idx="15" hasCustomPrompt="1"/>
          </p:nvPr>
        </p:nvSpPr>
        <p:spPr>
          <a:xfrm>
            <a:off x="0" y="400337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850</a:t>
            </a:r>
          </a:p>
        </p:txBody>
      </p:sp>
      <p:sp>
        <p:nvSpPr>
          <p:cNvPr id="28" name="Espace réservé du texte 4">
            <a:extLst>
              <a:ext uri="{FF2B5EF4-FFF2-40B4-BE49-F238E27FC236}">
                <a16:creationId xmlns:a16="http://schemas.microsoft.com/office/drawing/2014/main" id="{EE959E8B-318B-6841-8568-D51DEBF075FE}"/>
              </a:ext>
            </a:extLst>
          </p:cNvPr>
          <p:cNvSpPr>
            <a:spLocks noGrp="1"/>
          </p:cNvSpPr>
          <p:nvPr>
            <p:ph type="body" sz="quarter" idx="21" hasCustomPrompt="1"/>
          </p:nvPr>
        </p:nvSpPr>
        <p:spPr>
          <a:xfrm>
            <a:off x="1549200" y="400337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40</a:t>
            </a:r>
          </a:p>
        </p:txBody>
      </p:sp>
      <p:sp>
        <p:nvSpPr>
          <p:cNvPr id="29" name="Espace réservé du texte 4">
            <a:extLst>
              <a:ext uri="{FF2B5EF4-FFF2-40B4-BE49-F238E27FC236}">
                <a16:creationId xmlns:a16="http://schemas.microsoft.com/office/drawing/2014/main" id="{1E49C2D8-FA47-8E4E-B2E9-9641A0EFF47D}"/>
              </a:ext>
            </a:extLst>
          </p:cNvPr>
          <p:cNvSpPr>
            <a:spLocks noGrp="1"/>
          </p:cNvSpPr>
          <p:nvPr>
            <p:ph type="body" sz="quarter" idx="18" hasCustomPrompt="1"/>
          </p:nvPr>
        </p:nvSpPr>
        <p:spPr>
          <a:xfrm>
            <a:off x="3098400" y="400337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11</a:t>
            </a:r>
          </a:p>
        </p:txBody>
      </p:sp>
      <p:sp>
        <p:nvSpPr>
          <p:cNvPr id="30" name="Espace réservé du texte 4">
            <a:extLst>
              <a:ext uri="{FF2B5EF4-FFF2-40B4-BE49-F238E27FC236}">
                <a16:creationId xmlns:a16="http://schemas.microsoft.com/office/drawing/2014/main" id="{FB764364-DE1F-BB43-BECC-31654D0BA816}"/>
              </a:ext>
            </a:extLst>
          </p:cNvPr>
          <p:cNvSpPr>
            <a:spLocks noGrp="1"/>
          </p:cNvSpPr>
          <p:nvPr>
            <p:ph type="body" sz="quarter" idx="22" hasCustomPrompt="1"/>
          </p:nvPr>
        </p:nvSpPr>
        <p:spPr>
          <a:xfrm>
            <a:off x="4647600" y="4003200"/>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79</a:t>
            </a:r>
          </a:p>
        </p:txBody>
      </p:sp>
      <p:sp>
        <p:nvSpPr>
          <p:cNvPr id="31" name="Espace réservé du texte 4">
            <a:extLst>
              <a:ext uri="{FF2B5EF4-FFF2-40B4-BE49-F238E27FC236}">
                <a16:creationId xmlns:a16="http://schemas.microsoft.com/office/drawing/2014/main" id="{C8AECB64-4A48-0843-A75F-48B74988B8A7}"/>
              </a:ext>
            </a:extLst>
          </p:cNvPr>
          <p:cNvSpPr>
            <a:spLocks noGrp="1"/>
          </p:cNvSpPr>
          <p:nvPr>
            <p:ph type="body" sz="quarter" idx="23" hasCustomPrompt="1"/>
          </p:nvPr>
        </p:nvSpPr>
        <p:spPr>
          <a:xfrm>
            <a:off x="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étudiantes </a:t>
            </a:r>
            <a:br>
              <a:rPr lang="fr-CA" dirty="0"/>
            </a:br>
            <a:r>
              <a:rPr lang="fr-CA" dirty="0"/>
              <a:t>et étudiants</a:t>
            </a:r>
          </a:p>
        </p:txBody>
      </p:sp>
      <p:sp>
        <p:nvSpPr>
          <p:cNvPr id="32" name="Espace réservé du texte 4">
            <a:extLst>
              <a:ext uri="{FF2B5EF4-FFF2-40B4-BE49-F238E27FC236}">
                <a16:creationId xmlns:a16="http://schemas.microsoft.com/office/drawing/2014/main" id="{B42E8CB0-564D-CA41-946F-2B49545FDA71}"/>
              </a:ext>
            </a:extLst>
          </p:cNvPr>
          <p:cNvSpPr>
            <a:spLocks noGrp="1"/>
          </p:cNvSpPr>
          <p:nvPr>
            <p:ph type="body" sz="quarter" idx="24" hasCustomPrompt="1"/>
          </p:nvPr>
        </p:nvSpPr>
        <p:spPr>
          <a:xfrm>
            <a:off x="154920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programmes </a:t>
            </a:r>
            <a:br>
              <a:rPr lang="fr-CA" dirty="0"/>
            </a:br>
            <a:r>
              <a:rPr lang="fr-CA" dirty="0"/>
              <a:t>d’études</a:t>
            </a:r>
          </a:p>
        </p:txBody>
      </p:sp>
      <p:sp>
        <p:nvSpPr>
          <p:cNvPr id="33" name="Espace réservé du texte 4">
            <a:extLst>
              <a:ext uri="{FF2B5EF4-FFF2-40B4-BE49-F238E27FC236}">
                <a16:creationId xmlns:a16="http://schemas.microsoft.com/office/drawing/2014/main" id="{BF381B5E-F64C-4F4E-A710-226AA86BF38A}"/>
              </a:ext>
            </a:extLst>
          </p:cNvPr>
          <p:cNvSpPr>
            <a:spLocks noGrp="1"/>
          </p:cNvSpPr>
          <p:nvPr>
            <p:ph type="body" sz="quarter" idx="25" hasCustomPrompt="1"/>
          </p:nvPr>
        </p:nvSpPr>
        <p:spPr>
          <a:xfrm>
            <a:off x="309840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chaires d’excellence </a:t>
            </a:r>
            <a:br>
              <a:rPr lang="fr-CA" dirty="0"/>
            </a:br>
            <a:r>
              <a:rPr lang="fr-CA" dirty="0"/>
              <a:t>en recherche </a:t>
            </a:r>
            <a:br>
              <a:rPr lang="fr-CA" dirty="0"/>
            </a:br>
            <a:r>
              <a:rPr lang="fr-CA" dirty="0"/>
              <a:t>du Canada</a:t>
            </a:r>
          </a:p>
        </p:txBody>
      </p:sp>
      <p:sp>
        <p:nvSpPr>
          <p:cNvPr id="34" name="Espace réservé du texte 4">
            <a:extLst>
              <a:ext uri="{FF2B5EF4-FFF2-40B4-BE49-F238E27FC236}">
                <a16:creationId xmlns:a16="http://schemas.microsoft.com/office/drawing/2014/main" id="{BDEE5BDE-083B-2543-AD05-DFAA1386EB02}"/>
              </a:ext>
            </a:extLst>
          </p:cNvPr>
          <p:cNvSpPr>
            <a:spLocks noGrp="1"/>
          </p:cNvSpPr>
          <p:nvPr>
            <p:ph type="body" sz="quarter" idx="26" hasCustomPrompt="1"/>
          </p:nvPr>
        </p:nvSpPr>
        <p:spPr>
          <a:xfrm>
            <a:off x="464760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départements, </a:t>
            </a:r>
            <a:br>
              <a:rPr lang="fr-CA" dirty="0"/>
            </a:br>
            <a:r>
              <a:rPr lang="fr-CA" dirty="0"/>
              <a:t>écoles et instituts</a:t>
            </a:r>
          </a:p>
        </p:txBody>
      </p:sp>
      <p:sp>
        <p:nvSpPr>
          <p:cNvPr id="35" name="Espace réservé du texte 4">
            <a:extLst>
              <a:ext uri="{FF2B5EF4-FFF2-40B4-BE49-F238E27FC236}">
                <a16:creationId xmlns:a16="http://schemas.microsoft.com/office/drawing/2014/main" id="{FDCDDC0A-6A9A-6642-A718-9865AF483D05}"/>
              </a:ext>
            </a:extLst>
          </p:cNvPr>
          <p:cNvSpPr>
            <a:spLocks noGrp="1"/>
          </p:cNvSpPr>
          <p:nvPr>
            <p:ph type="body" sz="quarter" idx="27" hasCustomPrompt="1"/>
          </p:nvPr>
        </p:nvSpPr>
        <p:spPr>
          <a:xfrm>
            <a:off x="0"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facultés</a:t>
            </a:r>
          </a:p>
        </p:txBody>
      </p:sp>
      <p:sp>
        <p:nvSpPr>
          <p:cNvPr id="36" name="Espace réservé du texte 4">
            <a:extLst>
              <a:ext uri="{FF2B5EF4-FFF2-40B4-BE49-F238E27FC236}">
                <a16:creationId xmlns:a16="http://schemas.microsoft.com/office/drawing/2014/main" id="{DB6BBB38-18E1-C24D-AB4A-CC8383C31EB4}"/>
              </a:ext>
            </a:extLst>
          </p:cNvPr>
          <p:cNvSpPr>
            <a:spLocks noGrp="1"/>
          </p:cNvSpPr>
          <p:nvPr>
            <p:ph type="body" sz="quarter" idx="28" hasCustomPrompt="1"/>
          </p:nvPr>
        </p:nvSpPr>
        <p:spPr>
          <a:xfrm>
            <a:off x="1549403"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professeures</a:t>
            </a:r>
            <a:br>
              <a:rPr lang="fr-CA" dirty="0"/>
            </a:br>
            <a:r>
              <a:rPr lang="fr-CA" dirty="0"/>
              <a:t>et professeurs</a:t>
            </a:r>
          </a:p>
        </p:txBody>
      </p:sp>
      <p:sp>
        <p:nvSpPr>
          <p:cNvPr id="37" name="Espace réservé du texte 4">
            <a:extLst>
              <a:ext uri="{FF2B5EF4-FFF2-40B4-BE49-F238E27FC236}">
                <a16:creationId xmlns:a16="http://schemas.microsoft.com/office/drawing/2014/main" id="{D970C270-B33F-F64B-9B9B-DBC2509E54A6}"/>
              </a:ext>
            </a:extLst>
          </p:cNvPr>
          <p:cNvSpPr>
            <a:spLocks noGrp="1"/>
          </p:cNvSpPr>
          <p:nvPr>
            <p:ph type="body" sz="quarter" idx="29" hasCustomPrompt="1"/>
          </p:nvPr>
        </p:nvSpPr>
        <p:spPr>
          <a:xfrm>
            <a:off x="3098806"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en fonds</a:t>
            </a:r>
            <a:br>
              <a:rPr lang="fr-CA" dirty="0"/>
            </a:br>
            <a:r>
              <a:rPr lang="fr-CA" dirty="0"/>
              <a:t>de recherche</a:t>
            </a:r>
          </a:p>
        </p:txBody>
      </p:sp>
      <p:sp>
        <p:nvSpPr>
          <p:cNvPr id="38" name="Espace réservé du texte 4">
            <a:extLst>
              <a:ext uri="{FF2B5EF4-FFF2-40B4-BE49-F238E27FC236}">
                <a16:creationId xmlns:a16="http://schemas.microsoft.com/office/drawing/2014/main" id="{A17C34B9-785C-684E-992A-7E7C3C083299}"/>
              </a:ext>
            </a:extLst>
          </p:cNvPr>
          <p:cNvSpPr>
            <a:spLocks noGrp="1"/>
          </p:cNvSpPr>
          <p:nvPr>
            <p:ph type="body" sz="quarter" idx="30" hasCustomPrompt="1"/>
          </p:nvPr>
        </p:nvSpPr>
        <p:spPr>
          <a:xfrm>
            <a:off x="4648210"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chaires de</a:t>
            </a:r>
            <a:br>
              <a:rPr lang="fr-CA" dirty="0"/>
            </a:br>
            <a:r>
              <a:rPr lang="fr-CA" dirty="0"/>
              <a:t>recherche</a:t>
            </a:r>
            <a:br>
              <a:rPr lang="fr-CA" dirty="0"/>
            </a:br>
            <a:r>
              <a:rPr lang="fr-CA" dirty="0"/>
              <a:t>du Canada</a:t>
            </a:r>
          </a:p>
        </p:txBody>
      </p:sp>
      <p:sp>
        <p:nvSpPr>
          <p:cNvPr id="39" name="Espace réservé du texte 4">
            <a:extLst>
              <a:ext uri="{FF2B5EF4-FFF2-40B4-BE49-F238E27FC236}">
                <a16:creationId xmlns:a16="http://schemas.microsoft.com/office/drawing/2014/main" id="{725654D6-04D7-2B4B-8B4A-6EE4BCCE20C7}"/>
              </a:ext>
            </a:extLst>
          </p:cNvPr>
          <p:cNvSpPr>
            <a:spLocks noGrp="1"/>
          </p:cNvSpPr>
          <p:nvPr>
            <p:ph type="body" sz="quarter" idx="31" hasCustomPrompt="1"/>
          </p:nvPr>
        </p:nvSpPr>
        <p:spPr>
          <a:xfrm>
            <a:off x="0"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dirty="0"/>
              <a:t>ententes de </a:t>
            </a:r>
            <a:br>
              <a:rPr lang="fr-CA" dirty="0"/>
            </a:br>
            <a:r>
              <a:rPr lang="fr-CA" dirty="0"/>
              <a:t>partenariat</a:t>
            </a:r>
          </a:p>
        </p:txBody>
      </p:sp>
      <p:sp>
        <p:nvSpPr>
          <p:cNvPr id="40" name="Espace réservé du texte 4">
            <a:extLst>
              <a:ext uri="{FF2B5EF4-FFF2-40B4-BE49-F238E27FC236}">
                <a16:creationId xmlns:a16="http://schemas.microsoft.com/office/drawing/2014/main" id="{48A8093D-B7B5-5E41-9CBC-B505082DF7A6}"/>
              </a:ext>
            </a:extLst>
          </p:cNvPr>
          <p:cNvSpPr>
            <a:spLocks noGrp="1"/>
          </p:cNvSpPr>
          <p:nvPr>
            <p:ph type="body" sz="quarter" idx="32" hasCustomPrompt="1"/>
          </p:nvPr>
        </p:nvSpPr>
        <p:spPr>
          <a:xfrm>
            <a:off x="1549403"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dirty="0"/>
              <a:t>centres de recherches reconnus par le </a:t>
            </a:r>
            <a:br>
              <a:rPr lang="fr-CA" dirty="0"/>
            </a:br>
            <a:r>
              <a:rPr lang="fr-CA" dirty="0"/>
              <a:t>Conseil universitaire</a:t>
            </a:r>
          </a:p>
        </p:txBody>
      </p:sp>
      <p:sp>
        <p:nvSpPr>
          <p:cNvPr id="41" name="Espace réservé du texte 4">
            <a:extLst>
              <a:ext uri="{FF2B5EF4-FFF2-40B4-BE49-F238E27FC236}">
                <a16:creationId xmlns:a16="http://schemas.microsoft.com/office/drawing/2014/main" id="{FB8640DE-BCB3-764A-B952-21E8738B32C3}"/>
              </a:ext>
            </a:extLst>
          </p:cNvPr>
          <p:cNvSpPr>
            <a:spLocks noGrp="1"/>
          </p:cNvSpPr>
          <p:nvPr>
            <p:ph type="body" sz="quarter" idx="33" hasCustomPrompt="1"/>
          </p:nvPr>
        </p:nvSpPr>
        <p:spPr>
          <a:xfrm>
            <a:off x="3098806"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dirty="0"/>
              <a:t>instituts interdisciplinaires</a:t>
            </a:r>
          </a:p>
        </p:txBody>
      </p:sp>
      <p:sp>
        <p:nvSpPr>
          <p:cNvPr id="42" name="Espace réservé du texte 4">
            <a:extLst>
              <a:ext uri="{FF2B5EF4-FFF2-40B4-BE49-F238E27FC236}">
                <a16:creationId xmlns:a16="http://schemas.microsoft.com/office/drawing/2014/main" id="{5AE6DB13-3CD1-744D-926D-D926C1EA6AFE}"/>
              </a:ext>
            </a:extLst>
          </p:cNvPr>
          <p:cNvSpPr>
            <a:spLocks noGrp="1"/>
          </p:cNvSpPr>
          <p:nvPr>
            <p:ph type="body" sz="quarter" idx="34" hasCustomPrompt="1"/>
          </p:nvPr>
        </p:nvSpPr>
        <p:spPr>
          <a:xfrm>
            <a:off x="4648210"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dirty="0"/>
              <a:t>chaires de</a:t>
            </a:r>
            <a:br>
              <a:rPr lang="fr-CA" dirty="0"/>
            </a:br>
            <a:r>
              <a:rPr lang="fr-CA" dirty="0"/>
              <a:t>recherche</a:t>
            </a:r>
            <a:br>
              <a:rPr lang="fr-CA" dirty="0"/>
            </a:br>
            <a:r>
              <a:rPr lang="fr-CA" dirty="0"/>
              <a:t>en partenariat</a:t>
            </a:r>
          </a:p>
        </p:txBody>
      </p:sp>
      <p:sp>
        <p:nvSpPr>
          <p:cNvPr id="43" name="Espace réservé du texte 6">
            <a:extLst>
              <a:ext uri="{FF2B5EF4-FFF2-40B4-BE49-F238E27FC236}">
                <a16:creationId xmlns:a16="http://schemas.microsoft.com/office/drawing/2014/main" id="{11464874-F3BA-AA43-9559-3A87C73E2323}"/>
              </a:ext>
            </a:extLst>
          </p:cNvPr>
          <p:cNvSpPr>
            <a:spLocks noGrp="1"/>
          </p:cNvSpPr>
          <p:nvPr>
            <p:ph type="body" sz="quarter" idx="35" hasCustomPrompt="1"/>
          </p:nvPr>
        </p:nvSpPr>
        <p:spPr>
          <a:xfrm>
            <a:off x="6375601" y="3437834"/>
            <a:ext cx="2545978" cy="257213"/>
          </a:xfrm>
          <a:prstGeom prst="rect">
            <a:avLst/>
          </a:prstGeom>
        </p:spPr>
        <p:txBody>
          <a:bodyPr lIns="0" tIns="0" rIns="0" bIns="0"/>
          <a:lstStyle>
            <a:lvl1pPr marL="0" indent="0">
              <a:buNone/>
              <a:defRPr sz="12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a:t>Dernière mise à jour: janvier 2020</a:t>
            </a:r>
            <a:endParaRPr lang="fr-FR" dirty="0"/>
          </a:p>
        </p:txBody>
      </p:sp>
      <p:pic>
        <p:nvPicPr>
          <p:cNvPr id="44" name="Image 43">
            <a:extLst>
              <a:ext uri="{FF2B5EF4-FFF2-40B4-BE49-F238E27FC236}">
                <a16:creationId xmlns:a16="http://schemas.microsoft.com/office/drawing/2014/main" id="{BBD30087-BE38-1049-8CC1-441BF3AE53FE}"/>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245605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uverture - unité">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E9EAC03-3B91-5747-93C0-CFDE88CB0D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92171"/>
          </a:xfrm>
          <a:prstGeom prst="rect">
            <a:avLst/>
          </a:prstGeom>
        </p:spPr>
      </p:pic>
      <p:sp>
        <p:nvSpPr>
          <p:cNvPr id="11" name="Rectangle 10">
            <a:extLst>
              <a:ext uri="{FF2B5EF4-FFF2-40B4-BE49-F238E27FC236}">
                <a16:creationId xmlns:a16="http://schemas.microsoft.com/office/drawing/2014/main" id="{EACFBA95-A812-A343-A956-1A4727CDC569}"/>
              </a:ext>
            </a:extLst>
          </p:cNvPr>
          <p:cNvSpPr/>
          <p:nvPr userDrawn="1"/>
        </p:nvSpPr>
        <p:spPr>
          <a:xfrm>
            <a:off x="0" y="431319"/>
            <a:ext cx="4027251" cy="3356042"/>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le 1">
            <a:extLst>
              <a:ext uri="{FF2B5EF4-FFF2-40B4-BE49-F238E27FC236}">
                <a16:creationId xmlns:a16="http://schemas.microsoft.com/office/drawing/2014/main" id="{7CC1EBDA-9088-FF48-BFF2-74B79990364D}"/>
              </a:ext>
            </a:extLst>
          </p:cNvPr>
          <p:cNvSpPr>
            <a:spLocks noGrp="1"/>
          </p:cNvSpPr>
          <p:nvPr>
            <p:ph type="ctrTitle"/>
          </p:nvPr>
        </p:nvSpPr>
        <p:spPr>
          <a:xfrm>
            <a:off x="481519" y="431319"/>
            <a:ext cx="3370634" cy="1439562"/>
          </a:xfrm>
          <a:prstGeom prst="rect">
            <a:avLst/>
          </a:prstGeom>
        </p:spPr>
        <p:txBody>
          <a:bodyPr lIns="0" tIns="0" rIns="0" bIns="0" anchor="b"/>
          <a:lstStyle>
            <a:lvl1pPr algn="l">
              <a:lnSpc>
                <a:spcPts val="3000"/>
              </a:lnSpc>
              <a:defRPr sz="3000" b="1" i="0" cap="all" baseline="0">
                <a:solidFill>
                  <a:schemeClr val="bg1"/>
                </a:solidFill>
                <a:latin typeface="Overpass" pitchFamily="2" charset="77"/>
              </a:defRPr>
            </a:lvl1pPr>
          </a:lstStyle>
          <a:p>
            <a:r>
              <a:rPr lang="fr-CA" dirty="0"/>
              <a:t>Modifier le style du titre</a:t>
            </a:r>
            <a:endParaRPr lang="en-US" dirty="0"/>
          </a:p>
        </p:txBody>
      </p:sp>
      <p:sp>
        <p:nvSpPr>
          <p:cNvPr id="5" name="Subtitle 2">
            <a:extLst>
              <a:ext uri="{FF2B5EF4-FFF2-40B4-BE49-F238E27FC236}">
                <a16:creationId xmlns:a16="http://schemas.microsoft.com/office/drawing/2014/main" id="{154AA4E4-DBB4-004B-B873-0AB37797CF79}"/>
              </a:ext>
            </a:extLst>
          </p:cNvPr>
          <p:cNvSpPr>
            <a:spLocks noGrp="1"/>
          </p:cNvSpPr>
          <p:nvPr>
            <p:ph type="subTitle" idx="1" hasCustomPrompt="1"/>
          </p:nvPr>
        </p:nvSpPr>
        <p:spPr>
          <a:xfrm>
            <a:off x="481519" y="1913974"/>
            <a:ext cx="3370634" cy="708576"/>
          </a:xfrm>
          <a:prstGeom prst="rect">
            <a:avLst/>
          </a:prstGeom>
        </p:spPr>
        <p:txBody>
          <a:bodyPr lIns="0" tIns="0" rIns="0" bIns="0"/>
          <a:lstStyle>
            <a:lvl1pPr marL="0" indent="0" algn="l">
              <a:buNone/>
              <a:defRPr sz="20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Sous-titre (optionnel)</a:t>
            </a:r>
            <a:endParaRPr lang="en-US" dirty="0"/>
          </a:p>
        </p:txBody>
      </p:sp>
      <p:sp>
        <p:nvSpPr>
          <p:cNvPr id="7" name="Espace réservé du texte 2">
            <a:extLst>
              <a:ext uri="{FF2B5EF4-FFF2-40B4-BE49-F238E27FC236}">
                <a16:creationId xmlns:a16="http://schemas.microsoft.com/office/drawing/2014/main" id="{9D7BDDAC-452B-C044-9A00-CB5536266C7F}"/>
              </a:ext>
            </a:extLst>
          </p:cNvPr>
          <p:cNvSpPr>
            <a:spLocks noGrp="1"/>
          </p:cNvSpPr>
          <p:nvPr>
            <p:ph type="body" sz="quarter" idx="10" hasCustomPrompt="1"/>
          </p:nvPr>
        </p:nvSpPr>
        <p:spPr>
          <a:xfrm>
            <a:off x="471251" y="2753909"/>
            <a:ext cx="3556000"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dirty="0"/>
              <a:t>Présenté par Prénom Nom</a:t>
            </a:r>
          </a:p>
        </p:txBody>
      </p:sp>
      <p:sp>
        <p:nvSpPr>
          <p:cNvPr id="8" name="Espace réservé du texte 2">
            <a:extLst>
              <a:ext uri="{FF2B5EF4-FFF2-40B4-BE49-F238E27FC236}">
                <a16:creationId xmlns:a16="http://schemas.microsoft.com/office/drawing/2014/main" id="{A0359EC0-8E22-3A47-8E68-5057DA663106}"/>
              </a:ext>
            </a:extLst>
          </p:cNvPr>
          <p:cNvSpPr>
            <a:spLocks noGrp="1"/>
          </p:cNvSpPr>
          <p:nvPr>
            <p:ph type="body" sz="quarter" idx="11" hasCustomPrompt="1"/>
          </p:nvPr>
        </p:nvSpPr>
        <p:spPr>
          <a:xfrm>
            <a:off x="471251" y="3251199"/>
            <a:ext cx="3556000" cy="404802"/>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dirty="0"/>
              <a:t>Date et lieu</a:t>
            </a:r>
          </a:p>
        </p:txBody>
      </p:sp>
    </p:spTree>
    <p:extLst>
      <p:ext uri="{BB962C8B-B14F-4D97-AF65-F5344CB8AC3E}">
        <p14:creationId xmlns:p14="http://schemas.microsoft.com/office/powerpoint/2010/main" val="1513687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201178-40BC-4546-B76F-053892D5601A}"/>
              </a:ext>
            </a:extLst>
          </p:cNvPr>
          <p:cNvSpPr>
            <a:spLocks noGrp="1"/>
          </p:cNvSpPr>
          <p:nvPr>
            <p:ph type="subTitle" idx="1" hasCustomPrompt="1"/>
          </p:nvPr>
        </p:nvSpPr>
        <p:spPr>
          <a:xfrm>
            <a:off x="1416269" y="1713554"/>
            <a:ext cx="6858000" cy="1513121"/>
          </a:xfrm>
          <a:prstGeom prst="rect">
            <a:avLst/>
          </a:prstGeom>
        </p:spPr>
        <p:txBody>
          <a:bodyPr lIns="0" tIns="0" rIns="0" bIns="0"/>
          <a:lstStyle>
            <a:lvl1pPr marL="0" indent="0" algn="l">
              <a:buNone/>
              <a:defRPr sz="32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Cette page est optionnelle et vous est fournie si vous souhaitez mettre en valeur une citation importante. »</a:t>
            </a:r>
            <a:endParaRPr lang="en-US" dirty="0"/>
          </a:p>
        </p:txBody>
      </p:sp>
      <p:sp>
        <p:nvSpPr>
          <p:cNvPr id="7" name="Espace réservé du texte 6">
            <a:extLst>
              <a:ext uri="{FF2B5EF4-FFF2-40B4-BE49-F238E27FC236}">
                <a16:creationId xmlns:a16="http://schemas.microsoft.com/office/drawing/2014/main" id="{D5262DF0-28CE-AA47-AD3D-50B7D825911D}"/>
              </a:ext>
            </a:extLst>
          </p:cNvPr>
          <p:cNvSpPr>
            <a:spLocks noGrp="1"/>
          </p:cNvSpPr>
          <p:nvPr>
            <p:ph type="body" sz="quarter" idx="10" hasCustomPrompt="1"/>
          </p:nvPr>
        </p:nvSpPr>
        <p:spPr>
          <a:xfrm>
            <a:off x="1416269" y="3563008"/>
            <a:ext cx="6858000" cy="336330"/>
          </a:xfrm>
          <a:prstGeom prst="rect">
            <a:avLst/>
          </a:prstGeom>
        </p:spPr>
        <p:txBody>
          <a:bodyPr lIns="0" tIns="0" rIns="0"/>
          <a:lstStyle>
            <a:lvl1pPr marL="0" indent="0">
              <a:buFontTx/>
              <a:buNone/>
              <a:defRPr sz="1400" baseline="0">
                <a:solidFill>
                  <a:schemeClr val="bg1"/>
                </a:solidFill>
                <a:latin typeface="Overpass" pitchFamily="2" charset="77"/>
              </a:defRPr>
            </a:lvl1pPr>
          </a:lstStyle>
          <a:p>
            <a:pPr lvl="0"/>
            <a:r>
              <a:rPr lang="fr-CA" dirty="0"/>
              <a:t>Nom de l’auteur</a:t>
            </a:r>
            <a:endParaRPr lang="fr-FR" dirty="0"/>
          </a:p>
        </p:txBody>
      </p:sp>
      <p:sp>
        <p:nvSpPr>
          <p:cNvPr id="8" name="Espace réservé du texte 6">
            <a:extLst>
              <a:ext uri="{FF2B5EF4-FFF2-40B4-BE49-F238E27FC236}">
                <a16:creationId xmlns:a16="http://schemas.microsoft.com/office/drawing/2014/main" id="{5BF68F5D-43BD-5340-A200-033131F3B542}"/>
              </a:ext>
            </a:extLst>
          </p:cNvPr>
          <p:cNvSpPr>
            <a:spLocks noGrp="1"/>
          </p:cNvSpPr>
          <p:nvPr>
            <p:ph type="body" sz="quarter" idx="11" hasCustomPrompt="1"/>
          </p:nvPr>
        </p:nvSpPr>
        <p:spPr>
          <a:xfrm>
            <a:off x="668719" y="1713554"/>
            <a:ext cx="570186" cy="672662"/>
          </a:xfrm>
          <a:prstGeom prst="rect">
            <a:avLst/>
          </a:prstGeom>
        </p:spPr>
        <p:txBody>
          <a:bodyPr lIns="0" tIns="0" rIns="0"/>
          <a:lstStyle>
            <a:lvl1pPr marL="0" indent="0" algn="r">
              <a:spcBef>
                <a:spcPts val="0"/>
              </a:spcBef>
              <a:buFontTx/>
              <a:buNone/>
              <a:defRPr sz="3200" baseline="0">
                <a:solidFill>
                  <a:schemeClr val="bg1"/>
                </a:solidFill>
                <a:latin typeface="Overpass" pitchFamily="2" charset="77"/>
              </a:defRPr>
            </a:lvl1pPr>
          </a:lstStyle>
          <a:p>
            <a:r>
              <a:rPr lang="fr-CA" sz="1400" dirty="0"/>
              <a:t>«</a:t>
            </a:r>
            <a:endParaRPr lang="fr-FR" sz="1400" baseline="0" dirty="0">
              <a:solidFill>
                <a:schemeClr val="bg1"/>
              </a:solidFill>
              <a:latin typeface="Overpass" pitchFamily="2" charset="77"/>
            </a:endParaRPr>
          </a:p>
        </p:txBody>
      </p:sp>
    </p:spTree>
    <p:extLst>
      <p:ext uri="{BB962C8B-B14F-4D97-AF65-F5344CB8AC3E}">
        <p14:creationId xmlns:p14="http://schemas.microsoft.com/office/powerpoint/2010/main" val="213146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éo">
    <p:bg>
      <p:bgPr>
        <a:solidFill>
          <a:schemeClr val="accent6"/>
        </a:solidFill>
        <a:effectLst/>
      </p:bgPr>
    </p:bg>
    <p:spTree>
      <p:nvGrpSpPr>
        <p:cNvPr id="1" name=""/>
        <p:cNvGrpSpPr/>
        <p:nvPr/>
      </p:nvGrpSpPr>
      <p:grpSpPr>
        <a:xfrm>
          <a:off x="0" y="0"/>
          <a:ext cx="0" cy="0"/>
          <a:chOff x="0" y="0"/>
          <a:chExt cx="0" cy="0"/>
        </a:xfrm>
      </p:grpSpPr>
      <p:sp>
        <p:nvSpPr>
          <p:cNvPr id="8" name="Espace réservé de l'élément multimédia 7">
            <a:extLst>
              <a:ext uri="{FF2B5EF4-FFF2-40B4-BE49-F238E27FC236}">
                <a16:creationId xmlns:a16="http://schemas.microsoft.com/office/drawing/2014/main" id="{402A2E66-1F0D-764B-944C-6ABE265D8B1F}"/>
              </a:ext>
            </a:extLst>
          </p:cNvPr>
          <p:cNvSpPr>
            <a:spLocks noGrp="1"/>
          </p:cNvSpPr>
          <p:nvPr>
            <p:ph type="media" sz="quarter" idx="10"/>
          </p:nvPr>
        </p:nvSpPr>
        <p:spPr>
          <a:xfrm>
            <a:off x="0" y="0"/>
            <a:ext cx="9144000" cy="5143500"/>
          </a:xfrm>
          <a:prstGeom prst="rect">
            <a:avLst/>
          </a:prstGeom>
        </p:spPr>
        <p:txBody>
          <a:bodyPr anchor="ctr" anchorCtr="0"/>
          <a:lstStyle>
            <a:lvl1pPr marL="0" indent="0" algn="ctr">
              <a:buFontTx/>
              <a:buNone/>
              <a:defRPr sz="1200" baseline="0">
                <a:solidFill>
                  <a:schemeClr val="bg1"/>
                </a:solidFill>
                <a:latin typeface="Overpass" pitchFamily="2" charset="77"/>
              </a:defRPr>
            </a:lvl1pPr>
          </a:lstStyle>
          <a:p>
            <a:endParaRPr lang="fr-FR" dirty="0"/>
          </a:p>
        </p:txBody>
      </p:sp>
    </p:spTree>
    <p:extLst>
      <p:ext uri="{BB962C8B-B14F-4D97-AF65-F5344CB8AC3E}">
        <p14:creationId xmlns:p14="http://schemas.microsoft.com/office/powerpoint/2010/main" val="3156422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ôture - fond rou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73973F-954E-2A4D-A77D-721309C0749F}"/>
              </a:ext>
            </a:extLst>
          </p:cNvPr>
          <p:cNvSpPr/>
          <p:nvPr userDrawn="1"/>
        </p:nvSpPr>
        <p:spPr>
          <a:xfrm>
            <a:off x="0" y="1"/>
            <a:ext cx="9144000" cy="4195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Subtitle 2">
            <a:extLst>
              <a:ext uri="{FF2B5EF4-FFF2-40B4-BE49-F238E27FC236}">
                <a16:creationId xmlns:a16="http://schemas.microsoft.com/office/drawing/2014/main" id="{6882CD76-590E-2A4D-AD60-91EACAA46C6D}"/>
              </a:ext>
            </a:extLst>
          </p:cNvPr>
          <p:cNvSpPr>
            <a:spLocks noGrp="1"/>
          </p:cNvSpPr>
          <p:nvPr>
            <p:ph type="subTitle" idx="1" hasCustomPrompt="1"/>
          </p:nvPr>
        </p:nvSpPr>
        <p:spPr>
          <a:xfrm>
            <a:off x="1142999" y="1322627"/>
            <a:ext cx="5551714" cy="1882310"/>
          </a:xfrm>
          <a:prstGeom prst="rect">
            <a:avLst/>
          </a:prstGeom>
        </p:spPr>
        <p:txBody>
          <a:bodyPr lIns="0" tIns="0" rIns="0" bIns="0" anchor="b" anchorCtr="0"/>
          <a:lstStyle>
            <a:lvl1pPr marL="0" indent="0" algn="l">
              <a:buNone/>
              <a:defRPr sz="7000" b="1"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Merci</a:t>
            </a:r>
            <a:endParaRPr lang="en-US" dirty="0"/>
          </a:p>
        </p:txBody>
      </p:sp>
      <p:cxnSp>
        <p:nvCxnSpPr>
          <p:cNvPr id="5" name="Connecteur droit 4">
            <a:extLst>
              <a:ext uri="{FF2B5EF4-FFF2-40B4-BE49-F238E27FC236}">
                <a16:creationId xmlns:a16="http://schemas.microsoft.com/office/drawing/2014/main" id="{6C1DA9AF-C97C-B64D-8CBD-521E1ABE3163}"/>
              </a:ext>
            </a:extLst>
          </p:cNvPr>
          <p:cNvCxnSpPr>
            <a:cxnSpLocks/>
          </p:cNvCxnSpPr>
          <p:nvPr userDrawn="1"/>
        </p:nvCxnSpPr>
        <p:spPr>
          <a:xfrm>
            <a:off x="1143000" y="3287493"/>
            <a:ext cx="9398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3F082A54-FB60-3E4B-A93F-51C6479D5FC8}"/>
              </a:ext>
            </a:extLst>
          </p:cNvPr>
          <p:cNvSpPr>
            <a:spLocks noGrp="1"/>
          </p:cNvSpPr>
          <p:nvPr>
            <p:ph type="body" sz="quarter" idx="11" hasCustomPrompt="1"/>
          </p:nvPr>
        </p:nvSpPr>
        <p:spPr>
          <a:xfrm>
            <a:off x="1142999" y="3345861"/>
            <a:ext cx="5551713"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dirty="0"/>
              <a:t>Nom de votre unité / Université Laval</a:t>
            </a:r>
          </a:p>
        </p:txBody>
      </p:sp>
      <p:sp>
        <p:nvSpPr>
          <p:cNvPr id="9" name="Espace réservé du texte 2">
            <a:extLst>
              <a:ext uri="{FF2B5EF4-FFF2-40B4-BE49-F238E27FC236}">
                <a16:creationId xmlns:a16="http://schemas.microsoft.com/office/drawing/2014/main" id="{16B72415-8D12-434F-90C6-E9C12B0D9BC0}"/>
              </a:ext>
            </a:extLst>
          </p:cNvPr>
          <p:cNvSpPr>
            <a:spLocks noGrp="1"/>
          </p:cNvSpPr>
          <p:nvPr>
            <p:ph type="body" sz="quarter" idx="12" hasCustomPrompt="1"/>
          </p:nvPr>
        </p:nvSpPr>
        <p:spPr>
          <a:xfrm>
            <a:off x="1143000" y="3784783"/>
            <a:ext cx="5551712" cy="318866"/>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dirty="0" err="1"/>
              <a:t>ulaval.ca</a:t>
            </a:r>
            <a:endParaRPr lang="fr-FR" dirty="0"/>
          </a:p>
        </p:txBody>
      </p:sp>
    </p:spTree>
    <p:extLst>
      <p:ext uri="{BB962C8B-B14F-4D97-AF65-F5344CB8AC3E}">
        <p14:creationId xmlns:p14="http://schemas.microsoft.com/office/powerpoint/2010/main" val="4029382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ôture - fond gri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93DEE9-8202-404A-A9DA-46F2E5237541}"/>
              </a:ext>
            </a:extLst>
          </p:cNvPr>
          <p:cNvSpPr/>
          <p:nvPr userDrawn="1"/>
        </p:nvSpPr>
        <p:spPr>
          <a:xfrm>
            <a:off x="0" y="1"/>
            <a:ext cx="9144000" cy="41957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ubtitle 2">
            <a:extLst>
              <a:ext uri="{FF2B5EF4-FFF2-40B4-BE49-F238E27FC236}">
                <a16:creationId xmlns:a16="http://schemas.microsoft.com/office/drawing/2014/main" id="{0C17D73C-3F4A-7C4D-B5C2-5D86392132B0}"/>
              </a:ext>
            </a:extLst>
          </p:cNvPr>
          <p:cNvSpPr>
            <a:spLocks noGrp="1"/>
          </p:cNvSpPr>
          <p:nvPr>
            <p:ph type="subTitle" idx="1" hasCustomPrompt="1"/>
          </p:nvPr>
        </p:nvSpPr>
        <p:spPr>
          <a:xfrm>
            <a:off x="1142999" y="1322627"/>
            <a:ext cx="5551714" cy="1882310"/>
          </a:xfrm>
          <a:prstGeom prst="rect">
            <a:avLst/>
          </a:prstGeom>
        </p:spPr>
        <p:txBody>
          <a:bodyPr lIns="0" tIns="0" rIns="0" bIns="0" anchor="b" anchorCtr="0"/>
          <a:lstStyle>
            <a:lvl1pPr marL="0" indent="0" algn="l">
              <a:buNone/>
              <a:defRPr sz="7000" b="1"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Merci</a:t>
            </a:r>
            <a:endParaRPr lang="en-US" dirty="0"/>
          </a:p>
        </p:txBody>
      </p:sp>
      <p:cxnSp>
        <p:nvCxnSpPr>
          <p:cNvPr id="6" name="Connecteur droit 5">
            <a:extLst>
              <a:ext uri="{FF2B5EF4-FFF2-40B4-BE49-F238E27FC236}">
                <a16:creationId xmlns:a16="http://schemas.microsoft.com/office/drawing/2014/main" id="{3D641910-53FC-6542-A54E-1B78A11529DB}"/>
              </a:ext>
            </a:extLst>
          </p:cNvPr>
          <p:cNvCxnSpPr>
            <a:cxnSpLocks/>
          </p:cNvCxnSpPr>
          <p:nvPr userDrawn="1"/>
        </p:nvCxnSpPr>
        <p:spPr>
          <a:xfrm>
            <a:off x="1143000" y="3287493"/>
            <a:ext cx="9398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C2795C03-8A5B-114C-BB65-0012766DB3C6}"/>
              </a:ext>
            </a:extLst>
          </p:cNvPr>
          <p:cNvSpPr>
            <a:spLocks noGrp="1"/>
          </p:cNvSpPr>
          <p:nvPr>
            <p:ph type="body" sz="quarter" idx="11" hasCustomPrompt="1"/>
          </p:nvPr>
        </p:nvSpPr>
        <p:spPr>
          <a:xfrm>
            <a:off x="1142999" y="3345861"/>
            <a:ext cx="5551713"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dirty="0"/>
              <a:t>Nom de votre unité / Université Laval</a:t>
            </a:r>
          </a:p>
        </p:txBody>
      </p:sp>
      <p:sp>
        <p:nvSpPr>
          <p:cNvPr id="8" name="Espace réservé du texte 2">
            <a:extLst>
              <a:ext uri="{FF2B5EF4-FFF2-40B4-BE49-F238E27FC236}">
                <a16:creationId xmlns:a16="http://schemas.microsoft.com/office/drawing/2014/main" id="{96801B3B-0C5E-3349-BBAB-DD58CB728DE1}"/>
              </a:ext>
            </a:extLst>
          </p:cNvPr>
          <p:cNvSpPr>
            <a:spLocks noGrp="1"/>
          </p:cNvSpPr>
          <p:nvPr>
            <p:ph type="body" sz="quarter" idx="12" hasCustomPrompt="1"/>
          </p:nvPr>
        </p:nvSpPr>
        <p:spPr>
          <a:xfrm>
            <a:off x="1143000" y="3784783"/>
            <a:ext cx="5551712" cy="318866"/>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dirty="0" err="1"/>
              <a:t>ulaval.ca</a:t>
            </a:r>
            <a:endParaRPr lang="fr-FR" dirty="0"/>
          </a:p>
        </p:txBody>
      </p:sp>
    </p:spTree>
    <p:extLst>
      <p:ext uri="{BB962C8B-B14F-4D97-AF65-F5344CB8AC3E}">
        <p14:creationId xmlns:p14="http://schemas.microsoft.com/office/powerpoint/2010/main" val="2895336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e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8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verture - thématique">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670E4151-AAD7-E74E-BF95-C8916C65D678}"/>
              </a:ext>
            </a:extLst>
          </p:cNvPr>
          <p:cNvSpPr>
            <a:spLocks noGrp="1"/>
          </p:cNvSpPr>
          <p:nvPr>
            <p:ph type="pic" sz="quarter" idx="10"/>
          </p:nvPr>
        </p:nvSpPr>
        <p:spPr>
          <a:xfrm>
            <a:off x="0" y="0"/>
            <a:ext cx="9144000" cy="4191000"/>
          </a:xfrm>
          <a:prstGeom prst="rect">
            <a:avLst/>
          </a:prstGeom>
          <a:solidFill>
            <a:schemeClr val="bg2">
              <a:lumMod val="90000"/>
            </a:schemeClr>
          </a:solidFill>
        </p:spPr>
        <p:txBody>
          <a:bodyPr rIns="720000" anchor="ctr" anchorCtr="0"/>
          <a:lstStyle>
            <a:lvl1pPr marL="0" indent="0" algn="r">
              <a:buFontTx/>
              <a:buNone/>
              <a:defRPr sz="1200" baseline="0">
                <a:latin typeface="Overpass" pitchFamily="2" charset="77"/>
              </a:defRPr>
            </a:lvl1pPr>
          </a:lstStyle>
          <a:p>
            <a:endParaRPr lang="fr-FR" dirty="0"/>
          </a:p>
        </p:txBody>
      </p:sp>
    </p:spTree>
    <p:extLst>
      <p:ext uri="{BB962C8B-B14F-4D97-AF65-F5344CB8AC3E}">
        <p14:creationId xmlns:p14="http://schemas.microsoft.com/office/powerpoint/2010/main" val="239177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u - photo 1/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006523AA-96DD-0D49-8B2E-AC9DAF64A796}"/>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5" name="Espace réservé du texte 4">
            <a:extLst>
              <a:ext uri="{FF2B5EF4-FFF2-40B4-BE49-F238E27FC236}">
                <a16:creationId xmlns:a16="http://schemas.microsoft.com/office/drawing/2014/main" id="{AA1A99CE-A449-A24F-A78E-760551016E7D}"/>
              </a:ext>
            </a:extLst>
          </p:cNvPr>
          <p:cNvSpPr>
            <a:spLocks noGrp="1"/>
          </p:cNvSpPr>
          <p:nvPr>
            <p:ph type="body" sz="quarter" idx="16"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 </a:t>
            </a:r>
            <a:r>
              <a:rPr lang="fr-CA" dirty="0" err="1"/>
              <a:t>laboris</a:t>
            </a:r>
            <a:r>
              <a:rPr lang="fr-CA" dirty="0"/>
              <a:t> </a:t>
            </a:r>
            <a:r>
              <a:rPr lang="fr-CA" dirty="0" err="1"/>
              <a:t>nisi</a:t>
            </a:r>
            <a:r>
              <a:rPr lang="fr-CA" dirty="0"/>
              <a:t> ut </a:t>
            </a:r>
            <a:r>
              <a:rPr lang="fr-CA" dirty="0" err="1"/>
              <a:t>aliquip</a:t>
            </a:r>
            <a:r>
              <a:rPr lang="fr-CA" dirty="0"/>
              <a:t>.</a:t>
            </a:r>
            <a:endParaRPr lang="fr-FR" dirty="0"/>
          </a:p>
        </p:txBody>
      </p:sp>
      <p:sp>
        <p:nvSpPr>
          <p:cNvPr id="6" name="Titre 1">
            <a:extLst>
              <a:ext uri="{FF2B5EF4-FFF2-40B4-BE49-F238E27FC236}">
                <a16:creationId xmlns:a16="http://schemas.microsoft.com/office/drawing/2014/main" id="{54D66ADF-9214-4F4B-9EF1-C6D1AF9E4AD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7" name="Espace réservé du texte 11">
            <a:extLst>
              <a:ext uri="{FF2B5EF4-FFF2-40B4-BE49-F238E27FC236}">
                <a16:creationId xmlns:a16="http://schemas.microsoft.com/office/drawing/2014/main" id="{1AA263E2-749E-2D4D-9A1B-7E10D97F449D}"/>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Tree>
    <p:extLst>
      <p:ext uri="{BB962C8B-B14F-4D97-AF65-F5344CB8AC3E}">
        <p14:creationId xmlns:p14="http://schemas.microsoft.com/office/powerpoint/2010/main" val="204469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B633BEC7-6B73-7240-8E74-DB83DFB3DB74}"/>
              </a:ext>
            </a:extLst>
          </p:cNvPr>
          <p:cNvSpPr>
            <a:spLocks noGrp="1"/>
          </p:cNvSpPr>
          <p:nvPr>
            <p:ph type="ctrTitle" hasCustomPrompt="1"/>
          </p:nvPr>
        </p:nvSpPr>
        <p:spPr>
          <a:xfrm>
            <a:off x="1040400" y="630000"/>
            <a:ext cx="6858000" cy="617295"/>
          </a:xfrm>
          <a:prstGeom prst="rect">
            <a:avLst/>
          </a:prstGeom>
        </p:spPr>
        <p:txBody>
          <a:bodyPr lIns="0" tIns="0" rIns="0" bIns="0" anchor="t" anchorCtr="0"/>
          <a:lstStyle>
            <a:lvl1pPr algn="l">
              <a:defRPr sz="2600" baseline="0">
                <a:solidFill>
                  <a:schemeClr val="accent1"/>
                </a:solidFill>
                <a:latin typeface="Overpass" pitchFamily="2" charset="77"/>
              </a:defRPr>
            </a:lvl1pPr>
          </a:lstStyle>
          <a:p>
            <a:r>
              <a:rPr lang="fr-CA" dirty="0"/>
              <a:t>Table des matières</a:t>
            </a:r>
            <a:endParaRPr lang="fr-FR" dirty="0"/>
          </a:p>
        </p:txBody>
      </p:sp>
      <p:sp>
        <p:nvSpPr>
          <p:cNvPr id="8" name="Sous-titre 2">
            <a:extLst>
              <a:ext uri="{FF2B5EF4-FFF2-40B4-BE49-F238E27FC236}">
                <a16:creationId xmlns:a16="http://schemas.microsoft.com/office/drawing/2014/main" id="{F7E40222-A09B-3947-B4A6-84F9EE3D41EF}"/>
              </a:ext>
            </a:extLst>
          </p:cNvPr>
          <p:cNvSpPr>
            <a:spLocks noGrp="1"/>
          </p:cNvSpPr>
          <p:nvPr>
            <p:ph type="subTitle" idx="1"/>
          </p:nvPr>
        </p:nvSpPr>
        <p:spPr>
          <a:xfrm>
            <a:off x="1040400" y="1772027"/>
            <a:ext cx="6858000" cy="1241425"/>
          </a:xfrm>
          <a:prstGeom prst="rect">
            <a:avLst/>
          </a:prstGeom>
        </p:spPr>
        <p:txBody>
          <a:bodyPr lIns="0" tIns="0" rIns="0" bIns="0"/>
          <a:lstStyle>
            <a:lvl1pPr marL="0" indent="0" algn="l">
              <a:buNone/>
              <a:defRPr sz="1600" baseline="0">
                <a:solidFill>
                  <a:schemeClr val="accent6"/>
                </a:solidFill>
                <a:latin typeface="Overpas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Modifier le style des sous-titres du masque</a:t>
            </a:r>
            <a:endParaRPr lang="fr-FR" dirty="0"/>
          </a:p>
        </p:txBody>
      </p:sp>
    </p:spTree>
    <p:extLst>
      <p:ext uri="{BB962C8B-B14F-4D97-AF65-F5344CB8AC3E}">
        <p14:creationId xmlns:p14="http://schemas.microsoft.com/office/powerpoint/2010/main" val="291393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d roug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486B5C-A7B8-A94D-B61D-71A73E789411}"/>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cap="all" baseline="0">
                <a:solidFill>
                  <a:schemeClr val="bg1"/>
                </a:solidFill>
                <a:latin typeface="Overpass" pitchFamily="2" charset="77"/>
              </a:defRPr>
            </a:lvl1pPr>
          </a:lstStyle>
          <a:p>
            <a:r>
              <a:rPr lang="fr-CA" dirty="0"/>
              <a:t>AJOUTER LE Titre </a:t>
            </a:r>
            <a:br>
              <a:rPr lang="fr-CA" dirty="0"/>
            </a:br>
            <a:r>
              <a:rPr lang="fr-CA" dirty="0"/>
              <a:t>de la section</a:t>
            </a:r>
            <a:endParaRPr lang="en-US" dirty="0"/>
          </a:p>
        </p:txBody>
      </p:sp>
    </p:spTree>
    <p:extLst>
      <p:ext uri="{BB962C8B-B14F-4D97-AF65-F5344CB8AC3E}">
        <p14:creationId xmlns:p14="http://schemas.microsoft.com/office/powerpoint/2010/main" val="100454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d gris">
    <p:bg>
      <p:bgPr>
        <a:solidFill>
          <a:schemeClr val="accent6"/>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5BDF88-640B-9945-80CA-AB7922D65B3D}"/>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cap="all" baseline="0">
                <a:solidFill>
                  <a:schemeClr val="bg1"/>
                </a:solidFill>
                <a:latin typeface="Overpass" pitchFamily="2" charset="77"/>
              </a:defRPr>
            </a:lvl1pPr>
          </a:lstStyle>
          <a:p>
            <a:r>
              <a:rPr lang="fr-CA" dirty="0"/>
              <a:t>AJOUTER LE Titre </a:t>
            </a:r>
            <a:br>
              <a:rPr lang="fr-CA" dirty="0"/>
            </a:br>
            <a:r>
              <a:rPr lang="fr-CA" dirty="0"/>
              <a:t>de la section</a:t>
            </a:r>
            <a:endParaRPr lang="en-US" dirty="0"/>
          </a:p>
        </p:txBody>
      </p:sp>
    </p:spTree>
    <p:extLst>
      <p:ext uri="{BB962C8B-B14F-4D97-AF65-F5344CB8AC3E}">
        <p14:creationId xmlns:p14="http://schemas.microsoft.com/office/powerpoint/2010/main" val="207301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d jaun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0D6D94-1DBD-A946-A489-E670A1A3E2D5}"/>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cap="all" baseline="0">
                <a:solidFill>
                  <a:schemeClr val="bg1"/>
                </a:solidFill>
                <a:latin typeface="Overpass" pitchFamily="2" charset="77"/>
              </a:defRPr>
            </a:lvl1pPr>
          </a:lstStyle>
          <a:p>
            <a:r>
              <a:rPr lang="fr-CA" dirty="0"/>
              <a:t>AJOUTER LE Titre </a:t>
            </a:r>
            <a:br>
              <a:rPr lang="fr-CA" dirty="0"/>
            </a:br>
            <a:r>
              <a:rPr lang="fr-CA" dirty="0"/>
              <a:t>de la section</a:t>
            </a:r>
            <a:endParaRPr lang="en-US" dirty="0"/>
          </a:p>
        </p:txBody>
      </p:sp>
    </p:spTree>
    <p:extLst>
      <p:ext uri="{BB962C8B-B14F-4D97-AF65-F5344CB8AC3E}">
        <p14:creationId xmlns:p14="http://schemas.microsoft.com/office/powerpoint/2010/main" val="202877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emf"/><Relationship Id="rId5" Type="http://schemas.openxmlformats.org/officeDocument/2006/relationships/slideLayout" Target="../slideLayouts/slideLayout17.xml"/><Relationship Id="rId10" Type="http://schemas.openxmlformats.org/officeDocument/2006/relationships/theme" Target="../theme/theme4.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5.em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4.em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4.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CBBB9BF-5A45-F643-8A56-96581938007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4195762"/>
            <a:ext cx="9144000" cy="947738"/>
          </a:xfrm>
          <a:prstGeom prst="rect">
            <a:avLst/>
          </a:prstGeom>
        </p:spPr>
      </p:pic>
    </p:spTree>
    <p:extLst>
      <p:ext uri="{BB962C8B-B14F-4D97-AF65-F5344CB8AC3E}">
        <p14:creationId xmlns:p14="http://schemas.microsoft.com/office/powerpoint/2010/main" val="2525583813"/>
      </p:ext>
    </p:extLst>
  </p:cSld>
  <p:clrMap bg1="lt1" tx1="dk1" bg2="lt2" tx2="dk2" accent1="accent1" accent2="accent2" accent3="accent3" accent4="accent4" accent5="accent5" accent6="accent6" hlink="hlink" folHlink="folHlink"/>
  <p:sldLayoutIdLst>
    <p:sldLayoutId id="2147483673" r:id="rId1"/>
    <p:sldLayoutId id="2147483726" r:id="rId2"/>
    <p:sldLayoutId id="2147483721" r:id="rId3"/>
    <p:sldLayoutId id="2147483730" r:id="rId4"/>
    <p:sldLayoutId id="214748373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75687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684F69-4C44-3C4C-B1AF-4AEE6FC3A5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3332489091"/>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3334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742" r:id="rId5"/>
    <p:sldLayoutId id="214748374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5BDC02-56D1-464C-91DF-C4AD1532463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533234918"/>
      </p:ext>
    </p:extLst>
  </p:cSld>
  <p:clrMap bg1="lt1" tx1="dk1" bg2="lt2" tx2="dk2" accent1="accent1" accent2="accent2" accent3="accent3" accent4="accent4" accent5="accent5" accent6="accent6" hlink="hlink" folHlink="folHlink"/>
  <p:sldLayoutIdLst>
    <p:sldLayoutId id="2147483734" r:id="rId1"/>
    <p:sldLayoutId id="2147483746" r:id="rId2"/>
    <p:sldLayoutId id="2147483731" r:id="rId3"/>
    <p:sldLayoutId id="2147483732" r:id="rId4"/>
    <p:sldLayoutId id="2147483741" r:id="rId5"/>
    <p:sldLayoutId id="2147483733" r:id="rId6"/>
    <p:sldLayoutId id="2147483728" r:id="rId7"/>
    <p:sldLayoutId id="2147483729" r:id="rId8"/>
    <p:sldLayoutId id="214748374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4BCEBAA-5D4B-A349-A779-FFB07C5EB6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48599" y="4548957"/>
            <a:ext cx="1032934" cy="424758"/>
          </a:xfrm>
          <a:prstGeom prst="rect">
            <a:avLst/>
          </a:prstGeom>
        </p:spPr>
      </p:pic>
    </p:spTree>
    <p:extLst>
      <p:ext uri="{BB962C8B-B14F-4D97-AF65-F5344CB8AC3E}">
        <p14:creationId xmlns:p14="http://schemas.microsoft.com/office/powerpoint/2010/main" val="2868873193"/>
      </p:ext>
    </p:extLst>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0C3DDD-971B-7340-822F-06C07A978D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1052206369"/>
      </p:ext>
    </p:extLst>
  </p:cSld>
  <p:clrMap bg1="lt1" tx1="dk1" bg2="lt2" tx2="dk2" accent1="accent1" accent2="accent2" accent3="accent3" accent4="accent4" accent5="accent5" accent6="accent6" hlink="hlink" folHlink="folHlink"/>
  <p:sldLayoutIdLst>
    <p:sldLayoutId id="2147483735" r:id="rId1"/>
    <p:sldLayoutId id="214748372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FFD1499-EC6F-D348-9192-DFBE9C4859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80410675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2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913651"/>
      </p:ext>
    </p:extLst>
  </p:cSld>
  <p:clrMap bg1="lt1" tx1="dk1" bg2="lt2" tx2="dk2" accent1="accent1" accent2="accent2" accent3="accent3" accent4="accent4" accent5="accent5" accent6="accent6" hlink="hlink" folHlink="folHlink"/>
  <p:sldLayoutIdLst>
    <p:sldLayoutId id="2147483738" r:id="rId1"/>
    <p:sldLayoutId id="2147483694"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6EC8250-ECE1-6841-8CAB-A730E73D14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4195762"/>
            <a:ext cx="9144000" cy="947738"/>
          </a:xfrm>
          <a:prstGeom prst="rect">
            <a:avLst/>
          </a:prstGeom>
        </p:spPr>
      </p:pic>
    </p:spTree>
    <p:extLst>
      <p:ext uri="{BB962C8B-B14F-4D97-AF65-F5344CB8AC3E}">
        <p14:creationId xmlns:p14="http://schemas.microsoft.com/office/powerpoint/2010/main" val="4278751286"/>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notesSlide" Target="../notesSlides/notesSlide1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19.xml"/><Relationship Id="rId5" Type="http://schemas.openxmlformats.org/officeDocument/2006/relationships/tags" Target="../tags/tag18.xml"/><Relationship Id="rId4"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1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tags" Target="../tags/tag22.xml"/><Relationship Id="rId7" Type="http://schemas.openxmlformats.org/officeDocument/2006/relationships/diagramData" Target="../diagrams/data1.xml"/><Relationship Id="rId12" Type="http://schemas.openxmlformats.org/officeDocument/2006/relationships/diagramData" Target="../diagrams/data2.xml"/><Relationship Id="rId2" Type="http://schemas.openxmlformats.org/officeDocument/2006/relationships/tags" Target="../tags/tag21.xml"/><Relationship Id="rId16" Type="http://schemas.microsoft.com/office/2007/relationships/diagramDrawing" Target="../diagrams/drawing2.xml"/><Relationship Id="rId1" Type="http://schemas.openxmlformats.org/officeDocument/2006/relationships/tags" Target="../tags/tag20.xml"/><Relationship Id="rId6" Type="http://schemas.openxmlformats.org/officeDocument/2006/relationships/notesSlide" Target="../notesSlides/notesSlide14.xml"/><Relationship Id="rId11" Type="http://schemas.microsoft.com/office/2007/relationships/diagramDrawing" Target="../diagrams/drawing1.xml"/><Relationship Id="rId5" Type="http://schemas.openxmlformats.org/officeDocument/2006/relationships/slideLayout" Target="../slideLayouts/slideLayout19.xml"/><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tags" Target="../tags/tag23.xml"/><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quebec.ca/education/aide-financiere-aux-etudes/prets-bourses-temps-plein/calcul/simulateur-calcul"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www.quebec.ca/education/aide-financiere-aux-etudes/services-lign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hyperlink" Target="https://www.bbaf.ulaval.ca/bourses-detud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8.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s://repertoire.bbaf.ulaval.ca/" TargetMode="External"/><Relationship Id="rId5" Type="http://schemas.openxmlformats.org/officeDocument/2006/relationships/notesSlide" Target="../notesSlides/notesSlide2.xml"/><Relationship Id="rId4"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hyperlink" Target="https://repertoire.bbaf.ulaval.ca/"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29.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30.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Layout" Target="../slideLayouts/slideLayout18.xml"/><Relationship Id="rId7" Type="http://schemas.openxmlformats.org/officeDocument/2006/relationships/image" Target="../media/image31.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hyperlink" Target="http://www.bbaf.ulaval.ca/cms/site/bbaf/accueil/bourses_etudes/cycles_superieurs/soutien_financier_facultes_etudiants_etrangers" TargetMode="External"/><Relationship Id="rId5" Type="http://schemas.openxmlformats.org/officeDocument/2006/relationships/hyperlink" Target="http://www.bbaf.ulaval.ca/cms/site/bbaf/lang/fr/accueil/bourses_etudes/cycles_superieurs/bourses_etudes_superieures_organismes_subventionnaires/tableau_programmes_organismes_subventionnaires" TargetMode="Externa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hyperlink" Target="https://www.bbaf.ulaval.ca/bourses-detudes/etudiants-international/financement-au-1er-cycle/programmes-dexemption-des-droits-de-scolarite/" TargetMode="External"/><Relationship Id="rId3" Type="http://schemas.openxmlformats.org/officeDocument/2006/relationships/tags" Target="../tags/tag33.xml"/><Relationship Id="rId7" Type="http://schemas.openxmlformats.org/officeDocument/2006/relationships/hyperlink" Target="http://www.bbaf.ulaval.ca/cms/site/bbaf/lang/fr/accueil/bourses_etudes/cycles_superieurs/bourses_etudes_superieures_organismes_subventionnaires/tableau_programmes_organismes_subventionnaires" TargetMode="Externa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3.jpeg"/><Relationship Id="rId5" Type="http://schemas.openxmlformats.org/officeDocument/2006/relationships/notesSlide" Target="../notesSlides/notesSlide24.xml"/><Relationship Id="rId4" Type="http://schemas.openxmlformats.org/officeDocument/2006/relationships/slideLayout" Target="../slideLayouts/slideLayout16.xml"/><Relationship Id="rId9" Type="http://schemas.openxmlformats.org/officeDocument/2006/relationships/hyperlink" Target="https://www.bbaf.ulaval.ca/bourses-detudes/etudiants-international/financement-au-3e-cycle/programmes-dexemption-des-droits-de-scolarit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repertoire.bbaf.ulaval.ca/"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36.xml"/><Relationship Id="rId7" Type="http://schemas.openxmlformats.org/officeDocument/2006/relationships/notesSlide" Target="../notesSlides/notesSlide2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10.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39.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40.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hyperlink" Target="https://www.bbaf.ulaval.ca/mes-finances/financer-mes-etud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8" Type="http://schemas.openxmlformats.org/officeDocument/2006/relationships/hyperlink" Target="https://www.bbaf.ulaval.ca/trucs-et-astuces/" TargetMode="External"/><Relationship Id="rId3" Type="http://schemas.openxmlformats.org/officeDocument/2006/relationships/slideLayout" Target="../slideLayouts/slideLayout19.xml"/><Relationship Id="rId7" Type="http://schemas.openxmlformats.org/officeDocument/2006/relationships/image" Target="../media/image41.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notesSlide" Target="../notesSlides/notesSlide30.xml"/><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43.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31.xml"/><Relationship Id="rId5" Type="http://schemas.openxmlformats.org/officeDocument/2006/relationships/slideLayout" Target="../slideLayouts/slideLayout16.xml"/><Relationship Id="rId4" Type="http://schemas.openxmlformats.org/officeDocument/2006/relationships/tags" Target="../tags/tag4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hyperlink" Target="http://faistonbudget.ca/"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49.xml"/><Relationship Id="rId5" Type="http://schemas.openxmlformats.org/officeDocument/2006/relationships/image" Target="../media/image44.png"/><Relationship Id="rId4" Type="http://schemas.openxmlformats.org/officeDocument/2006/relationships/hyperlink" Target="http://faistonbudget.ca/" TargetMode="External"/></Relationships>
</file>

<file path=ppt/slides/_rels/slide34.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hyperlink" Target="https://www.bbaf.ulaval.ca/nous-joindre/" TargetMode="Externa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34.xml"/><Relationship Id="rId5" Type="http://schemas.openxmlformats.org/officeDocument/2006/relationships/slideLayout" Target="../slideLayouts/slideLayout16.xml"/><Relationship Id="rId4" Type="http://schemas.openxmlformats.org/officeDocument/2006/relationships/tags" Target="../tags/tag5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hyperlink" Target="https://www.bbaf.ulaval.ca/prets-et-bourses/prets-et-bourses-du-quebec/presentation-du-programme/"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0.jpeg"/><Relationship Id="rId5" Type="http://schemas.openxmlformats.org/officeDocument/2006/relationships/hyperlink" Target="https://www.quebec.ca/education/aide-financiere-aux-etudes/prets-bourses-temps-plein/conditions-admissibilite/etudes-temps-plein#:~:text=Si%20vous%20%C3%A9tudiez%20%C3%A0%20temps,d'au%20moins%2020%20semaines"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7.xml"/><Relationship Id="rId5" Type="http://schemas.openxmlformats.org/officeDocument/2006/relationships/slideLayout" Target="../slideLayouts/slideLayout19.xml"/><Relationship Id="rId4"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EE7E8C7-9296-4BD0-9104-03CF99709496}"/>
              </a:ext>
            </a:extLst>
          </p:cNvPr>
          <p:cNvSpPr>
            <a:spLocks noGrp="1"/>
          </p:cNvSpPr>
          <p:nvPr>
            <p:ph type="ctrTitle"/>
            <p:custDataLst>
              <p:tags r:id="rId1"/>
            </p:custDataLst>
          </p:nvPr>
        </p:nvSpPr>
        <p:spPr/>
        <p:txBody>
          <a:bodyPr/>
          <a:lstStyle/>
          <a:p>
            <a:r>
              <a:rPr lang="fr-CA" sz="2400" dirty="0"/>
              <a:t>Se donner les </a:t>
            </a:r>
            <a:br>
              <a:rPr lang="fr-CA" sz="2400" dirty="0"/>
            </a:br>
            <a:r>
              <a:rPr lang="fr-CA" sz="2400" dirty="0"/>
              <a:t>moyens d’étudier</a:t>
            </a:r>
            <a:endParaRPr lang="fr-FR" sz="2400" dirty="0"/>
          </a:p>
        </p:txBody>
      </p:sp>
      <p:sp>
        <p:nvSpPr>
          <p:cNvPr id="5" name="ZoneTexte 4">
            <a:extLst>
              <a:ext uri="{FF2B5EF4-FFF2-40B4-BE49-F238E27FC236}">
                <a16:creationId xmlns:a16="http://schemas.microsoft.com/office/drawing/2014/main" id="{5DE31154-4FA6-4723-A302-3D4C0932326B}"/>
              </a:ext>
            </a:extLst>
          </p:cNvPr>
          <p:cNvSpPr txBox="1"/>
          <p:nvPr/>
        </p:nvSpPr>
        <p:spPr>
          <a:xfrm>
            <a:off x="412632" y="2063918"/>
            <a:ext cx="3508408" cy="1354217"/>
          </a:xfrm>
          <a:prstGeom prst="rect">
            <a:avLst/>
          </a:prstGeom>
          <a:noFill/>
        </p:spPr>
        <p:txBody>
          <a:bodyPr wrap="square">
            <a:spAutoFit/>
          </a:bodyPr>
          <a:lstStyle/>
          <a:p>
            <a:r>
              <a:rPr lang="fr-CA" sz="1400" dirty="0">
                <a:solidFill>
                  <a:schemeClr val="bg1"/>
                </a:solidFill>
                <a:latin typeface="Overpass" panose="020F0502020204030204" charset="0"/>
              </a:rPr>
              <a:t>Bureau des bourses et de l’aide financière</a:t>
            </a:r>
          </a:p>
          <a:p>
            <a:r>
              <a:rPr lang="fr-CA" sz="2000" dirty="0">
                <a:solidFill>
                  <a:schemeClr val="bg1"/>
                </a:solidFill>
                <a:latin typeface="Overpass" panose="020F0502020204030204" charset="0"/>
              </a:rPr>
              <a:t>Université Laval</a:t>
            </a:r>
          </a:p>
          <a:p>
            <a:endParaRPr lang="fr-CA" sz="2400" dirty="0">
              <a:solidFill>
                <a:schemeClr val="bg1"/>
              </a:solidFill>
              <a:latin typeface="Overpass" panose="020F0502020204030204" charset="0"/>
            </a:endParaRPr>
          </a:p>
          <a:p>
            <a:endParaRPr lang="fr-CA" sz="1000" dirty="0">
              <a:solidFill>
                <a:schemeClr val="bg1"/>
              </a:solidFill>
              <a:latin typeface="Overpass" panose="020F0502020204030204" charset="0"/>
            </a:endParaRPr>
          </a:p>
          <a:p>
            <a:r>
              <a:rPr lang="fr-CA" sz="1400" dirty="0">
                <a:solidFill>
                  <a:schemeClr val="bg1"/>
                </a:solidFill>
                <a:latin typeface="Overpass" panose="020F0502020204030204" charset="0"/>
              </a:rPr>
              <a:t>Automne 2024</a:t>
            </a:r>
          </a:p>
        </p:txBody>
      </p:sp>
    </p:spTree>
    <p:extLst>
      <p:ext uri="{BB962C8B-B14F-4D97-AF65-F5344CB8AC3E}">
        <p14:creationId xmlns:p14="http://schemas.microsoft.com/office/powerpoint/2010/main" val="42305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73C5F-2259-4496-8B32-EB9850E61D9C}"/>
              </a:ext>
            </a:extLst>
          </p:cNvPr>
          <p:cNvSpPr>
            <a:spLocks noGrp="1"/>
          </p:cNvSpPr>
          <p:nvPr>
            <p:ph type="title"/>
          </p:nvPr>
        </p:nvSpPr>
        <p:spPr/>
        <p:txBody>
          <a:bodyPr/>
          <a:lstStyle/>
          <a:p>
            <a:r>
              <a:rPr lang="fr-CA" dirty="0"/>
              <a:t>Contributions</a:t>
            </a:r>
          </a:p>
        </p:txBody>
      </p:sp>
      <p:sp>
        <p:nvSpPr>
          <p:cNvPr id="5" name="Rectangle à coins arrondis 20">
            <a:extLst>
              <a:ext uri="{FF2B5EF4-FFF2-40B4-BE49-F238E27FC236}">
                <a16:creationId xmlns:a16="http://schemas.microsoft.com/office/drawing/2014/main" id="{1042E0FA-5FDF-44DB-8CC7-7212A0352956}"/>
              </a:ext>
            </a:extLst>
          </p:cNvPr>
          <p:cNvSpPr/>
          <p:nvPr>
            <p:custDataLst>
              <p:tags r:id="rId1"/>
            </p:custDataLst>
          </p:nvPr>
        </p:nvSpPr>
        <p:spPr>
          <a:xfrm>
            <a:off x="903588" y="1597148"/>
            <a:ext cx="3528392" cy="540060"/>
          </a:xfrm>
          <a:prstGeom prst="roundRect">
            <a:avLst/>
          </a:prstGeom>
          <a:solidFill>
            <a:schemeClr val="tx1">
              <a:lumMod val="65000"/>
              <a:lumOff val="35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fr-CA" sz="2400" dirty="0">
                <a:solidFill>
                  <a:prstClr val="white"/>
                </a:solidFill>
                <a:latin typeface="Overpass" panose="00000500000000000000" pitchFamily="2" charset="0"/>
              </a:rPr>
              <a:t>Personne aux études</a:t>
            </a:r>
          </a:p>
        </p:txBody>
      </p:sp>
      <p:sp>
        <p:nvSpPr>
          <p:cNvPr id="6" name="Rectangle à coins arrondis 26">
            <a:extLst>
              <a:ext uri="{FF2B5EF4-FFF2-40B4-BE49-F238E27FC236}">
                <a16:creationId xmlns:a16="http://schemas.microsoft.com/office/drawing/2014/main" id="{6740D223-84D3-4945-939E-C62B646052E7}"/>
              </a:ext>
            </a:extLst>
          </p:cNvPr>
          <p:cNvSpPr/>
          <p:nvPr>
            <p:custDataLst>
              <p:tags r:id="rId2"/>
            </p:custDataLst>
          </p:nvPr>
        </p:nvSpPr>
        <p:spPr>
          <a:xfrm>
            <a:off x="684678" y="3383434"/>
            <a:ext cx="1368152" cy="576064"/>
          </a:xfrm>
          <a:prstGeom prst="roundRect">
            <a:avLst/>
          </a:prstGeom>
          <a:solidFill>
            <a:schemeClr val="tx1">
              <a:lumMod val="65000"/>
              <a:lumOff val="35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fr-CA" sz="2400" dirty="0">
                <a:solidFill>
                  <a:prstClr val="white"/>
                </a:solidFill>
                <a:latin typeface="Overpass" panose="00000500000000000000" pitchFamily="2" charset="0"/>
              </a:rPr>
              <a:t>Parents</a:t>
            </a:r>
          </a:p>
        </p:txBody>
      </p:sp>
      <p:sp>
        <p:nvSpPr>
          <p:cNvPr id="7" name="Rectangle à coins arrondis 27">
            <a:extLst>
              <a:ext uri="{FF2B5EF4-FFF2-40B4-BE49-F238E27FC236}">
                <a16:creationId xmlns:a16="http://schemas.microsoft.com/office/drawing/2014/main" id="{AB23CDAB-11CB-4B41-974F-CF9DE3FD87F1}"/>
              </a:ext>
            </a:extLst>
          </p:cNvPr>
          <p:cNvSpPr/>
          <p:nvPr>
            <p:custDataLst>
              <p:tags r:id="rId3"/>
            </p:custDataLst>
          </p:nvPr>
        </p:nvSpPr>
        <p:spPr>
          <a:xfrm>
            <a:off x="2845069" y="3383434"/>
            <a:ext cx="1842053" cy="576064"/>
          </a:xfrm>
          <a:prstGeom prst="roundRect">
            <a:avLst/>
          </a:prstGeom>
          <a:solidFill>
            <a:schemeClr val="tx1">
              <a:lumMod val="65000"/>
              <a:lumOff val="35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fr-CA" sz="2400" dirty="0">
                <a:solidFill>
                  <a:prstClr val="white"/>
                </a:solidFill>
                <a:latin typeface="Overpass" panose="00000500000000000000" pitchFamily="2" charset="0"/>
              </a:rPr>
              <a:t>Conjoint(e)</a:t>
            </a:r>
          </a:p>
        </p:txBody>
      </p:sp>
      <p:sp>
        <p:nvSpPr>
          <p:cNvPr id="8" name="Titre 1">
            <a:extLst>
              <a:ext uri="{FF2B5EF4-FFF2-40B4-BE49-F238E27FC236}">
                <a16:creationId xmlns:a16="http://schemas.microsoft.com/office/drawing/2014/main" id="{E3B4942A-4275-4F4D-A58D-6D3FE5C0FB6D}"/>
              </a:ext>
            </a:extLst>
          </p:cNvPr>
          <p:cNvSpPr txBox="1">
            <a:spLocks/>
          </p:cNvSpPr>
          <p:nvPr>
            <p:custDataLst>
              <p:tags r:id="rId4"/>
            </p:custDataLst>
          </p:nvPr>
        </p:nvSpPr>
        <p:spPr>
          <a:xfrm>
            <a:off x="2196846" y="3491446"/>
            <a:ext cx="711696" cy="32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000" dirty="0">
                <a:latin typeface="Overpass" panose="00000500000000000000" pitchFamily="2" charset="0"/>
              </a:rPr>
              <a:t>ou</a:t>
            </a:r>
            <a:endParaRPr lang="fr-CA" sz="1900" dirty="0">
              <a:latin typeface="Overpass" panose="00000500000000000000" pitchFamily="2" charset="0"/>
            </a:endParaRPr>
          </a:p>
        </p:txBody>
      </p:sp>
      <p:sp>
        <p:nvSpPr>
          <p:cNvPr id="9" name="Plus 5">
            <a:extLst>
              <a:ext uri="{FF2B5EF4-FFF2-40B4-BE49-F238E27FC236}">
                <a16:creationId xmlns:a16="http://schemas.microsoft.com/office/drawing/2014/main" id="{29E76A2D-3278-45E9-BADA-6DC515B2A806}"/>
              </a:ext>
            </a:extLst>
          </p:cNvPr>
          <p:cNvSpPr/>
          <p:nvPr>
            <p:custDataLst>
              <p:tags r:id="rId5"/>
            </p:custDataLst>
          </p:nvPr>
        </p:nvSpPr>
        <p:spPr>
          <a:xfrm>
            <a:off x="2343748" y="2472289"/>
            <a:ext cx="576216" cy="576064"/>
          </a:xfrm>
          <a:prstGeom prst="mathPlus">
            <a:avLst/>
          </a:prstGeom>
          <a:solidFill>
            <a:srgbClr val="C00000"/>
          </a:solidFill>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fr-CA">
              <a:solidFill>
                <a:prstClr val="white"/>
              </a:solidFill>
            </a:endParaRPr>
          </a:p>
        </p:txBody>
      </p:sp>
      <p:sp>
        <p:nvSpPr>
          <p:cNvPr id="10" name="ZoneTexte 9">
            <a:extLst>
              <a:ext uri="{FF2B5EF4-FFF2-40B4-BE49-F238E27FC236}">
                <a16:creationId xmlns:a16="http://schemas.microsoft.com/office/drawing/2014/main" id="{5D4CF895-2840-43B7-9E92-2FEBC9F1A433}"/>
              </a:ext>
            </a:extLst>
          </p:cNvPr>
          <p:cNvSpPr txBox="1"/>
          <p:nvPr/>
        </p:nvSpPr>
        <p:spPr>
          <a:xfrm>
            <a:off x="5073672" y="1591071"/>
            <a:ext cx="3704568" cy="1884362"/>
          </a:xfrm>
          <a:prstGeom prst="rect">
            <a:avLst/>
          </a:prstGeom>
          <a:noFill/>
          <a:ln w="28575">
            <a:solidFill>
              <a:schemeClr val="tx1">
                <a:lumMod val="50000"/>
                <a:lumOff val="50000"/>
              </a:schemeClr>
            </a:solidFill>
          </a:ln>
        </p:spPr>
        <p:txBody>
          <a:bodyPr wrap="square" rtlCol="0" anchor="t">
            <a:spAutoFit/>
          </a:bodyPr>
          <a:lstStyle/>
          <a:p>
            <a:pPr marL="342900" indent="-342900">
              <a:lnSpc>
                <a:spcPct val="150000"/>
              </a:lnSpc>
              <a:buClr>
                <a:srgbClr val="C00000"/>
              </a:buClr>
              <a:buSzPct val="75000"/>
              <a:buFont typeface="Arial" panose="020B0604020202020204" pitchFamily="34" charset="0"/>
              <a:buChar char="•"/>
            </a:pPr>
            <a:r>
              <a:rPr lang="fr-CA" sz="2000" dirty="0">
                <a:solidFill>
                  <a:prstClr val="black"/>
                </a:solidFill>
                <a:latin typeface="Overpass" panose="00000500000000000000" pitchFamily="2" charset="0"/>
              </a:rPr>
              <a:t>Revenus d’emploi</a:t>
            </a:r>
            <a:endParaRPr lang="fr-CA" sz="1700" dirty="0">
              <a:solidFill>
                <a:prstClr val="black"/>
              </a:solidFill>
              <a:latin typeface="Overpass" panose="00000500000000000000" pitchFamily="2" charset="0"/>
            </a:endParaRPr>
          </a:p>
          <a:p>
            <a:pPr marL="342900" indent="-342900">
              <a:lnSpc>
                <a:spcPct val="150000"/>
              </a:lnSpc>
              <a:buClr>
                <a:srgbClr val="C00000"/>
              </a:buClr>
              <a:buSzPct val="75000"/>
              <a:buFont typeface="Arial" panose="020B0604020202020204" pitchFamily="34" charset="0"/>
              <a:buChar char="•"/>
            </a:pPr>
            <a:r>
              <a:rPr lang="fr-CA" sz="2000" dirty="0">
                <a:solidFill>
                  <a:prstClr val="black"/>
                </a:solidFill>
                <a:latin typeface="Overpass" panose="00000500000000000000" pitchFamily="2" charset="0"/>
              </a:rPr>
              <a:t>Prestations </a:t>
            </a:r>
          </a:p>
          <a:p>
            <a:pPr marL="342900" indent="-342900">
              <a:lnSpc>
                <a:spcPct val="150000"/>
              </a:lnSpc>
              <a:buClr>
                <a:srgbClr val="C00000"/>
              </a:buClr>
              <a:buSzPct val="75000"/>
              <a:buFont typeface="Arial" panose="020B0604020202020204" pitchFamily="34" charset="0"/>
              <a:buChar char="•"/>
            </a:pPr>
            <a:r>
              <a:rPr lang="fr-CA" sz="2000" dirty="0">
                <a:solidFill>
                  <a:prstClr val="black"/>
                </a:solidFill>
                <a:latin typeface="Overpass" panose="00000500000000000000" pitchFamily="2" charset="0"/>
              </a:rPr>
              <a:t>Revenus de placement</a:t>
            </a:r>
          </a:p>
          <a:p>
            <a:pPr marL="342900" indent="-342900">
              <a:lnSpc>
                <a:spcPct val="150000"/>
              </a:lnSpc>
              <a:buClr>
                <a:srgbClr val="C00000"/>
              </a:buClr>
              <a:buSzPct val="75000"/>
              <a:buFont typeface="Arial" panose="020B0604020202020204" pitchFamily="34" charset="0"/>
              <a:buChar char="•"/>
            </a:pPr>
            <a:r>
              <a:rPr lang="fr-CA" sz="2000" dirty="0">
                <a:solidFill>
                  <a:prstClr val="black"/>
                </a:solidFill>
                <a:latin typeface="Overpass" panose="00000500000000000000" pitchFamily="2" charset="0"/>
              </a:rPr>
              <a:t>Bourses (si plus de 7 500$)</a:t>
            </a:r>
          </a:p>
        </p:txBody>
      </p:sp>
      <p:cxnSp>
        <p:nvCxnSpPr>
          <p:cNvPr id="11" name="Connecteur droit avec flèche 10">
            <a:extLst>
              <a:ext uri="{FF2B5EF4-FFF2-40B4-BE49-F238E27FC236}">
                <a16:creationId xmlns:a16="http://schemas.microsoft.com/office/drawing/2014/main" id="{DB4959B3-7C9E-4E91-84CD-782FE31348CE}"/>
              </a:ext>
            </a:extLst>
          </p:cNvPr>
          <p:cNvCxnSpPr/>
          <p:nvPr/>
        </p:nvCxnSpPr>
        <p:spPr>
          <a:xfrm>
            <a:off x="4613362" y="1867083"/>
            <a:ext cx="277688" cy="0"/>
          </a:xfrm>
          <a:prstGeom prst="straightConnector1">
            <a:avLst/>
          </a:prstGeom>
          <a:ln w="28575">
            <a:solidFill>
              <a:srgbClr val="C0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8212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73C5F-2259-4496-8B32-EB9850E61D9C}"/>
              </a:ext>
            </a:extLst>
          </p:cNvPr>
          <p:cNvSpPr>
            <a:spLocks noGrp="1"/>
          </p:cNvSpPr>
          <p:nvPr>
            <p:ph type="title"/>
          </p:nvPr>
        </p:nvSpPr>
        <p:spPr>
          <a:xfrm>
            <a:off x="1041576" y="630000"/>
            <a:ext cx="7705382" cy="374290"/>
          </a:xfrm>
        </p:spPr>
        <p:txBody>
          <a:bodyPr/>
          <a:lstStyle/>
          <a:p>
            <a:r>
              <a:rPr lang="fr-CA" dirty="0"/>
              <a:t>Avec ou sans contribution des parents </a:t>
            </a:r>
            <a:br>
              <a:rPr lang="fr-CA" dirty="0"/>
            </a:br>
            <a:r>
              <a:rPr lang="fr-CA" dirty="0"/>
              <a:t>ET de la conjointe ou du conjoint?</a:t>
            </a:r>
          </a:p>
        </p:txBody>
      </p:sp>
      <p:sp>
        <p:nvSpPr>
          <p:cNvPr id="14" name="ZoneTexte 13">
            <a:extLst>
              <a:ext uri="{FF2B5EF4-FFF2-40B4-BE49-F238E27FC236}">
                <a16:creationId xmlns:a16="http://schemas.microsoft.com/office/drawing/2014/main" id="{15FBD39F-7ABE-4D36-8ED1-D97FC4E35B35}"/>
              </a:ext>
            </a:extLst>
          </p:cNvPr>
          <p:cNvSpPr txBox="1"/>
          <p:nvPr/>
        </p:nvSpPr>
        <p:spPr>
          <a:xfrm>
            <a:off x="1041576" y="3785430"/>
            <a:ext cx="7518950" cy="584775"/>
          </a:xfrm>
          <a:prstGeom prst="rect">
            <a:avLst/>
          </a:prstGeom>
          <a:noFill/>
        </p:spPr>
        <p:txBody>
          <a:bodyPr wrap="square" rtlCol="0">
            <a:spAutoFit/>
          </a:bodyPr>
          <a:lstStyle/>
          <a:p>
            <a:r>
              <a:rPr lang="fr-CA" sz="1600" b="1" dirty="0">
                <a:solidFill>
                  <a:schemeClr val="accent6"/>
                </a:solidFill>
                <a:latin typeface="Overpass" charset="0"/>
              </a:rPr>
              <a:t>Critère d’autonomie : </a:t>
            </a:r>
            <a:r>
              <a:rPr lang="fr-CA" sz="1600" dirty="0">
                <a:solidFill>
                  <a:schemeClr val="accent6"/>
                </a:solidFill>
                <a:latin typeface="Overpass Light" pitchFamily="2" charset="77"/>
              </a:rPr>
              <a:t>Critère auquel la personne étudiante doit répondre afin d’être considérée financièrement autonome par rapport à ses parents.</a:t>
            </a:r>
          </a:p>
        </p:txBody>
      </p:sp>
      <p:pic>
        <p:nvPicPr>
          <p:cNvPr id="4" name="Image 3" descr="Une image contenant bâtiment, dessin humoristique, maison">
            <a:extLst>
              <a:ext uri="{FF2B5EF4-FFF2-40B4-BE49-F238E27FC236}">
                <a16:creationId xmlns:a16="http://schemas.microsoft.com/office/drawing/2014/main" id="{101E50BD-4403-AD85-91D6-DB7869C162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5021" y="1502714"/>
            <a:ext cx="2429677" cy="2189681"/>
          </a:xfrm>
          <a:prstGeom prst="rect">
            <a:avLst/>
          </a:prstGeom>
        </p:spPr>
      </p:pic>
      <p:sp>
        <p:nvSpPr>
          <p:cNvPr id="5" name="Multiplier 9">
            <a:extLst>
              <a:ext uri="{FF2B5EF4-FFF2-40B4-BE49-F238E27FC236}">
                <a16:creationId xmlns:a16="http://schemas.microsoft.com/office/drawing/2014/main" id="{8F305120-D347-C01F-B719-4F06EF9DA75F}"/>
              </a:ext>
            </a:extLst>
          </p:cNvPr>
          <p:cNvSpPr/>
          <p:nvPr>
            <p:custDataLst>
              <p:tags r:id="rId1"/>
            </p:custDataLst>
          </p:nvPr>
        </p:nvSpPr>
        <p:spPr>
          <a:xfrm>
            <a:off x="1555549" y="2044447"/>
            <a:ext cx="922956" cy="1054606"/>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Image 6" descr="Une image contenant dessin humoristique, Dessin animé, habits, Animation&#10;&#10;Description générée automatiquement">
            <a:extLst>
              <a:ext uri="{FF2B5EF4-FFF2-40B4-BE49-F238E27FC236}">
                <a16:creationId xmlns:a16="http://schemas.microsoft.com/office/drawing/2014/main" id="{C3A62A25-8632-6823-139F-B8FF0CC6C7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82702" y="1744816"/>
            <a:ext cx="1705476" cy="1705476"/>
          </a:xfrm>
          <a:prstGeom prst="rect">
            <a:avLst/>
          </a:prstGeom>
        </p:spPr>
      </p:pic>
      <p:pic>
        <p:nvPicPr>
          <p:cNvPr id="9" name="Image 8" descr="Une image contenant dessin, habits, Dessin d’enfant, clipart&#10;&#10;Description générée automatiquement">
            <a:extLst>
              <a:ext uri="{FF2B5EF4-FFF2-40B4-BE49-F238E27FC236}">
                <a16:creationId xmlns:a16="http://schemas.microsoft.com/office/drawing/2014/main" id="{D59B2B43-68C7-72CB-51C6-098B493E84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49777" y="1502714"/>
            <a:ext cx="1947578" cy="1947578"/>
          </a:xfrm>
          <a:prstGeom prst="rect">
            <a:avLst/>
          </a:prstGeom>
        </p:spPr>
      </p:pic>
    </p:spTree>
    <p:extLst>
      <p:ext uri="{BB962C8B-B14F-4D97-AF65-F5344CB8AC3E}">
        <p14:creationId xmlns:p14="http://schemas.microsoft.com/office/powerpoint/2010/main" val="3721314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5461FC-29D0-4E39-89ED-35A570BA51CC}"/>
              </a:ext>
            </a:extLst>
          </p:cNvPr>
          <p:cNvSpPr>
            <a:spLocks noGrp="1"/>
          </p:cNvSpPr>
          <p:nvPr>
            <p:ph type="title"/>
          </p:nvPr>
        </p:nvSpPr>
        <p:spPr/>
        <p:txBody>
          <a:bodyPr/>
          <a:lstStyle/>
          <a:p>
            <a:r>
              <a:rPr lang="fr-CA" dirty="0"/>
              <a:t>Critères d’autonomie</a:t>
            </a:r>
          </a:p>
        </p:txBody>
      </p:sp>
      <p:sp>
        <p:nvSpPr>
          <p:cNvPr id="3" name="Espace réservé du texte 2">
            <a:extLst>
              <a:ext uri="{FF2B5EF4-FFF2-40B4-BE49-F238E27FC236}">
                <a16:creationId xmlns:a16="http://schemas.microsoft.com/office/drawing/2014/main" id="{BD97A7FC-7619-452A-9E6C-E0306CA0E4AF}"/>
              </a:ext>
            </a:extLst>
          </p:cNvPr>
          <p:cNvSpPr>
            <a:spLocks noGrp="1"/>
          </p:cNvSpPr>
          <p:nvPr>
            <p:ph type="body" sz="quarter" idx="15"/>
          </p:nvPr>
        </p:nvSpPr>
        <p:spPr>
          <a:xfrm>
            <a:off x="1041576" y="1195255"/>
            <a:ext cx="6822264" cy="494208"/>
          </a:xfrm>
        </p:spPr>
        <p:txBody>
          <a:bodyPr/>
          <a:lstStyle/>
          <a:p>
            <a:pPr>
              <a:lnSpc>
                <a:spcPct val="100000"/>
              </a:lnSpc>
            </a:pPr>
            <a:r>
              <a:rPr lang="fr-CA" dirty="0"/>
              <a:t>La personne étudiante sera considérée </a:t>
            </a:r>
            <a:r>
              <a:rPr lang="fr-CA" sz="1600" b="1" dirty="0">
                <a:solidFill>
                  <a:schemeClr val="accent1"/>
                </a:solidFill>
              </a:rPr>
              <a:t>SANS</a:t>
            </a:r>
            <a:r>
              <a:rPr lang="fr-CA" sz="1600" dirty="0"/>
              <a:t> </a:t>
            </a:r>
            <a:r>
              <a:rPr lang="fr-CA" dirty="0"/>
              <a:t>contribution financière de </a:t>
            </a:r>
            <a:r>
              <a:rPr lang="fr-FR" b="0" i="0" dirty="0">
                <a:solidFill>
                  <a:srgbClr val="555555"/>
                </a:solidFill>
                <a:effectLst/>
                <a:latin typeface="Source Sans Pro" panose="020B0503030403020204" pitchFamily="34" charset="0"/>
              </a:rPr>
              <a:t>ses </a:t>
            </a:r>
            <a:r>
              <a:rPr lang="fr-CA" sz="1600" b="1" dirty="0">
                <a:solidFill>
                  <a:schemeClr val="accent1"/>
                </a:solidFill>
              </a:rPr>
              <a:t>PARENTS</a:t>
            </a:r>
            <a:r>
              <a:rPr lang="fr-FR" b="0" i="0" dirty="0">
                <a:solidFill>
                  <a:srgbClr val="555555"/>
                </a:solidFill>
                <a:effectLst/>
                <a:latin typeface="Source Sans Pro" panose="020B0503030403020204" pitchFamily="34" charset="0"/>
              </a:rPr>
              <a:t>, de la </a:t>
            </a:r>
            <a:r>
              <a:rPr lang="fr-CA" sz="1600" b="1" dirty="0">
                <a:solidFill>
                  <a:schemeClr val="accent1"/>
                </a:solidFill>
              </a:rPr>
              <a:t>PERSONNE RÉPONDANTE </a:t>
            </a:r>
            <a:r>
              <a:rPr lang="fr-FR" b="0" i="0" dirty="0">
                <a:solidFill>
                  <a:srgbClr val="555555"/>
                </a:solidFill>
                <a:effectLst/>
                <a:latin typeface="Source Sans Pro" panose="020B0503030403020204" pitchFamily="34" charset="0"/>
              </a:rPr>
              <a:t>ou de </a:t>
            </a:r>
            <a:r>
              <a:rPr lang="fr-FR" dirty="0">
                <a:solidFill>
                  <a:srgbClr val="555555"/>
                </a:solidFill>
                <a:latin typeface="Source Sans Pro" panose="020B0503030403020204" pitchFamily="34" charset="0"/>
              </a:rPr>
              <a:t>sa </a:t>
            </a:r>
            <a:r>
              <a:rPr lang="fr-CA" sz="1600" b="1" dirty="0">
                <a:solidFill>
                  <a:schemeClr val="accent1"/>
                </a:solidFill>
              </a:rPr>
              <a:t>CONJOINTE</a:t>
            </a:r>
            <a:r>
              <a:rPr lang="fr-CA" b="1" dirty="0">
                <a:solidFill>
                  <a:schemeClr val="accent1"/>
                </a:solidFill>
              </a:rPr>
              <a:t> </a:t>
            </a:r>
            <a:r>
              <a:rPr lang="fr-CA" dirty="0">
                <a:solidFill>
                  <a:srgbClr val="555555"/>
                </a:solidFill>
                <a:latin typeface="Source Sans Pro" panose="020B0503030403020204" pitchFamily="34" charset="0"/>
              </a:rPr>
              <a:t>ou</a:t>
            </a:r>
            <a:r>
              <a:rPr lang="fr-CA" sz="1600" b="1" dirty="0">
                <a:solidFill>
                  <a:schemeClr val="accent1"/>
                </a:solidFill>
              </a:rPr>
              <a:t> CONJOINT </a:t>
            </a:r>
            <a:r>
              <a:rPr lang="fr-CA" dirty="0"/>
              <a:t>si elle rencontre l’un des critères suivants : </a:t>
            </a:r>
          </a:p>
          <a:p>
            <a:endParaRPr lang="fr-CA" dirty="0"/>
          </a:p>
        </p:txBody>
      </p:sp>
      <p:sp>
        <p:nvSpPr>
          <p:cNvPr id="7" name="Rectangle 1">
            <a:extLst>
              <a:ext uri="{FF2B5EF4-FFF2-40B4-BE49-F238E27FC236}">
                <a16:creationId xmlns:a16="http://schemas.microsoft.com/office/drawing/2014/main" id="{06C55DC9-1141-31A7-9241-616DE273E7AE}"/>
              </a:ext>
            </a:extLst>
          </p:cNvPr>
          <p:cNvSpPr>
            <a:spLocks noChangeArrowheads="1"/>
          </p:cNvSpPr>
          <p:nvPr/>
        </p:nvSpPr>
        <p:spPr bwMode="auto">
          <a:xfrm>
            <a:off x="1041576" y="2360436"/>
            <a:ext cx="65" cy="7655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4742" rIns="0" bIns="10474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D587835C-14E6-4D07-622D-91631D36F9A6}"/>
              </a:ext>
            </a:extLst>
          </p:cNvPr>
          <p:cNvSpPr/>
          <p:nvPr/>
        </p:nvSpPr>
        <p:spPr>
          <a:xfrm>
            <a:off x="7267074" y="4283241"/>
            <a:ext cx="1780673" cy="8361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ZoneTexte 10">
            <a:extLst>
              <a:ext uri="{FF2B5EF4-FFF2-40B4-BE49-F238E27FC236}">
                <a16:creationId xmlns:a16="http://schemas.microsoft.com/office/drawing/2014/main" id="{326ACA12-7E15-12FF-5264-910CCB19163E}"/>
              </a:ext>
            </a:extLst>
          </p:cNvPr>
          <p:cNvSpPr txBox="1"/>
          <p:nvPr/>
        </p:nvSpPr>
        <p:spPr>
          <a:xfrm>
            <a:off x="986697" y="2183741"/>
            <a:ext cx="7787651" cy="2585323"/>
          </a:xfrm>
          <a:prstGeom prst="rect">
            <a:avLst/>
          </a:prstGeom>
          <a:noFill/>
        </p:spPr>
        <p:txBody>
          <a:bodyPr wrap="square">
            <a:spAutoFit/>
          </a:bodyPr>
          <a:lstStyle/>
          <a:p>
            <a:pPr marL="228600" lvl="0" indent="-228600" defTabSz="914400">
              <a:spcAft>
                <a:spcPts val="1800"/>
              </a:spcAft>
              <a:buFont typeface="Arial" panose="020B0604020202020204" pitchFamily="34" charset="0"/>
              <a:buChar char="•"/>
            </a:pPr>
            <a:r>
              <a:rPr lang="fr-FR" altLang="fr-FR" sz="1700" dirty="0">
                <a:solidFill>
                  <a:schemeClr val="accent6"/>
                </a:solidFill>
                <a:latin typeface="Overpass Light" pitchFamily="2" charset="77"/>
              </a:rPr>
              <a:t>Elle est célibataire et ses parents sont décédés.</a:t>
            </a:r>
          </a:p>
          <a:p>
            <a:pPr marL="228600" lvl="0" indent="-228600" defTabSz="914400">
              <a:spcAft>
                <a:spcPts val="1800"/>
              </a:spcAft>
              <a:buFont typeface="Arial" panose="020B0604020202020204" pitchFamily="34" charset="0"/>
              <a:buChar char="•"/>
            </a:pPr>
            <a:r>
              <a:rPr lang="fr-FR" altLang="fr-FR" sz="1700" dirty="0">
                <a:solidFill>
                  <a:schemeClr val="accent6"/>
                </a:solidFill>
                <a:latin typeface="Overpass Light" pitchFamily="2" charset="77"/>
              </a:rPr>
              <a:t>Elle est divorcée, séparée ou veuve.</a:t>
            </a:r>
          </a:p>
          <a:p>
            <a:pPr marL="228600" lvl="0" indent="-228600" defTabSz="914400">
              <a:spcAft>
                <a:spcPts val="1800"/>
              </a:spcAft>
              <a:buFont typeface="Arial" panose="020B0604020202020204" pitchFamily="34" charset="0"/>
              <a:buChar char="•"/>
            </a:pPr>
            <a:r>
              <a:rPr lang="fr-FR" altLang="fr-FR" sz="1700" dirty="0">
                <a:solidFill>
                  <a:schemeClr val="accent6"/>
                </a:solidFill>
                <a:latin typeface="Overpass Light" pitchFamily="2" charset="77"/>
              </a:rPr>
              <a:t>Elle est parent d’un enfant ou est enceinte d’au moins 20 semaines.</a:t>
            </a:r>
          </a:p>
          <a:p>
            <a:pPr marL="228600" lvl="0" indent="-228600" defTabSz="914400">
              <a:spcAft>
                <a:spcPts val="1800"/>
              </a:spcAft>
              <a:buFont typeface="Arial" panose="020B0604020202020204" pitchFamily="34" charset="0"/>
              <a:buChar char="•"/>
            </a:pPr>
            <a:r>
              <a:rPr lang="fr-FR" altLang="fr-FR" sz="1700" dirty="0">
                <a:solidFill>
                  <a:schemeClr val="accent6"/>
                </a:solidFill>
                <a:latin typeface="Overpass Light" pitchFamily="2" charset="77"/>
              </a:rPr>
              <a:t>Elle a subvenu à ses besoins sans résider chez ses parents pendant au moins 24</a:t>
            </a:r>
            <a:r>
              <a:rPr lang="fr-CA"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altLang="fr-FR" sz="1700" dirty="0">
                <a:solidFill>
                  <a:schemeClr val="accent6"/>
                </a:solidFill>
                <a:latin typeface="Overpass Light" pitchFamily="2" charset="77"/>
              </a:rPr>
              <a:t>mois sans être aux études à temps plein.</a:t>
            </a:r>
          </a:p>
          <a:p>
            <a:pPr marL="228600" lvl="0" indent="-228600" defTabSz="914400">
              <a:spcAft>
                <a:spcPts val="1800"/>
              </a:spcAft>
              <a:buFont typeface="Arial" panose="020B0604020202020204" pitchFamily="34" charset="0"/>
              <a:buChar char="•"/>
            </a:pPr>
            <a:r>
              <a:rPr lang="fr-FR" altLang="fr-FR" sz="1700" dirty="0">
                <a:solidFill>
                  <a:schemeClr val="accent6"/>
                </a:solidFill>
                <a:latin typeface="Overpass Light" pitchFamily="2" charset="77"/>
              </a:rPr>
              <a:t>Elle a travaillé pendant au moins 24 mois sans être aux études à temps plein.</a:t>
            </a:r>
          </a:p>
        </p:txBody>
      </p:sp>
    </p:spTree>
    <p:extLst>
      <p:ext uri="{BB962C8B-B14F-4D97-AF65-F5344CB8AC3E}">
        <p14:creationId xmlns:p14="http://schemas.microsoft.com/office/powerpoint/2010/main" val="1465436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5461FC-29D0-4E39-89ED-35A570BA51CC}"/>
              </a:ext>
            </a:extLst>
          </p:cNvPr>
          <p:cNvSpPr>
            <a:spLocks noGrp="1"/>
          </p:cNvSpPr>
          <p:nvPr>
            <p:ph type="title"/>
          </p:nvPr>
        </p:nvSpPr>
        <p:spPr/>
        <p:txBody>
          <a:bodyPr/>
          <a:lstStyle/>
          <a:p>
            <a:r>
              <a:rPr lang="fr-CA" dirty="0"/>
              <a:t>Critères d’autonomie (suite)</a:t>
            </a:r>
          </a:p>
        </p:txBody>
      </p:sp>
      <p:sp>
        <p:nvSpPr>
          <p:cNvPr id="7" name="Rectangle 1">
            <a:extLst>
              <a:ext uri="{FF2B5EF4-FFF2-40B4-BE49-F238E27FC236}">
                <a16:creationId xmlns:a16="http://schemas.microsoft.com/office/drawing/2014/main" id="{06C55DC9-1141-31A7-9241-616DE273E7AE}"/>
              </a:ext>
            </a:extLst>
          </p:cNvPr>
          <p:cNvSpPr>
            <a:spLocks noChangeArrowheads="1"/>
          </p:cNvSpPr>
          <p:nvPr/>
        </p:nvSpPr>
        <p:spPr bwMode="auto">
          <a:xfrm>
            <a:off x="1041576" y="2360436"/>
            <a:ext cx="65" cy="7655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4742" rIns="0" bIns="10474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ZoneTexte 10">
            <a:extLst>
              <a:ext uri="{FF2B5EF4-FFF2-40B4-BE49-F238E27FC236}">
                <a16:creationId xmlns:a16="http://schemas.microsoft.com/office/drawing/2014/main" id="{326ACA12-7E15-12FF-5264-910CCB19163E}"/>
              </a:ext>
            </a:extLst>
          </p:cNvPr>
          <p:cNvSpPr txBox="1"/>
          <p:nvPr/>
        </p:nvSpPr>
        <p:spPr>
          <a:xfrm>
            <a:off x="864157" y="1280904"/>
            <a:ext cx="7744822" cy="3862596"/>
          </a:xfrm>
          <a:prstGeom prst="rect">
            <a:avLst/>
          </a:prstGeom>
          <a:noFill/>
        </p:spPr>
        <p:txBody>
          <a:bodyPr wrap="square">
            <a:spAutoFit/>
          </a:bodyPr>
          <a:lstStyle/>
          <a:p>
            <a:pPr marL="228600" marR="0" indent="-228600" defTabSz="914400" fontAlgn="base">
              <a:lnSpc>
                <a:spcPct val="100000"/>
              </a:lnSpc>
              <a:spcBef>
                <a:spcPct val="0"/>
              </a:spcBef>
              <a:spcAft>
                <a:spcPts val="1800"/>
              </a:spcAft>
              <a:buClrTx/>
              <a:buSzTx/>
              <a:buFont typeface="Arial" panose="020B0604020202020204" pitchFamily="34" charset="0"/>
              <a:buChar char="•"/>
              <a:tabLst/>
            </a:pPr>
            <a:r>
              <a:rPr lang="fr-FR" altLang="fr-FR" sz="1700" dirty="0">
                <a:solidFill>
                  <a:schemeClr val="accent6"/>
                </a:solidFill>
                <a:latin typeface="Overpass Light" pitchFamily="2" charset="77"/>
              </a:rPr>
              <a:t>Elle a cessé d’étudier à temps plein pendant au moins 7 ans après la fin de l’obligation de fréquentation scolaire.</a:t>
            </a:r>
          </a:p>
          <a:p>
            <a:pPr marL="228600" marR="0" indent="-228600" defTabSz="914400" fontAlgn="base">
              <a:lnSpc>
                <a:spcPct val="100000"/>
              </a:lnSpc>
              <a:spcBef>
                <a:spcPct val="0"/>
              </a:spcBef>
              <a:spcAft>
                <a:spcPts val="1800"/>
              </a:spcAft>
              <a:buClrTx/>
              <a:buSzTx/>
              <a:buFont typeface="Arial" panose="020B0604020202020204" pitchFamily="34" charset="0"/>
              <a:buChar char="•"/>
              <a:tabLst/>
            </a:pPr>
            <a:r>
              <a:rPr lang="fr-FR" altLang="fr-FR" sz="1700" dirty="0">
                <a:solidFill>
                  <a:schemeClr val="accent6"/>
                </a:solidFill>
                <a:latin typeface="Overpass Light" pitchFamily="2" charset="77"/>
              </a:rPr>
              <a:t>Elle a poursuivi des études universitaires de 2</a:t>
            </a:r>
            <a:r>
              <a:rPr lang="fr-FR" altLang="fr-FR" sz="1700" baseline="30000" dirty="0">
                <a:solidFill>
                  <a:schemeClr val="accent6"/>
                </a:solidFill>
                <a:latin typeface="Overpass Light" pitchFamily="2" charset="77"/>
              </a:rPr>
              <a:t>e</a:t>
            </a:r>
            <a:r>
              <a:rPr lang="fr-FR" altLang="fr-FR" sz="1700" dirty="0">
                <a:solidFill>
                  <a:schemeClr val="accent6"/>
                </a:solidFill>
                <a:latin typeface="Overpass Light" pitchFamily="2" charset="77"/>
              </a:rPr>
              <a:t> ou 3</a:t>
            </a:r>
            <a:r>
              <a:rPr lang="fr-FR" altLang="fr-FR" sz="1700" baseline="30000" dirty="0">
                <a:solidFill>
                  <a:schemeClr val="accent6"/>
                </a:solidFill>
                <a:latin typeface="Overpass Light" pitchFamily="2" charset="77"/>
              </a:rPr>
              <a:t>e</a:t>
            </a:r>
            <a:r>
              <a:rPr lang="fr-FR" altLang="fr-FR" sz="1700" dirty="0">
                <a:solidFill>
                  <a:schemeClr val="accent6"/>
                </a:solidFill>
                <a:latin typeface="Overpass Light" pitchFamily="2" charset="77"/>
              </a:rPr>
              <a:t> cycle à temps plein.</a:t>
            </a:r>
          </a:p>
          <a:p>
            <a:pPr marL="228600" marR="0" indent="-228600" defTabSz="914400" fontAlgn="base">
              <a:lnSpc>
                <a:spcPct val="100000"/>
              </a:lnSpc>
              <a:spcBef>
                <a:spcPct val="0"/>
              </a:spcBef>
              <a:spcAft>
                <a:spcPts val="1800"/>
              </a:spcAft>
              <a:buClrTx/>
              <a:buSzTx/>
              <a:buFont typeface="Arial" panose="020B0604020202020204" pitchFamily="34" charset="0"/>
              <a:buChar char="•"/>
              <a:tabLst/>
            </a:pPr>
            <a:r>
              <a:rPr lang="fr-FR" altLang="fr-FR" sz="1700" dirty="0">
                <a:solidFill>
                  <a:schemeClr val="accent6"/>
                </a:solidFill>
                <a:latin typeface="Overpass Light" pitchFamily="2" charset="77"/>
              </a:rPr>
              <a:t>Elle a obtenu un diplôme universitaire de 1</a:t>
            </a:r>
            <a:r>
              <a:rPr lang="fr-FR" altLang="fr-FR" sz="1700" baseline="30000" dirty="0">
                <a:solidFill>
                  <a:schemeClr val="accent6"/>
                </a:solidFill>
                <a:latin typeface="Overpass Light" pitchFamily="2" charset="77"/>
              </a:rPr>
              <a:t>er</a:t>
            </a:r>
            <a:r>
              <a:rPr lang="fr-FR" altLang="fr-FR" sz="1700" dirty="0">
                <a:solidFill>
                  <a:schemeClr val="accent6"/>
                </a:solidFill>
                <a:latin typeface="Overpass Light" pitchFamily="2" charset="77"/>
              </a:rPr>
              <a:t> cycle ou l’équivalent à l’extérieur du Québec.</a:t>
            </a:r>
          </a:p>
          <a:p>
            <a:pPr marL="228600" lvl="0" indent="-228600" defTabSz="914400" fontAlgn="base">
              <a:spcBef>
                <a:spcPct val="0"/>
              </a:spcBef>
              <a:spcAft>
                <a:spcPts val="1800"/>
              </a:spcAft>
              <a:buFont typeface="Arial" panose="020B0604020202020204" pitchFamily="34" charset="0"/>
              <a:buChar char="•"/>
            </a:pPr>
            <a:r>
              <a:rPr lang="fr-FR" altLang="fr-FR" sz="1700" dirty="0">
                <a:solidFill>
                  <a:schemeClr val="accent6"/>
                </a:solidFill>
                <a:latin typeface="Overpass Light" pitchFamily="2" charset="77"/>
              </a:rPr>
              <a:t>Vous avez fait des études universitaires au Québec pendant au moins 3 ans ET avez accumulé 90 crédits </a:t>
            </a:r>
            <a:r>
              <a:rPr lang="fr-CA" altLang="fr-FR" sz="1700" dirty="0">
                <a:solidFill>
                  <a:schemeClr val="accent6"/>
                </a:solidFill>
                <a:latin typeface="Overpass Light" pitchFamily="2" charset="77"/>
              </a:rPr>
              <a:t>dans un même programme. </a:t>
            </a:r>
          </a:p>
          <a:p>
            <a:pPr marL="228600" lvl="0" indent="-228600" defTabSz="914400" fontAlgn="base">
              <a:spcBef>
                <a:spcPct val="0"/>
              </a:spcBef>
              <a:spcAft>
                <a:spcPts val="1800"/>
              </a:spcAft>
              <a:buFont typeface="Arial" panose="020B0604020202020204" pitchFamily="34" charset="0"/>
              <a:buChar char="•"/>
            </a:pPr>
            <a:r>
              <a:rPr lang="fr-CA" altLang="fr-FR" sz="1700" dirty="0">
                <a:solidFill>
                  <a:schemeClr val="accent6"/>
                </a:solidFill>
                <a:latin typeface="Overpass Light" pitchFamily="2" charset="77"/>
              </a:rPr>
              <a:t>Vous détenez un baccalauréat du Québec ou un diplôme d’études supérieures en musique.</a:t>
            </a:r>
          </a:p>
          <a:p>
            <a:pPr marL="228600" marR="0" indent="-228600" defTabSz="914400" fontAlgn="base">
              <a:lnSpc>
                <a:spcPct val="100000"/>
              </a:lnSpc>
              <a:spcBef>
                <a:spcPct val="0"/>
              </a:spcBef>
              <a:spcAft>
                <a:spcPts val="1800"/>
              </a:spcAft>
              <a:buClrTx/>
              <a:buSzTx/>
              <a:buFont typeface="Arial" panose="020B0604020202020204" pitchFamily="34" charset="0"/>
              <a:buChar char="•"/>
              <a:tabLst/>
            </a:pPr>
            <a:endParaRPr lang="fr-FR" altLang="fr-FR" sz="1700" dirty="0">
              <a:solidFill>
                <a:schemeClr val="accent6"/>
              </a:solidFill>
              <a:latin typeface="Overpass Light" pitchFamily="2" charset="77"/>
            </a:endParaRPr>
          </a:p>
        </p:txBody>
      </p:sp>
    </p:spTree>
    <p:extLst>
      <p:ext uri="{BB962C8B-B14F-4D97-AF65-F5344CB8AC3E}">
        <p14:creationId xmlns:p14="http://schemas.microsoft.com/office/powerpoint/2010/main" val="374845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5F10F-C509-47C3-92D4-1BA84CB88C16}"/>
              </a:ext>
            </a:extLst>
          </p:cNvPr>
          <p:cNvSpPr>
            <a:spLocks noGrp="1"/>
          </p:cNvSpPr>
          <p:nvPr>
            <p:ph type="title"/>
          </p:nvPr>
        </p:nvSpPr>
        <p:spPr/>
        <p:txBody>
          <a:bodyPr/>
          <a:lstStyle/>
          <a:p>
            <a:r>
              <a:rPr lang="fr-CA" dirty="0"/>
              <a:t>Comment l’aide sera-t-elle versée?</a:t>
            </a:r>
          </a:p>
        </p:txBody>
      </p:sp>
      <p:graphicFrame>
        <p:nvGraphicFramePr>
          <p:cNvPr id="9" name="Diagramme 8">
            <a:extLst>
              <a:ext uri="{FF2B5EF4-FFF2-40B4-BE49-F238E27FC236}">
                <a16:creationId xmlns:a16="http://schemas.microsoft.com/office/drawing/2014/main" id="{7A90E39A-E3AB-4EBA-9FE0-FFF311EBBE23}"/>
              </a:ext>
            </a:extLst>
          </p:cNvPr>
          <p:cNvGraphicFramePr/>
          <p:nvPr>
            <p:custDataLst>
              <p:tags r:id="rId1"/>
            </p:custDataLst>
            <p:extLst>
              <p:ext uri="{D42A27DB-BD31-4B8C-83A1-F6EECF244321}">
                <p14:modId xmlns:p14="http://schemas.microsoft.com/office/powerpoint/2010/main" val="655071604"/>
              </p:ext>
            </p:extLst>
          </p:nvPr>
        </p:nvGraphicFramePr>
        <p:xfrm>
          <a:off x="4846229" y="1324206"/>
          <a:ext cx="3871249" cy="28240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me 9">
            <a:extLst>
              <a:ext uri="{FF2B5EF4-FFF2-40B4-BE49-F238E27FC236}">
                <a16:creationId xmlns:a16="http://schemas.microsoft.com/office/drawing/2014/main" id="{416EC8C2-0A9E-4BFB-AC73-07F8143FEC89}"/>
              </a:ext>
            </a:extLst>
          </p:cNvPr>
          <p:cNvGraphicFramePr/>
          <p:nvPr>
            <p:custDataLst>
              <p:tags r:id="rId2"/>
            </p:custDataLst>
            <p:extLst>
              <p:ext uri="{D42A27DB-BD31-4B8C-83A1-F6EECF244321}">
                <p14:modId xmlns:p14="http://schemas.microsoft.com/office/powerpoint/2010/main" val="78153575"/>
              </p:ext>
            </p:extLst>
          </p:nvPr>
        </p:nvGraphicFramePr>
        <p:xfrm>
          <a:off x="1009816" y="1195966"/>
          <a:ext cx="3535532" cy="28240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Titre 1">
            <a:extLst>
              <a:ext uri="{FF2B5EF4-FFF2-40B4-BE49-F238E27FC236}">
                <a16:creationId xmlns:a16="http://schemas.microsoft.com/office/drawing/2014/main" id="{C0409CC0-3BF5-4E3A-A926-8846611BD8D2}"/>
              </a:ext>
            </a:extLst>
          </p:cNvPr>
          <p:cNvSpPr txBox="1">
            <a:spLocks/>
          </p:cNvSpPr>
          <p:nvPr>
            <p:custDataLst>
              <p:tags r:id="rId3"/>
            </p:custDataLst>
          </p:nvPr>
        </p:nvSpPr>
        <p:spPr>
          <a:xfrm>
            <a:off x="989128" y="1553018"/>
            <a:ext cx="2901008" cy="576064"/>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400" dirty="0">
                <a:solidFill>
                  <a:schemeClr val="accent1"/>
                </a:solidFill>
                <a:latin typeface="Overpass" panose="00000500000000000000" pitchFamily="2" charset="0"/>
              </a:rPr>
              <a:t>Prêts seulement</a:t>
            </a:r>
          </a:p>
        </p:txBody>
      </p:sp>
      <p:sp>
        <p:nvSpPr>
          <p:cNvPr id="12" name="Titre 1">
            <a:extLst>
              <a:ext uri="{FF2B5EF4-FFF2-40B4-BE49-F238E27FC236}">
                <a16:creationId xmlns:a16="http://schemas.microsoft.com/office/drawing/2014/main" id="{7C012E3B-3E84-47A4-9DAC-7377D2BDCAFD}"/>
              </a:ext>
            </a:extLst>
          </p:cNvPr>
          <p:cNvSpPr txBox="1">
            <a:spLocks/>
          </p:cNvSpPr>
          <p:nvPr>
            <p:custDataLst>
              <p:tags r:id="rId4"/>
            </p:custDataLst>
          </p:nvPr>
        </p:nvSpPr>
        <p:spPr>
          <a:xfrm>
            <a:off x="4846229" y="1483998"/>
            <a:ext cx="4176464" cy="576064"/>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400" dirty="0">
                <a:solidFill>
                  <a:schemeClr val="accent1"/>
                </a:solidFill>
                <a:latin typeface="Overpass" panose="00000500000000000000" pitchFamily="2" charset="0"/>
              </a:rPr>
              <a:t>Prêts et bourses</a:t>
            </a:r>
          </a:p>
        </p:txBody>
      </p:sp>
    </p:spTree>
    <p:extLst>
      <p:ext uri="{BB962C8B-B14F-4D97-AF65-F5344CB8AC3E}">
        <p14:creationId xmlns:p14="http://schemas.microsoft.com/office/powerpoint/2010/main" val="2952969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74B985-1C23-4603-ACE3-F496539951F6}"/>
              </a:ext>
            </a:extLst>
          </p:cNvPr>
          <p:cNvSpPr>
            <a:spLocks noGrp="1"/>
          </p:cNvSpPr>
          <p:nvPr>
            <p:ph type="title"/>
          </p:nvPr>
        </p:nvSpPr>
        <p:spPr/>
        <p:txBody>
          <a:bodyPr/>
          <a:lstStyle/>
          <a:p>
            <a:r>
              <a:rPr lang="fr-CA" dirty="0"/>
              <a:t>Et le remboursement du prêt?</a:t>
            </a:r>
          </a:p>
        </p:txBody>
      </p:sp>
      <p:sp>
        <p:nvSpPr>
          <p:cNvPr id="7" name="Espace réservé du texte 6">
            <a:extLst>
              <a:ext uri="{FF2B5EF4-FFF2-40B4-BE49-F238E27FC236}">
                <a16:creationId xmlns:a16="http://schemas.microsoft.com/office/drawing/2014/main" id="{85FC1C7B-D03B-42AE-9837-12E8CDB7E564}"/>
              </a:ext>
            </a:extLst>
          </p:cNvPr>
          <p:cNvSpPr>
            <a:spLocks noGrp="1"/>
          </p:cNvSpPr>
          <p:nvPr>
            <p:ph type="body" sz="quarter" idx="14"/>
          </p:nvPr>
        </p:nvSpPr>
        <p:spPr/>
        <p:txBody>
          <a:bodyPr/>
          <a:lstStyle/>
          <a:p>
            <a:r>
              <a:rPr lang="fr-CA" dirty="0"/>
              <a:t>Les intérêts débutent le mois suivant l’arrêt de vos études à temps plein.</a:t>
            </a:r>
          </a:p>
        </p:txBody>
      </p:sp>
      <p:sp>
        <p:nvSpPr>
          <p:cNvPr id="4" name="Espace réservé du texte 3">
            <a:extLst>
              <a:ext uri="{FF2B5EF4-FFF2-40B4-BE49-F238E27FC236}">
                <a16:creationId xmlns:a16="http://schemas.microsoft.com/office/drawing/2014/main" id="{F2FD3ADE-C0C8-43EC-9C0C-9A15014FA163}"/>
              </a:ext>
            </a:extLst>
          </p:cNvPr>
          <p:cNvSpPr>
            <a:spLocks noGrp="1"/>
          </p:cNvSpPr>
          <p:nvPr>
            <p:ph type="body" sz="quarter" idx="11"/>
          </p:nvPr>
        </p:nvSpPr>
        <p:spPr>
          <a:xfrm>
            <a:off x="1040400" y="1518028"/>
            <a:ext cx="2192337" cy="270000"/>
          </a:xfrm>
        </p:spPr>
        <p:txBody>
          <a:bodyPr/>
          <a:lstStyle/>
          <a:p>
            <a:r>
              <a:rPr lang="fr-CA" dirty="0">
                <a:latin typeface="Overpass black" pitchFamily="2" charset="0"/>
              </a:rPr>
              <a:t>A</a:t>
            </a:r>
          </a:p>
        </p:txBody>
      </p:sp>
      <p:sp>
        <p:nvSpPr>
          <p:cNvPr id="5" name="Espace réservé du texte 4">
            <a:extLst>
              <a:ext uri="{FF2B5EF4-FFF2-40B4-BE49-F238E27FC236}">
                <a16:creationId xmlns:a16="http://schemas.microsoft.com/office/drawing/2014/main" id="{F5CB0662-F28E-414E-A7E6-EB721E020743}"/>
              </a:ext>
            </a:extLst>
          </p:cNvPr>
          <p:cNvSpPr>
            <a:spLocks noGrp="1"/>
          </p:cNvSpPr>
          <p:nvPr>
            <p:ph type="body" sz="quarter" idx="12"/>
          </p:nvPr>
        </p:nvSpPr>
        <p:spPr>
          <a:xfrm>
            <a:off x="3628800" y="1517917"/>
            <a:ext cx="2192337" cy="270000"/>
          </a:xfrm>
        </p:spPr>
        <p:txBody>
          <a:bodyPr/>
          <a:lstStyle/>
          <a:p>
            <a:r>
              <a:rPr lang="fr-CA" dirty="0">
                <a:latin typeface="Overpass black" pitchFamily="2" charset="0"/>
              </a:rPr>
              <a:t>B</a:t>
            </a:r>
          </a:p>
        </p:txBody>
      </p:sp>
      <p:sp>
        <p:nvSpPr>
          <p:cNvPr id="6" name="Espace réservé du texte 5">
            <a:extLst>
              <a:ext uri="{FF2B5EF4-FFF2-40B4-BE49-F238E27FC236}">
                <a16:creationId xmlns:a16="http://schemas.microsoft.com/office/drawing/2014/main" id="{D3563222-6602-4B3C-8BCE-7DE5288C24C7}"/>
              </a:ext>
            </a:extLst>
          </p:cNvPr>
          <p:cNvSpPr>
            <a:spLocks noGrp="1"/>
          </p:cNvSpPr>
          <p:nvPr>
            <p:ph type="body" sz="quarter" idx="13"/>
          </p:nvPr>
        </p:nvSpPr>
        <p:spPr>
          <a:xfrm>
            <a:off x="6181200" y="1517916"/>
            <a:ext cx="2192337" cy="270000"/>
          </a:xfrm>
        </p:spPr>
        <p:txBody>
          <a:bodyPr/>
          <a:lstStyle/>
          <a:p>
            <a:r>
              <a:rPr lang="fr-CA" dirty="0">
                <a:latin typeface="Overpass black" pitchFamily="2" charset="0"/>
              </a:rPr>
              <a:t>C</a:t>
            </a:r>
          </a:p>
        </p:txBody>
      </p:sp>
      <p:sp>
        <p:nvSpPr>
          <p:cNvPr id="8" name="Espace réservé du texte 7">
            <a:extLst>
              <a:ext uri="{FF2B5EF4-FFF2-40B4-BE49-F238E27FC236}">
                <a16:creationId xmlns:a16="http://schemas.microsoft.com/office/drawing/2014/main" id="{4391F6FF-F801-4F5D-B1B9-686B23EDF9DB}"/>
              </a:ext>
            </a:extLst>
          </p:cNvPr>
          <p:cNvSpPr>
            <a:spLocks noGrp="1"/>
          </p:cNvSpPr>
          <p:nvPr>
            <p:ph type="body" sz="quarter" idx="15"/>
          </p:nvPr>
        </p:nvSpPr>
        <p:spPr>
          <a:xfrm>
            <a:off x="3628800" y="1828010"/>
            <a:ext cx="2192337" cy="2162475"/>
          </a:xfrm>
        </p:spPr>
        <p:txBody>
          <a:bodyPr/>
          <a:lstStyle/>
          <a:p>
            <a:r>
              <a:rPr lang="fr-CA" dirty="0"/>
              <a:t>Le remboursement débute 6 mois après la fin de vos études à temps plein.</a:t>
            </a:r>
          </a:p>
          <a:p>
            <a:endParaRPr lang="fr-CA" dirty="0"/>
          </a:p>
        </p:txBody>
      </p:sp>
      <p:sp>
        <p:nvSpPr>
          <p:cNvPr id="9" name="Espace réservé du texte 8">
            <a:extLst>
              <a:ext uri="{FF2B5EF4-FFF2-40B4-BE49-F238E27FC236}">
                <a16:creationId xmlns:a16="http://schemas.microsoft.com/office/drawing/2014/main" id="{56C225A8-4162-4BDD-85DA-7667BC0B7FAF}"/>
              </a:ext>
            </a:extLst>
          </p:cNvPr>
          <p:cNvSpPr>
            <a:spLocks noGrp="1"/>
          </p:cNvSpPr>
          <p:nvPr>
            <p:ph type="body" sz="quarter" idx="16"/>
          </p:nvPr>
        </p:nvSpPr>
        <p:spPr>
          <a:xfrm>
            <a:off x="6217200" y="1828010"/>
            <a:ext cx="2192337" cy="2162475"/>
          </a:xfrm>
        </p:spPr>
        <p:txBody>
          <a:bodyPr/>
          <a:lstStyle/>
          <a:p>
            <a:r>
              <a:rPr lang="fr-CA" dirty="0"/>
              <a:t>Réduction possible de 15</a:t>
            </a:r>
            <a:r>
              <a:rPr lang="fr-CA" sz="1800" b="1" dirty="0">
                <a:effectLst/>
                <a:latin typeface="Calibri" panose="020F0502020204030204" pitchFamily="34" charset="0"/>
                <a:ea typeface="Calibri" panose="020F0502020204030204" pitchFamily="34" charset="0"/>
                <a:cs typeface="Times New Roman" panose="02020603050405020304" pitchFamily="18" charset="0"/>
              </a:rPr>
              <a:t> </a:t>
            </a:r>
            <a:r>
              <a:rPr lang="fr-CA" dirty="0"/>
              <a:t>% de votre de dette d’études.</a:t>
            </a:r>
          </a:p>
        </p:txBody>
      </p:sp>
      <p:sp>
        <p:nvSpPr>
          <p:cNvPr id="11" name="Rectangle 10">
            <a:extLst>
              <a:ext uri="{FF2B5EF4-FFF2-40B4-BE49-F238E27FC236}">
                <a16:creationId xmlns:a16="http://schemas.microsoft.com/office/drawing/2014/main" id="{901F5818-A66A-48F7-83BF-45B08B93C990}"/>
              </a:ext>
            </a:extLst>
          </p:cNvPr>
          <p:cNvSpPr/>
          <p:nvPr/>
        </p:nvSpPr>
        <p:spPr>
          <a:xfrm>
            <a:off x="3022236" y="3486119"/>
            <a:ext cx="5370775" cy="1264288"/>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FFFFFF"/>
                </a:solidFill>
                <a:effectLst/>
                <a:uLnTx/>
                <a:uFillTx/>
                <a:latin typeface="Overpass" panose="00000500000000000000" pitchFamily="2" charset="0"/>
                <a:ea typeface="+mn-ea"/>
                <a:cs typeface="+mn-cs"/>
              </a:rPr>
              <a:t>Avoir reçu des prêts ET des bourses chaque année</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FFFFFF"/>
                </a:solidFill>
                <a:effectLst/>
                <a:uLnTx/>
                <a:uFillTx/>
                <a:latin typeface="Overpass" panose="00000500000000000000" pitchFamily="2" charset="0"/>
                <a:ea typeface="+mn-ea"/>
                <a:cs typeface="+mn-cs"/>
              </a:rPr>
              <a:t>Avoir terminé ses études dans les délais prescrits</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1400" b="0" i="0" u="none" strike="noStrike" kern="1200" cap="none" spc="0" normalizeH="0" baseline="0" noProof="0" dirty="0">
                <a:ln>
                  <a:noFill/>
                </a:ln>
                <a:solidFill>
                  <a:srgbClr val="FFFFFF"/>
                </a:solidFill>
                <a:effectLst/>
                <a:uLnTx/>
                <a:uFillTx/>
                <a:latin typeface="Overpass" panose="00000500000000000000" pitchFamily="2" charset="0"/>
                <a:ea typeface="+mn-ea"/>
                <a:cs typeface="+mn-cs"/>
              </a:rPr>
              <a:t>Avoir déposé une demande (maximum 3 ans après les études)</a:t>
            </a:r>
          </a:p>
        </p:txBody>
      </p:sp>
      <p:sp>
        <p:nvSpPr>
          <p:cNvPr id="14" name="Flèche : chevron 13">
            <a:extLst>
              <a:ext uri="{FF2B5EF4-FFF2-40B4-BE49-F238E27FC236}">
                <a16:creationId xmlns:a16="http://schemas.microsoft.com/office/drawing/2014/main" id="{CCBA0535-74E4-410B-A517-DC5437644658}"/>
              </a:ext>
            </a:extLst>
          </p:cNvPr>
          <p:cNvSpPr/>
          <p:nvPr/>
        </p:nvSpPr>
        <p:spPr>
          <a:xfrm rot="5400000">
            <a:off x="6258496" y="2756554"/>
            <a:ext cx="435429" cy="515669"/>
          </a:xfrm>
          <a:prstGeom prst="chevron">
            <a:avLst/>
          </a:prstGeom>
          <a:solidFill>
            <a:schemeClr val="tx2">
              <a:lumMod val="75000"/>
              <a:lumOff val="2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Espace réservé du texte 6">
            <a:extLst>
              <a:ext uri="{FF2B5EF4-FFF2-40B4-BE49-F238E27FC236}">
                <a16:creationId xmlns:a16="http://schemas.microsoft.com/office/drawing/2014/main" id="{E4FFAD3B-6C29-3CCB-6500-814BCE4732B9}"/>
              </a:ext>
            </a:extLst>
          </p:cNvPr>
          <p:cNvSpPr txBox="1">
            <a:spLocks/>
          </p:cNvSpPr>
          <p:nvPr/>
        </p:nvSpPr>
        <p:spPr>
          <a:xfrm>
            <a:off x="1041576" y="1827219"/>
            <a:ext cx="2192337" cy="2162475"/>
          </a:xfrm>
          <a:prstGeom prst="rect">
            <a:avLst/>
          </a:prstGeom>
        </p:spPr>
        <p:txBody>
          <a:bodyPr lIns="0" tIns="0" rIns="0"/>
          <a:lstStyle>
            <a:lvl1pPr marL="0" indent="0" algn="l" defTabSz="914400" rtl="0" eaLnBrk="1" latinLnBrk="0" hangingPunct="1">
              <a:lnSpc>
                <a:spcPct val="100000"/>
              </a:lnSpc>
              <a:spcBef>
                <a:spcPts val="1000"/>
              </a:spcBef>
              <a:buFont typeface="Arial" panose="020B0604020202020204" pitchFamily="34" charset="0"/>
              <a:buNone/>
              <a:defRPr sz="1700" b="0" i="0" kern="1200">
                <a:solidFill>
                  <a:schemeClr val="accent6"/>
                </a:solidFill>
                <a:latin typeface="Overpass Ligh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700" b="0" i="0" kern="1200">
                <a:solidFill>
                  <a:schemeClr val="tx1">
                    <a:lumMod val="75000"/>
                    <a:lumOff val="25000"/>
                  </a:schemeClr>
                </a:solidFill>
                <a:latin typeface="Overpass Ligh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700" b="0" i="0" kern="1200">
                <a:solidFill>
                  <a:schemeClr val="tx1">
                    <a:lumMod val="75000"/>
                    <a:lumOff val="25000"/>
                  </a:schemeClr>
                </a:solidFill>
                <a:latin typeface="Overpass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700" b="0" i="0" kern="1200">
                <a:solidFill>
                  <a:schemeClr val="tx1">
                    <a:lumMod val="75000"/>
                    <a:lumOff val="25000"/>
                  </a:schemeClr>
                </a:solidFill>
                <a:latin typeface="Overpass Ligh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700" b="0" i="0" kern="1200">
                <a:solidFill>
                  <a:schemeClr val="tx1">
                    <a:lumMod val="75000"/>
                    <a:lumOff val="25000"/>
                  </a:schemeClr>
                </a:solidFill>
                <a:latin typeface="Overpas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t>Les intérêts débutent le mois suivant l’arrêt de vos études à temps plein.</a:t>
            </a:r>
          </a:p>
        </p:txBody>
      </p:sp>
    </p:spTree>
    <p:extLst>
      <p:ext uri="{BB962C8B-B14F-4D97-AF65-F5344CB8AC3E}">
        <p14:creationId xmlns:p14="http://schemas.microsoft.com/office/powerpoint/2010/main" val="2788029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2FD3ADE-C0C8-43EC-9C0C-9A15014FA163}"/>
              </a:ext>
            </a:extLst>
          </p:cNvPr>
          <p:cNvSpPr>
            <a:spLocks noGrp="1"/>
          </p:cNvSpPr>
          <p:nvPr>
            <p:ph type="body" sz="quarter" idx="11"/>
          </p:nvPr>
        </p:nvSpPr>
        <p:spPr>
          <a:xfrm>
            <a:off x="1041576" y="1105815"/>
            <a:ext cx="7149671" cy="959572"/>
          </a:xfrm>
        </p:spPr>
        <p:txBody>
          <a:bodyPr/>
          <a:lstStyle/>
          <a:p>
            <a:pPr>
              <a:lnSpc>
                <a:spcPct val="100000"/>
              </a:lnSpc>
            </a:pPr>
            <a:r>
              <a:rPr lang="fr-FR" b="0" dirty="0">
                <a:latin typeface="Overpass Light" pitchFamily="2" charset="77"/>
              </a:rPr>
              <a:t>Le simulateur de calcul est un outil vous permettant de connaître le montant qui pourrait vous être accordé dans le cadre du Programme de prêts et bourses. En aucun cas les résultats ne doivent être interprétés comme un engagement de l’Aide financière aux études.</a:t>
            </a:r>
            <a:endParaRPr lang="fr-CA" b="0" dirty="0">
              <a:latin typeface="Overpass Light" pitchFamily="2" charset="77"/>
            </a:endParaRPr>
          </a:p>
        </p:txBody>
      </p:sp>
      <p:sp>
        <p:nvSpPr>
          <p:cNvPr id="14" name="Flèche : chevron 13">
            <a:extLst>
              <a:ext uri="{FF2B5EF4-FFF2-40B4-BE49-F238E27FC236}">
                <a16:creationId xmlns:a16="http://schemas.microsoft.com/office/drawing/2014/main" id="{CCBA0535-74E4-410B-A517-DC5437644658}"/>
              </a:ext>
            </a:extLst>
          </p:cNvPr>
          <p:cNvSpPr/>
          <p:nvPr/>
        </p:nvSpPr>
        <p:spPr>
          <a:xfrm>
            <a:off x="1041576" y="2271019"/>
            <a:ext cx="249441" cy="295407"/>
          </a:xfrm>
          <a:prstGeom prst="chevron">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22" name="Titre 1">
            <a:extLst>
              <a:ext uri="{FF2B5EF4-FFF2-40B4-BE49-F238E27FC236}">
                <a16:creationId xmlns:a16="http://schemas.microsoft.com/office/drawing/2014/main" id="{E1B5A4EC-2411-DDAC-8000-D0EB49EBA18D}"/>
              </a:ext>
            </a:extLst>
          </p:cNvPr>
          <p:cNvSpPr txBox="1">
            <a:spLocks/>
          </p:cNvSpPr>
          <p:nvPr/>
        </p:nvSpPr>
        <p:spPr>
          <a:xfrm>
            <a:off x="1041576" y="3042872"/>
            <a:ext cx="3925454" cy="374290"/>
          </a:xfrm>
          <a:prstGeom prst="rect">
            <a:avLst/>
          </a:prstGeom>
        </p:spPr>
        <p:txBody>
          <a:bodyPr lIns="0" tIns="0" rIns="0" bIns="0"/>
          <a:lstStyle>
            <a:lvl1pPr algn="l" defTabSz="914400" rtl="0" eaLnBrk="1" latinLnBrk="0" hangingPunct="1">
              <a:lnSpc>
                <a:spcPct val="90000"/>
              </a:lnSpc>
              <a:spcBef>
                <a:spcPct val="0"/>
              </a:spcBef>
              <a:buNone/>
              <a:defRPr sz="2600" b="0" i="0" kern="1200" baseline="0">
                <a:solidFill>
                  <a:schemeClr val="accent1"/>
                </a:solidFill>
                <a:latin typeface="Overpass"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400" b="0" i="0" u="none" strike="noStrike" kern="1200" cap="none" spc="0" normalizeH="0" baseline="0" noProof="0" dirty="0">
                <a:ln>
                  <a:noFill/>
                </a:ln>
                <a:solidFill>
                  <a:srgbClr val="E30513"/>
                </a:solidFill>
                <a:effectLst/>
                <a:uLnTx/>
                <a:uFillTx/>
                <a:latin typeface="Overpass" pitchFamily="2" charset="77"/>
                <a:ea typeface="+mj-ea"/>
                <a:cs typeface="+mj-cs"/>
              </a:rPr>
              <a:t>Demande d’aide financière</a:t>
            </a:r>
          </a:p>
        </p:txBody>
      </p:sp>
      <p:sp>
        <p:nvSpPr>
          <p:cNvPr id="24" name="Espace réservé du texte 3">
            <a:extLst>
              <a:ext uri="{FF2B5EF4-FFF2-40B4-BE49-F238E27FC236}">
                <a16:creationId xmlns:a16="http://schemas.microsoft.com/office/drawing/2014/main" id="{7B701118-53A8-91E4-C24A-0A366C79EE56}"/>
              </a:ext>
            </a:extLst>
          </p:cNvPr>
          <p:cNvSpPr txBox="1">
            <a:spLocks/>
          </p:cNvSpPr>
          <p:nvPr/>
        </p:nvSpPr>
        <p:spPr>
          <a:xfrm>
            <a:off x="5237345" y="1612177"/>
            <a:ext cx="3466945" cy="2384311"/>
          </a:xfrm>
          <a:prstGeom prst="rect">
            <a:avLst/>
          </a:prstGeom>
        </p:spPr>
        <p:txBody>
          <a:bodyPr lIns="0" tIns="0" rIns="0" bIns="0"/>
          <a:lstStyle>
            <a:lvl1pPr marL="0" indent="0" algn="l" defTabSz="914400" rtl="0" eaLnBrk="1" latinLnBrk="0" hangingPunct="1">
              <a:lnSpc>
                <a:spcPct val="90000"/>
              </a:lnSpc>
              <a:spcBef>
                <a:spcPts val="1000"/>
              </a:spcBef>
              <a:buFontTx/>
              <a:buNone/>
              <a:defRPr sz="1700" b="1" i="0" kern="1200" baseline="0">
                <a:solidFill>
                  <a:schemeClr val="accent6"/>
                </a:solidFill>
                <a:latin typeface="Overpass" pitchFamily="2" charset="77"/>
                <a:ea typeface="+mn-ea"/>
                <a:cs typeface="+mn-cs"/>
              </a:defRPr>
            </a:lvl1pPr>
            <a:lvl2pPr marL="0" indent="0" algn="l" defTabSz="914400" rtl="0" eaLnBrk="1" latinLnBrk="0" hangingPunct="1">
              <a:lnSpc>
                <a:spcPct val="90000"/>
              </a:lnSpc>
              <a:spcBef>
                <a:spcPts val="4"/>
              </a:spcBef>
              <a:buFontTx/>
              <a:buNone/>
              <a:defRPr sz="1600" kern="1200" baseline="0">
                <a:solidFill>
                  <a:schemeClr val="tx1"/>
                </a:solidFill>
                <a:latin typeface="Overpass Light" pitchFamily="2" charset="77"/>
                <a:ea typeface="+mn-ea"/>
                <a:cs typeface="+mn-cs"/>
              </a:defRPr>
            </a:lvl2pPr>
            <a:lvl3pPr marL="9144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3pPr>
            <a:lvl4pPr marL="13716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4pPr>
            <a:lvl5pPr marL="18288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fr-CA" sz="1700" b="1" i="0" u="none" strike="noStrike" kern="1200" cap="none" spc="0" normalizeH="0" baseline="0" noProof="0" dirty="0">
              <a:ln>
                <a:noFill/>
              </a:ln>
              <a:solidFill>
                <a:srgbClr val="4D4D4D"/>
              </a:solidFill>
              <a:effectLst/>
              <a:uLnTx/>
              <a:uFillTx/>
              <a:latin typeface="Overpass" pitchFamily="2" charset="77"/>
              <a:ea typeface="+mn-ea"/>
              <a:cs typeface="+mn-cs"/>
            </a:endParaRPr>
          </a:p>
        </p:txBody>
      </p:sp>
      <p:sp>
        <p:nvSpPr>
          <p:cNvPr id="29" name="Espace réservé du texte 3">
            <a:extLst>
              <a:ext uri="{FF2B5EF4-FFF2-40B4-BE49-F238E27FC236}">
                <a16:creationId xmlns:a16="http://schemas.microsoft.com/office/drawing/2014/main" id="{759DB2C2-7DDE-B352-061C-A6B21537B078}"/>
              </a:ext>
            </a:extLst>
          </p:cNvPr>
          <p:cNvSpPr txBox="1">
            <a:spLocks/>
          </p:cNvSpPr>
          <p:nvPr/>
        </p:nvSpPr>
        <p:spPr>
          <a:xfrm>
            <a:off x="1041575" y="3543070"/>
            <a:ext cx="6846119" cy="589795"/>
          </a:xfrm>
          <a:prstGeom prst="rect">
            <a:avLst/>
          </a:prstGeom>
        </p:spPr>
        <p:txBody>
          <a:bodyPr lIns="0" tIns="0" rIns="0" bIns="0"/>
          <a:lstStyle>
            <a:lvl1pPr marL="0" indent="0" algn="l" defTabSz="914400" rtl="0" eaLnBrk="1" latinLnBrk="0" hangingPunct="1">
              <a:lnSpc>
                <a:spcPct val="90000"/>
              </a:lnSpc>
              <a:spcBef>
                <a:spcPts val="1000"/>
              </a:spcBef>
              <a:buFontTx/>
              <a:buNone/>
              <a:defRPr sz="1700" b="1" i="0" kern="1200" baseline="0">
                <a:solidFill>
                  <a:schemeClr val="accent6"/>
                </a:solidFill>
                <a:latin typeface="Overpass" pitchFamily="2" charset="77"/>
                <a:ea typeface="+mn-ea"/>
                <a:cs typeface="+mn-cs"/>
              </a:defRPr>
            </a:lvl1pPr>
            <a:lvl2pPr marL="0" indent="0" algn="l" defTabSz="914400" rtl="0" eaLnBrk="1" latinLnBrk="0" hangingPunct="1">
              <a:lnSpc>
                <a:spcPct val="90000"/>
              </a:lnSpc>
              <a:spcBef>
                <a:spcPts val="4"/>
              </a:spcBef>
              <a:buFontTx/>
              <a:buNone/>
              <a:defRPr sz="1600" kern="1200" baseline="0">
                <a:solidFill>
                  <a:schemeClr val="tx1"/>
                </a:solidFill>
                <a:latin typeface="Overpass Light" pitchFamily="2" charset="77"/>
                <a:ea typeface="+mn-ea"/>
                <a:cs typeface="+mn-cs"/>
              </a:defRPr>
            </a:lvl2pPr>
            <a:lvl3pPr marL="9144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3pPr>
            <a:lvl4pPr marL="13716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4pPr>
            <a:lvl5pPr marL="18288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fr-FR" sz="1700" b="0" i="0" u="none" strike="noStrike" kern="1200" cap="none" spc="0" normalizeH="0" baseline="0" noProof="0" dirty="0">
                <a:ln>
                  <a:noFill/>
                </a:ln>
                <a:solidFill>
                  <a:srgbClr val="4D4D4D"/>
                </a:solidFill>
                <a:effectLst/>
                <a:uLnTx/>
                <a:uFillTx/>
                <a:latin typeface="Overpass Light" pitchFamily="2" charset="77"/>
                <a:ea typeface="+mn-ea"/>
                <a:cs typeface="+mn-cs"/>
              </a:rPr>
              <a:t>Pour faire une demande d’aide financière aux études, vous devez avoir en main votre code permanent et votre numéro d’assurance sociale.</a:t>
            </a:r>
            <a:endParaRPr kumimoji="0" lang="fr-CA" sz="1700" b="0" i="0" u="none" strike="noStrike" kern="1200" cap="none" spc="0" normalizeH="0" baseline="0" noProof="0" dirty="0">
              <a:ln>
                <a:noFill/>
              </a:ln>
              <a:solidFill>
                <a:srgbClr val="4D4D4D"/>
              </a:solidFill>
              <a:effectLst/>
              <a:uLnTx/>
              <a:uFillTx/>
              <a:latin typeface="Overpass Light" pitchFamily="2" charset="77"/>
              <a:ea typeface="+mn-ea"/>
              <a:cs typeface="+mn-cs"/>
            </a:endParaRPr>
          </a:p>
        </p:txBody>
      </p:sp>
      <p:sp>
        <p:nvSpPr>
          <p:cNvPr id="11" name="Titre 1">
            <a:extLst>
              <a:ext uri="{FF2B5EF4-FFF2-40B4-BE49-F238E27FC236}">
                <a16:creationId xmlns:a16="http://schemas.microsoft.com/office/drawing/2014/main" id="{30F0AFD6-3436-4AC5-E7F9-7896CA033E25}"/>
              </a:ext>
            </a:extLst>
          </p:cNvPr>
          <p:cNvSpPr txBox="1">
            <a:spLocks/>
          </p:cNvSpPr>
          <p:nvPr/>
        </p:nvSpPr>
        <p:spPr>
          <a:xfrm>
            <a:off x="1041576" y="630000"/>
            <a:ext cx="7333744" cy="374290"/>
          </a:xfrm>
          <a:prstGeom prst="rect">
            <a:avLst/>
          </a:prstGeom>
        </p:spPr>
        <p:txBody>
          <a:bodyPr lIns="0" tIns="0" rIns="0" bIns="0"/>
          <a:lstStyle>
            <a:lvl1pPr algn="l" defTabSz="914400" rtl="0" eaLnBrk="1" latinLnBrk="0" hangingPunct="1">
              <a:lnSpc>
                <a:spcPct val="90000"/>
              </a:lnSpc>
              <a:spcBef>
                <a:spcPct val="0"/>
              </a:spcBef>
              <a:buNone/>
              <a:defRPr sz="2600" b="0" i="0" kern="1200" baseline="0">
                <a:solidFill>
                  <a:schemeClr val="accent1"/>
                </a:solidFill>
                <a:latin typeface="Overpass"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400" b="0" i="0" u="none" strike="noStrike" kern="1200" cap="none" spc="0" normalizeH="0" baseline="0" noProof="0" dirty="0">
                <a:ln>
                  <a:noFill/>
                </a:ln>
                <a:effectLst/>
                <a:uLnTx/>
                <a:uFillTx/>
                <a:latin typeface="Overpass" pitchFamily="2" charset="77"/>
                <a:ea typeface="+mj-ea"/>
                <a:cs typeface="+mj-cs"/>
              </a:rPr>
              <a:t>Simulateur de calcul</a:t>
            </a:r>
          </a:p>
        </p:txBody>
      </p:sp>
      <p:sp>
        <p:nvSpPr>
          <p:cNvPr id="6" name="ZoneTexte 5">
            <a:extLst>
              <a:ext uri="{FF2B5EF4-FFF2-40B4-BE49-F238E27FC236}">
                <a16:creationId xmlns:a16="http://schemas.microsoft.com/office/drawing/2014/main" id="{ED4E56E2-004C-8F35-6422-1A874D76FD98}"/>
              </a:ext>
            </a:extLst>
          </p:cNvPr>
          <p:cNvSpPr txBox="1"/>
          <p:nvPr/>
        </p:nvSpPr>
        <p:spPr>
          <a:xfrm>
            <a:off x="1369131" y="2264833"/>
            <a:ext cx="3790100"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b="0" i="0" u="none" strike="noStrike" kern="1200" cap="none" spc="0" normalizeH="0" baseline="0" noProof="0" dirty="0">
                <a:ln>
                  <a:noFill/>
                </a:ln>
                <a:solidFill>
                  <a:schemeClr val="accent1"/>
                </a:solidFill>
                <a:effectLst/>
                <a:uLnTx/>
                <a:uFillTx/>
                <a:latin typeface="Overpass Light" panose="020B0604020202020204" charset="0"/>
                <a:ea typeface="+mn-ea"/>
                <a:cs typeface="+mn-cs"/>
                <a:hlinkClick r:id="rId3">
                  <a:extLst>
                    <a:ext uri="{A12FA001-AC4F-418D-AE19-62706E023703}">
                      <ahyp:hlinkClr xmlns:ahyp="http://schemas.microsoft.com/office/drawing/2018/hyperlinkcolor" val="tx"/>
                    </a:ext>
                  </a:extLst>
                </a:hlinkClick>
              </a:rPr>
              <a:t>Accéder au simulateur de calcul</a:t>
            </a:r>
            <a:endParaRPr kumimoji="0" lang="fr-CA" b="0" i="0" u="none" strike="noStrike" kern="1200" cap="none" spc="0" normalizeH="0" baseline="0" noProof="0" dirty="0">
              <a:ln>
                <a:noFill/>
              </a:ln>
              <a:solidFill>
                <a:schemeClr val="accent1"/>
              </a:solidFill>
              <a:effectLst/>
              <a:uLnTx/>
              <a:uFillTx/>
              <a:latin typeface="Overpass Light" panose="020B0604020202020204" charset="0"/>
              <a:ea typeface="+mn-ea"/>
              <a:cs typeface="+mn-cs"/>
            </a:endParaRPr>
          </a:p>
        </p:txBody>
      </p:sp>
      <p:sp>
        <p:nvSpPr>
          <p:cNvPr id="8" name="ZoneTexte 7">
            <a:extLst>
              <a:ext uri="{FF2B5EF4-FFF2-40B4-BE49-F238E27FC236}">
                <a16:creationId xmlns:a16="http://schemas.microsoft.com/office/drawing/2014/main" id="{AC935180-0AD0-6635-3266-7D49D377B818}"/>
              </a:ext>
            </a:extLst>
          </p:cNvPr>
          <p:cNvSpPr txBox="1"/>
          <p:nvPr/>
        </p:nvSpPr>
        <p:spPr>
          <a:xfrm>
            <a:off x="1369131" y="4162315"/>
            <a:ext cx="5929002"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b="0" i="0" u="none" strike="noStrike" kern="1200" cap="none" spc="0" normalizeH="0" baseline="0" noProof="0" dirty="0">
                <a:ln>
                  <a:noFill/>
                </a:ln>
                <a:solidFill>
                  <a:schemeClr val="accent1"/>
                </a:solidFill>
                <a:effectLst/>
                <a:uLnTx/>
                <a:uFillTx/>
                <a:latin typeface="Overpass Light" panose="020B0604020202020204" charset="0"/>
                <a:ea typeface="+mn-ea"/>
                <a:cs typeface="+mn-cs"/>
                <a:hlinkClick r:id="rId4">
                  <a:extLst>
                    <a:ext uri="{A12FA001-AC4F-418D-AE19-62706E023703}">
                      <ahyp:hlinkClr xmlns:ahyp="http://schemas.microsoft.com/office/drawing/2018/hyperlinkcolor" val="tx"/>
                    </a:ext>
                  </a:extLst>
                </a:hlinkClick>
              </a:rPr>
              <a:t>Accéder à Mon dossier d’aide financière aux études</a:t>
            </a:r>
            <a:endParaRPr kumimoji="0" lang="fr-CA" b="0" i="0" u="none" strike="noStrike" kern="1200" cap="none" spc="0" normalizeH="0" baseline="0" noProof="0" dirty="0">
              <a:ln>
                <a:noFill/>
              </a:ln>
              <a:solidFill>
                <a:schemeClr val="accent1"/>
              </a:solidFill>
              <a:effectLst/>
              <a:uLnTx/>
              <a:uFillTx/>
              <a:latin typeface="Overpass Light" panose="020B0604020202020204" charset="0"/>
              <a:ea typeface="+mn-ea"/>
              <a:cs typeface="+mn-cs"/>
            </a:endParaRPr>
          </a:p>
        </p:txBody>
      </p:sp>
      <p:sp>
        <p:nvSpPr>
          <p:cNvPr id="18" name="Flèche : chevron 17">
            <a:extLst>
              <a:ext uri="{FF2B5EF4-FFF2-40B4-BE49-F238E27FC236}">
                <a16:creationId xmlns:a16="http://schemas.microsoft.com/office/drawing/2014/main" id="{253B6B89-26DA-135F-4F95-36802273B6F5}"/>
              </a:ext>
            </a:extLst>
          </p:cNvPr>
          <p:cNvSpPr/>
          <p:nvPr/>
        </p:nvSpPr>
        <p:spPr>
          <a:xfrm>
            <a:off x="1041576" y="4174685"/>
            <a:ext cx="249441" cy="295407"/>
          </a:xfrm>
          <a:prstGeom prst="chevron">
            <a:avLst/>
          </a:prstGeom>
          <a:solidFill>
            <a:srgbClr val="C00000"/>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259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5F10F-C509-47C3-92D4-1BA84CB88C16}"/>
              </a:ext>
            </a:extLst>
          </p:cNvPr>
          <p:cNvSpPr>
            <a:spLocks noGrp="1"/>
          </p:cNvSpPr>
          <p:nvPr>
            <p:ph type="title"/>
          </p:nvPr>
        </p:nvSpPr>
        <p:spPr/>
        <p:txBody>
          <a:bodyPr/>
          <a:lstStyle/>
          <a:p>
            <a:r>
              <a:rPr lang="fr-CA" dirty="0"/>
              <a:t>Dates importantes</a:t>
            </a:r>
          </a:p>
        </p:txBody>
      </p:sp>
      <p:pic>
        <p:nvPicPr>
          <p:cNvPr id="7" name="Image 6" descr="Une image contenant texte, capture d’écran, carte de visite, Police&#10;&#10;Description générée automatiquement">
            <a:extLst>
              <a:ext uri="{FF2B5EF4-FFF2-40B4-BE49-F238E27FC236}">
                <a16:creationId xmlns:a16="http://schemas.microsoft.com/office/drawing/2014/main" id="{B6ADF6FA-F1F9-38BF-81A2-1A34AC23F941}"/>
              </a:ext>
            </a:extLst>
          </p:cNvPr>
          <p:cNvPicPr>
            <a:picLocks noChangeAspect="1"/>
          </p:cNvPicPr>
          <p:nvPr/>
        </p:nvPicPr>
        <p:blipFill>
          <a:blip r:embed="rId3"/>
          <a:stretch>
            <a:fillRect/>
          </a:stretch>
        </p:blipFill>
        <p:spPr>
          <a:xfrm>
            <a:off x="987786" y="1355668"/>
            <a:ext cx="7014434" cy="2083416"/>
          </a:xfrm>
          <a:prstGeom prst="rect">
            <a:avLst/>
          </a:prstGeom>
        </p:spPr>
      </p:pic>
    </p:spTree>
    <p:extLst>
      <p:ext uri="{BB962C8B-B14F-4D97-AF65-F5344CB8AC3E}">
        <p14:creationId xmlns:p14="http://schemas.microsoft.com/office/powerpoint/2010/main" val="265418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7721A6-DAC7-48B3-B676-7416169E3253}"/>
              </a:ext>
            </a:extLst>
          </p:cNvPr>
          <p:cNvSpPr>
            <a:spLocks noGrp="1"/>
          </p:cNvSpPr>
          <p:nvPr>
            <p:ph type="ctrTitle"/>
            <p:custDataLst>
              <p:tags r:id="rId1"/>
            </p:custDataLst>
          </p:nvPr>
        </p:nvSpPr>
        <p:spPr/>
        <p:txBody>
          <a:bodyPr/>
          <a:lstStyle/>
          <a:p>
            <a:pPr algn="ctr"/>
            <a:r>
              <a:rPr lang="fr-CA" dirty="0"/>
              <a:t>Bourses d’études</a:t>
            </a:r>
          </a:p>
        </p:txBody>
      </p:sp>
      <p:sp>
        <p:nvSpPr>
          <p:cNvPr id="3" name="ZoneTexte 2">
            <a:extLst>
              <a:ext uri="{FF2B5EF4-FFF2-40B4-BE49-F238E27FC236}">
                <a16:creationId xmlns:a16="http://schemas.microsoft.com/office/drawing/2014/main" id="{8F7E9CF9-4DED-26BE-851E-78FE2BBE5E24}"/>
              </a:ext>
            </a:extLst>
          </p:cNvPr>
          <p:cNvSpPr txBox="1"/>
          <p:nvPr/>
        </p:nvSpPr>
        <p:spPr>
          <a:xfrm>
            <a:off x="0" y="4230094"/>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bbaf.ulaval.ca/bourses-</a:t>
            </a:r>
            <a:r>
              <a:rPr kumimoji="0" lang="fr-CA" sz="1800" b="0" i="0" u="none" strike="noStrike" kern="1200" cap="none" spc="0" normalizeH="0" baseline="0" noProof="0" dirty="0" err="1">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detudes</a:t>
            </a:r>
            <a:endPar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765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a:extLst>
              <a:ext uri="{FF2B5EF4-FFF2-40B4-BE49-F238E27FC236}">
                <a16:creationId xmlns:a16="http://schemas.microsoft.com/office/drawing/2014/main" id="{8EFA06C2-B392-491B-789E-E9785316631B}"/>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
        <p:nvSpPr>
          <p:cNvPr id="4" name="Espace réservé du contenu 3">
            <a:extLst>
              <a:ext uri="{FF2B5EF4-FFF2-40B4-BE49-F238E27FC236}">
                <a16:creationId xmlns:a16="http://schemas.microsoft.com/office/drawing/2014/main" id="{BAED5882-1BF9-43C6-8A6C-B664B3277078}"/>
              </a:ext>
            </a:extLst>
          </p:cNvPr>
          <p:cNvSpPr>
            <a:spLocks noGrp="1"/>
          </p:cNvSpPr>
          <p:nvPr>
            <p:ph idx="1"/>
          </p:nvPr>
        </p:nvSpPr>
        <p:spPr/>
        <p:txBody>
          <a:bodyPr/>
          <a:lstStyle/>
          <a:p>
            <a:pPr marL="0" indent="0">
              <a:buNone/>
            </a:pPr>
            <a:r>
              <a:rPr lang="fr-CA" sz="2800" dirty="0"/>
              <a:t>Vous pouvez être admissible à </a:t>
            </a:r>
            <a:br>
              <a:rPr lang="fr-CA" sz="2800" dirty="0"/>
            </a:br>
            <a:r>
              <a:rPr lang="fr-CA" sz="2800" dirty="0"/>
              <a:t>une bourse d'études même si vous n'êtes pas admissible aux prêts </a:t>
            </a:r>
            <a:br>
              <a:rPr lang="fr-CA" sz="2800" dirty="0"/>
            </a:br>
            <a:r>
              <a:rPr lang="fr-CA" sz="2800" dirty="0"/>
              <a:t>et bourses du gouvernement.</a:t>
            </a:r>
          </a:p>
          <a:p>
            <a:pPr marL="0" indent="0">
              <a:buNone/>
            </a:pPr>
            <a:endParaRPr lang="fr-CA" sz="2800" dirty="0"/>
          </a:p>
        </p:txBody>
      </p:sp>
    </p:spTree>
    <p:extLst>
      <p:ext uri="{BB962C8B-B14F-4D97-AF65-F5344CB8AC3E}">
        <p14:creationId xmlns:p14="http://schemas.microsoft.com/office/powerpoint/2010/main" val="396257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DC67580D-AE1D-03EE-28EE-DE96A0051AB9}"/>
              </a:ext>
            </a:extLst>
          </p:cNvPr>
          <p:cNvSpPr>
            <a:spLocks noGrp="1"/>
          </p:cNvSpPr>
          <p:nvPr>
            <p:ph type="pic" sz="quarter" idx="15"/>
          </p:nvPr>
        </p:nvSpPr>
        <p:spPr/>
        <p:txBody>
          <a:bodyPr/>
          <a:lstStyle/>
          <a:p>
            <a:endParaRPr lang="fr-CA"/>
          </a:p>
        </p:txBody>
      </p:sp>
      <p:sp>
        <p:nvSpPr>
          <p:cNvPr id="4" name="Titre 3">
            <a:extLst>
              <a:ext uri="{FF2B5EF4-FFF2-40B4-BE49-F238E27FC236}">
                <a16:creationId xmlns:a16="http://schemas.microsoft.com/office/drawing/2014/main" id="{0B7AB441-586C-49C8-8974-9309D5B8B1C0}"/>
              </a:ext>
            </a:extLst>
          </p:cNvPr>
          <p:cNvSpPr>
            <a:spLocks noGrp="1"/>
          </p:cNvSpPr>
          <p:nvPr>
            <p:ph type="title"/>
            <p:custDataLst>
              <p:tags r:id="rId1"/>
            </p:custDataLst>
          </p:nvPr>
        </p:nvSpPr>
        <p:spPr/>
        <p:txBody>
          <a:bodyPr/>
          <a:lstStyle/>
          <a:p>
            <a:r>
              <a:rPr lang="fr-CA" dirty="0"/>
              <a:t>Le Bureau des bourses et de l’aide financière (BBAF)</a:t>
            </a:r>
          </a:p>
        </p:txBody>
      </p:sp>
      <p:sp>
        <p:nvSpPr>
          <p:cNvPr id="3" name="Espace réservé du texte 2">
            <a:extLst>
              <a:ext uri="{FF2B5EF4-FFF2-40B4-BE49-F238E27FC236}">
                <a16:creationId xmlns:a16="http://schemas.microsoft.com/office/drawing/2014/main" id="{7D76A2C6-1202-405C-B51F-1A00F6B1C0F4}"/>
              </a:ext>
            </a:extLst>
          </p:cNvPr>
          <p:cNvSpPr>
            <a:spLocks noGrp="1"/>
          </p:cNvSpPr>
          <p:nvPr>
            <p:ph type="body" sz="quarter" idx="14"/>
            <p:custDataLst>
              <p:tags r:id="rId2"/>
            </p:custDataLst>
          </p:nvPr>
        </p:nvSpPr>
        <p:spPr>
          <a:xfrm>
            <a:off x="3283975" y="1508471"/>
            <a:ext cx="5485625" cy="2305648"/>
          </a:xfrm>
        </p:spPr>
        <p:txBody>
          <a:bodyPr/>
          <a:lstStyle/>
          <a:p>
            <a:pPr marL="285750" indent="-285750">
              <a:lnSpc>
                <a:spcPct val="150000"/>
              </a:lnSpc>
              <a:spcBef>
                <a:spcPts val="0"/>
              </a:spcBef>
              <a:spcAft>
                <a:spcPts val="600"/>
              </a:spcAft>
              <a:buFont typeface="Arial" panose="020B0604020202020204" pitchFamily="34" charset="0"/>
              <a:buChar char="•"/>
            </a:pPr>
            <a:r>
              <a:rPr lang="fr-CA" sz="1600" dirty="0">
                <a:solidFill>
                  <a:schemeClr val="accent6"/>
                </a:solidFill>
                <a:latin typeface="Overpass Light" pitchFamily="2" charset="77"/>
              </a:rPr>
              <a:t>Prêts et bourses (Aide financière aux études)</a:t>
            </a:r>
          </a:p>
          <a:p>
            <a:pPr marL="285750" indent="-285750">
              <a:lnSpc>
                <a:spcPct val="150000"/>
              </a:lnSpc>
              <a:spcBef>
                <a:spcPts val="0"/>
              </a:spcBef>
              <a:spcAft>
                <a:spcPts val="600"/>
              </a:spcAft>
              <a:buFont typeface="Arial" panose="020B0604020202020204" pitchFamily="34" charset="0"/>
              <a:buChar char="•"/>
            </a:pPr>
            <a:r>
              <a:rPr lang="fr-CA" sz="1600" dirty="0">
                <a:solidFill>
                  <a:schemeClr val="accent6"/>
                </a:solidFill>
                <a:latin typeface="Overpass Light" pitchFamily="2" charset="77"/>
              </a:rPr>
              <a:t>Bourses d’études</a:t>
            </a:r>
          </a:p>
          <a:p>
            <a:pPr marL="285750" indent="-285750">
              <a:lnSpc>
                <a:spcPct val="150000"/>
              </a:lnSpc>
              <a:spcBef>
                <a:spcPts val="0"/>
              </a:spcBef>
              <a:spcAft>
                <a:spcPts val="600"/>
              </a:spcAft>
              <a:buFont typeface="Arial" panose="020B0604020202020204" pitchFamily="34" charset="0"/>
              <a:buChar char="•"/>
            </a:pPr>
            <a:r>
              <a:rPr lang="fr-CA" sz="1600" dirty="0">
                <a:solidFill>
                  <a:schemeClr val="accent6"/>
                </a:solidFill>
                <a:latin typeface="Overpass Light" pitchFamily="2" charset="77"/>
              </a:rPr>
              <a:t>Recherche dans le </a:t>
            </a:r>
            <a:r>
              <a:rPr lang="fr-CA" sz="1600" dirty="0">
                <a:solidFill>
                  <a:schemeClr val="accent6"/>
                </a:solidFill>
                <a:latin typeface="Overpass Light" pitchFamily="2" charset="77"/>
                <a:hlinkClick r:id="rId6">
                  <a:extLst>
                    <a:ext uri="{A12FA001-AC4F-418D-AE19-62706E023703}">
                      <ahyp:hlinkClr xmlns:ahyp="http://schemas.microsoft.com/office/drawing/2018/hyperlinkcolor" val="tx"/>
                    </a:ext>
                  </a:extLst>
                </a:hlinkClick>
              </a:rPr>
              <a:t>Répertoire des bourses</a:t>
            </a:r>
            <a:endParaRPr lang="fr-CA" sz="1600" dirty="0">
              <a:solidFill>
                <a:schemeClr val="accent6"/>
              </a:solidFill>
              <a:latin typeface="Overpass Light" pitchFamily="2" charset="77"/>
            </a:endParaRPr>
          </a:p>
          <a:p>
            <a:pPr marL="285750" indent="-285750">
              <a:lnSpc>
                <a:spcPct val="150000"/>
              </a:lnSpc>
              <a:spcBef>
                <a:spcPts val="0"/>
              </a:spcBef>
              <a:spcAft>
                <a:spcPts val="600"/>
              </a:spcAft>
              <a:buFont typeface="Arial" panose="020B0604020202020204" pitchFamily="34" charset="0"/>
              <a:buChar char="•"/>
            </a:pPr>
            <a:r>
              <a:rPr lang="fr-CA" sz="1600" dirty="0">
                <a:solidFill>
                  <a:schemeClr val="accent6"/>
                </a:solidFill>
                <a:latin typeface="Overpass Light" pitchFamily="2" charset="77"/>
              </a:rPr>
              <a:t>Financer son projet d’études</a:t>
            </a:r>
          </a:p>
          <a:p>
            <a:pPr marL="285750" indent="-285750">
              <a:lnSpc>
                <a:spcPct val="150000"/>
              </a:lnSpc>
              <a:spcBef>
                <a:spcPts val="0"/>
              </a:spcBef>
              <a:spcAft>
                <a:spcPts val="600"/>
              </a:spcAft>
              <a:buFont typeface="Arial" panose="020B0604020202020204" pitchFamily="34" charset="0"/>
              <a:buChar char="•"/>
            </a:pPr>
            <a:r>
              <a:rPr lang="fr-CA" sz="1600" dirty="0">
                <a:solidFill>
                  <a:schemeClr val="accent6"/>
                </a:solidFill>
                <a:latin typeface="Overpass Light" pitchFamily="2" charset="77"/>
              </a:rPr>
              <a:t>Outil budgétaire</a:t>
            </a:r>
          </a:p>
        </p:txBody>
      </p:sp>
      <p:pic>
        <p:nvPicPr>
          <p:cNvPr id="6" name="Espace réservé pour une image  5" descr="Une image contenant texte, personne, intérieur&#10;&#10;Description générée automatiquement">
            <a:extLst>
              <a:ext uri="{FF2B5EF4-FFF2-40B4-BE49-F238E27FC236}">
                <a16:creationId xmlns:a16="http://schemas.microsoft.com/office/drawing/2014/main" id="{E1AE614A-17B0-79D1-E04C-263171D5325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rcRect/>
          <a:stretch>
            <a:fillRect/>
          </a:stretch>
        </p:blipFill>
        <p:spPr>
          <a:xfrm>
            <a:off x="0" y="0"/>
            <a:ext cx="3043238" cy="5143500"/>
          </a:xfrm>
          <a:prstGeom prst="rect">
            <a:avLst/>
          </a:prstGeom>
        </p:spPr>
      </p:pic>
    </p:spTree>
    <p:extLst>
      <p:ext uri="{BB962C8B-B14F-4D97-AF65-F5344CB8AC3E}">
        <p14:creationId xmlns:p14="http://schemas.microsoft.com/office/powerpoint/2010/main" val="2269799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4"/>
            <a:extLst>
              <a:ext uri="{FF2B5EF4-FFF2-40B4-BE49-F238E27FC236}">
                <a16:creationId xmlns:a16="http://schemas.microsoft.com/office/drawing/2014/main" id="{67186F73-ADAE-46BD-B7DE-F0298FF0FC7B}"/>
              </a:ext>
            </a:extLst>
          </p:cNvPr>
          <p:cNvSpPr/>
          <p:nvPr/>
        </p:nvSpPr>
        <p:spPr>
          <a:xfrm>
            <a:off x="1846217" y="687977"/>
            <a:ext cx="3648892" cy="3500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378605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27D60B3-96C3-4442-8829-A263F859BC31}"/>
              </a:ext>
            </a:extLst>
          </p:cNvPr>
          <p:cNvSpPr>
            <a:spLocks noGrp="1"/>
          </p:cNvSpPr>
          <p:nvPr>
            <p:ph type="title"/>
          </p:nvPr>
        </p:nvSpPr>
        <p:spPr/>
        <p:txBody>
          <a:bodyPr/>
          <a:lstStyle/>
          <a:p>
            <a:r>
              <a:rPr lang="fr-CA" dirty="0"/>
              <a:t>Bourses d’admission</a:t>
            </a:r>
          </a:p>
        </p:txBody>
      </p:sp>
      <p:sp>
        <p:nvSpPr>
          <p:cNvPr id="5" name="Espace réservé du texte 4">
            <a:extLst>
              <a:ext uri="{FF2B5EF4-FFF2-40B4-BE49-F238E27FC236}">
                <a16:creationId xmlns:a16="http://schemas.microsoft.com/office/drawing/2014/main" id="{F255818A-6006-4B4E-9A1D-20DBA3EBB9C2}"/>
              </a:ext>
            </a:extLst>
          </p:cNvPr>
          <p:cNvSpPr>
            <a:spLocks noGrp="1"/>
          </p:cNvSpPr>
          <p:nvPr>
            <p:ph type="body" sz="quarter" idx="14"/>
          </p:nvPr>
        </p:nvSpPr>
        <p:spPr/>
        <p:txBody>
          <a:bodyPr/>
          <a:lstStyle/>
          <a:p>
            <a:r>
              <a:rPr lang="fr-CA" dirty="0"/>
              <a:t>Mobilité, leadership, excellence, soutien financier, etc. </a:t>
            </a:r>
          </a:p>
        </p:txBody>
      </p:sp>
      <p:sp>
        <p:nvSpPr>
          <p:cNvPr id="6" name="Rectangle à coins arrondis 3">
            <a:extLst>
              <a:ext uri="{FF2B5EF4-FFF2-40B4-BE49-F238E27FC236}">
                <a16:creationId xmlns:a16="http://schemas.microsoft.com/office/drawing/2014/main" id="{7EDF2B1D-550E-4268-835E-D82514BF12F1}"/>
              </a:ext>
            </a:extLst>
          </p:cNvPr>
          <p:cNvSpPr/>
          <p:nvPr>
            <p:custDataLst>
              <p:tags r:id="rId1"/>
            </p:custDataLst>
          </p:nvPr>
        </p:nvSpPr>
        <p:spPr>
          <a:xfrm>
            <a:off x="3789072" y="1676186"/>
            <a:ext cx="3903317" cy="895564"/>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atin typeface="Overpass" panose="00000500000000000000" pitchFamily="2" charset="0"/>
              </a:rPr>
              <a:t>Avoir effectué une demande d’admission à l’Université Laval</a:t>
            </a:r>
          </a:p>
        </p:txBody>
      </p:sp>
      <p:sp>
        <p:nvSpPr>
          <p:cNvPr id="7" name="Rectangle à coins arrondis 4">
            <a:extLst>
              <a:ext uri="{FF2B5EF4-FFF2-40B4-BE49-F238E27FC236}">
                <a16:creationId xmlns:a16="http://schemas.microsoft.com/office/drawing/2014/main" id="{BD719341-DEF5-487E-9323-4A195D50CD39}"/>
              </a:ext>
            </a:extLst>
          </p:cNvPr>
          <p:cNvSpPr/>
          <p:nvPr>
            <p:custDataLst>
              <p:tags r:id="rId2"/>
            </p:custDataLst>
          </p:nvPr>
        </p:nvSpPr>
        <p:spPr>
          <a:xfrm>
            <a:off x="3789073" y="3220153"/>
            <a:ext cx="3903316" cy="895564"/>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atin typeface="Overpass" panose="00000500000000000000" pitchFamily="2" charset="0"/>
              </a:rPr>
              <a:t>Répondre aux conditions d'admissibilité de la bourse</a:t>
            </a:r>
          </a:p>
        </p:txBody>
      </p:sp>
      <p:sp>
        <p:nvSpPr>
          <p:cNvPr id="9" name="Signe Plus 8">
            <a:extLst>
              <a:ext uri="{FF2B5EF4-FFF2-40B4-BE49-F238E27FC236}">
                <a16:creationId xmlns:a16="http://schemas.microsoft.com/office/drawing/2014/main" id="{06BAB0F7-D34A-4B79-A5CD-670F47707B28}"/>
              </a:ext>
            </a:extLst>
          </p:cNvPr>
          <p:cNvSpPr/>
          <p:nvPr/>
        </p:nvSpPr>
        <p:spPr>
          <a:xfrm>
            <a:off x="5243665" y="2621631"/>
            <a:ext cx="548640" cy="5486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7" name="Espace réservé pour une image  16" descr="Une image contenant habits, personne, plein air, arbre&#10;&#10;Description générée automatiquement">
            <a:extLst>
              <a:ext uri="{FF2B5EF4-FFF2-40B4-BE49-F238E27FC236}">
                <a16:creationId xmlns:a16="http://schemas.microsoft.com/office/drawing/2014/main" id="{6E1777D4-6672-601F-C4FE-97CCE81CFCFE}"/>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a:ext>
            </a:extLst>
          </a:blip>
          <a:srcRect/>
          <a:stretch/>
        </p:blipFill>
        <p:spPr>
          <a:xfrm>
            <a:off x="0" y="0"/>
            <a:ext cx="3043238" cy="5143500"/>
          </a:xfrm>
        </p:spPr>
      </p:pic>
    </p:spTree>
    <p:extLst>
      <p:ext uri="{BB962C8B-B14F-4D97-AF65-F5344CB8AC3E}">
        <p14:creationId xmlns:p14="http://schemas.microsoft.com/office/powerpoint/2010/main" val="338822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pour une image  10" descr="Une image contenant personne, habits, tenue&#10;&#10;Description générée automatiquement">
            <a:extLst>
              <a:ext uri="{FF2B5EF4-FFF2-40B4-BE49-F238E27FC236}">
                <a16:creationId xmlns:a16="http://schemas.microsoft.com/office/drawing/2014/main" id="{559806F9-0581-4BA9-826B-B4DCC87B5F07}"/>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a:ext>
            </a:extLst>
          </a:blip>
          <a:srcRect/>
          <a:stretch/>
        </p:blipFill>
        <p:spPr/>
      </p:pic>
      <p:sp>
        <p:nvSpPr>
          <p:cNvPr id="5" name="Espace réservé du texte 4">
            <a:extLst>
              <a:ext uri="{FF2B5EF4-FFF2-40B4-BE49-F238E27FC236}">
                <a16:creationId xmlns:a16="http://schemas.microsoft.com/office/drawing/2014/main" id="{F255818A-6006-4B4E-9A1D-20DBA3EBB9C2}"/>
              </a:ext>
            </a:extLst>
          </p:cNvPr>
          <p:cNvSpPr>
            <a:spLocks noGrp="1"/>
          </p:cNvSpPr>
          <p:nvPr>
            <p:ph idx="1"/>
          </p:nvPr>
        </p:nvSpPr>
        <p:spPr/>
        <p:txBody>
          <a:bodyPr/>
          <a:lstStyle/>
          <a:p>
            <a:r>
              <a:rPr lang="fr-CA" dirty="0"/>
              <a:t>Mobilité, leadership, excellence, soutien financier, etc. </a:t>
            </a:r>
          </a:p>
        </p:txBody>
      </p:sp>
      <p:sp>
        <p:nvSpPr>
          <p:cNvPr id="6" name="Rectangle à coins arrondis 3">
            <a:extLst>
              <a:ext uri="{FF2B5EF4-FFF2-40B4-BE49-F238E27FC236}">
                <a16:creationId xmlns:a16="http://schemas.microsoft.com/office/drawing/2014/main" id="{7EDF2B1D-550E-4268-835E-D82514BF12F1}"/>
              </a:ext>
            </a:extLst>
          </p:cNvPr>
          <p:cNvSpPr/>
          <p:nvPr>
            <p:custDataLst>
              <p:tags r:id="rId1"/>
            </p:custDataLst>
          </p:nvPr>
        </p:nvSpPr>
        <p:spPr>
          <a:xfrm>
            <a:off x="3789073" y="1676186"/>
            <a:ext cx="3457824" cy="895564"/>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atin typeface="Overpass" panose="00000500000000000000" pitchFamily="2" charset="0"/>
              </a:rPr>
              <a:t>Avoir terminé au moins une session universitaire</a:t>
            </a:r>
          </a:p>
        </p:txBody>
      </p:sp>
      <p:sp>
        <p:nvSpPr>
          <p:cNvPr id="7" name="Rectangle à coins arrondis 4">
            <a:extLst>
              <a:ext uri="{FF2B5EF4-FFF2-40B4-BE49-F238E27FC236}">
                <a16:creationId xmlns:a16="http://schemas.microsoft.com/office/drawing/2014/main" id="{BD719341-DEF5-487E-9323-4A195D50CD39}"/>
              </a:ext>
            </a:extLst>
          </p:cNvPr>
          <p:cNvSpPr/>
          <p:nvPr>
            <p:custDataLst>
              <p:tags r:id="rId2"/>
            </p:custDataLst>
          </p:nvPr>
        </p:nvSpPr>
        <p:spPr>
          <a:xfrm>
            <a:off x="3789073" y="3220153"/>
            <a:ext cx="3457824" cy="895564"/>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atin typeface="Overpass" panose="00000500000000000000" pitchFamily="2" charset="0"/>
              </a:rPr>
              <a:t>Répondre aux conditions d'admissibilité de la bourse</a:t>
            </a:r>
          </a:p>
        </p:txBody>
      </p:sp>
      <p:sp>
        <p:nvSpPr>
          <p:cNvPr id="9" name="Signe Plus 8">
            <a:extLst>
              <a:ext uri="{FF2B5EF4-FFF2-40B4-BE49-F238E27FC236}">
                <a16:creationId xmlns:a16="http://schemas.microsoft.com/office/drawing/2014/main" id="{06BAB0F7-D34A-4B79-A5CD-670F47707B28}"/>
              </a:ext>
            </a:extLst>
          </p:cNvPr>
          <p:cNvSpPr/>
          <p:nvPr/>
        </p:nvSpPr>
        <p:spPr>
          <a:xfrm>
            <a:off x="5243665" y="2621631"/>
            <a:ext cx="548640" cy="5486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Titre 3">
            <a:extLst>
              <a:ext uri="{FF2B5EF4-FFF2-40B4-BE49-F238E27FC236}">
                <a16:creationId xmlns:a16="http://schemas.microsoft.com/office/drawing/2014/main" id="{61A473FB-B321-502A-9C69-B54DAB5320DF}"/>
              </a:ext>
            </a:extLst>
          </p:cNvPr>
          <p:cNvSpPr>
            <a:spLocks noGrp="1"/>
          </p:cNvSpPr>
          <p:nvPr>
            <p:ph type="title"/>
          </p:nvPr>
        </p:nvSpPr>
        <p:spPr>
          <a:xfrm>
            <a:off x="3789073" y="630775"/>
            <a:ext cx="5485625" cy="374290"/>
          </a:xfrm>
        </p:spPr>
        <p:txBody>
          <a:bodyPr/>
          <a:lstStyle/>
          <a:p>
            <a:r>
              <a:rPr lang="fr-CA" dirty="0">
                <a:solidFill>
                  <a:schemeClr val="accent1"/>
                </a:solidFill>
              </a:rPr>
              <a:t>Bourses en cours d’études</a:t>
            </a:r>
          </a:p>
        </p:txBody>
      </p:sp>
    </p:spTree>
    <p:extLst>
      <p:ext uri="{BB962C8B-B14F-4D97-AF65-F5344CB8AC3E}">
        <p14:creationId xmlns:p14="http://schemas.microsoft.com/office/powerpoint/2010/main" val="2485637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88CD28D-57C8-47E4-A7FB-473669E6873C}"/>
              </a:ext>
            </a:extLst>
          </p:cNvPr>
          <p:cNvSpPr>
            <a:spLocks noGrp="1"/>
          </p:cNvSpPr>
          <p:nvPr>
            <p:ph type="title"/>
          </p:nvPr>
        </p:nvSpPr>
        <p:spPr/>
        <p:txBody>
          <a:bodyPr/>
          <a:lstStyle/>
          <a:p>
            <a:r>
              <a:rPr lang="fr-CA" dirty="0"/>
              <a:t>Bourses de recherche</a:t>
            </a:r>
            <a:br>
              <a:rPr lang="fr-CA" dirty="0"/>
            </a:br>
            <a:r>
              <a:rPr lang="fr-CA" sz="2000" dirty="0">
                <a:solidFill>
                  <a:schemeClr val="tx1">
                    <a:lumMod val="65000"/>
                    <a:lumOff val="35000"/>
                  </a:schemeClr>
                </a:solidFill>
              </a:rPr>
              <a:t>Cycles supérieurs</a:t>
            </a:r>
          </a:p>
        </p:txBody>
      </p:sp>
      <p:sp>
        <p:nvSpPr>
          <p:cNvPr id="8" name="Rectangle à coins arrondis 9">
            <a:hlinkClick r:id="rId5"/>
            <a:extLst>
              <a:ext uri="{FF2B5EF4-FFF2-40B4-BE49-F238E27FC236}">
                <a16:creationId xmlns:a16="http://schemas.microsoft.com/office/drawing/2014/main" id="{F04A6137-E68C-4D82-93A3-3E454CCBC274}"/>
              </a:ext>
            </a:extLst>
          </p:cNvPr>
          <p:cNvSpPr/>
          <p:nvPr>
            <p:custDataLst>
              <p:tags r:id="rId1"/>
            </p:custDataLst>
          </p:nvPr>
        </p:nvSpPr>
        <p:spPr>
          <a:xfrm>
            <a:off x="3283201" y="2900289"/>
            <a:ext cx="4804903" cy="997341"/>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dirty="0">
                <a:latin typeface="Overpass" panose="00000500000000000000" pitchFamily="2" charset="0"/>
              </a:rPr>
              <a:t>Bourses d’études supérieures </a:t>
            </a:r>
            <a:br>
              <a:rPr lang="fr-CA" sz="2000" dirty="0">
                <a:latin typeface="Overpass" panose="00000500000000000000" pitchFamily="2" charset="0"/>
              </a:rPr>
            </a:br>
            <a:r>
              <a:rPr lang="fr-CA" sz="2000" dirty="0">
                <a:latin typeface="Overpass" panose="00000500000000000000" pitchFamily="2" charset="0"/>
              </a:rPr>
              <a:t>des organismes subventionnaires  </a:t>
            </a:r>
            <a:br>
              <a:rPr lang="fr-CA" sz="2000" dirty="0">
                <a:latin typeface="Overpass" panose="00000500000000000000" pitchFamily="2" charset="0"/>
              </a:rPr>
            </a:br>
            <a:r>
              <a:rPr lang="fr-CA" sz="1400" dirty="0">
                <a:latin typeface="Overpass" panose="00000500000000000000" pitchFamily="2" charset="0"/>
              </a:rPr>
              <a:t>(provincial et fédéral)</a:t>
            </a:r>
          </a:p>
        </p:txBody>
      </p:sp>
      <p:sp>
        <p:nvSpPr>
          <p:cNvPr id="9" name="Rectangle à coins arrondis 10">
            <a:hlinkClick r:id="rId6"/>
            <a:extLst>
              <a:ext uri="{FF2B5EF4-FFF2-40B4-BE49-F238E27FC236}">
                <a16:creationId xmlns:a16="http://schemas.microsoft.com/office/drawing/2014/main" id="{D0BC2090-8AB4-459D-9B54-C1389B8262C7}"/>
              </a:ext>
            </a:extLst>
          </p:cNvPr>
          <p:cNvSpPr/>
          <p:nvPr>
            <p:custDataLst>
              <p:tags r:id="rId2"/>
            </p:custDataLst>
          </p:nvPr>
        </p:nvSpPr>
        <p:spPr>
          <a:xfrm>
            <a:off x="3283201" y="1699652"/>
            <a:ext cx="4804902" cy="792088"/>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dirty="0">
                <a:latin typeface="Overpass" panose="00000500000000000000" pitchFamily="2" charset="0"/>
              </a:rPr>
              <a:t>Bourses de réussite de la Faculté des études supérieures et postdoctorales </a:t>
            </a:r>
          </a:p>
        </p:txBody>
      </p:sp>
      <p:pic>
        <p:nvPicPr>
          <p:cNvPr id="25" name="Espace réservé pour une image  24" descr="Une image contenant texte, portable, intérieur, personne&#10;&#10;Description générée automatiquement">
            <a:extLst>
              <a:ext uri="{FF2B5EF4-FFF2-40B4-BE49-F238E27FC236}">
                <a16:creationId xmlns:a16="http://schemas.microsoft.com/office/drawing/2014/main" id="{039FBD98-1193-4720-B5EA-665A5BCE1587}"/>
              </a:ext>
            </a:extLst>
          </p:cNvPr>
          <p:cNvPicPr>
            <a:picLocks noGrp="1" noChangeAspect="1"/>
          </p:cNvPicPr>
          <p:nvPr>
            <p:ph type="pic" sz="quarter" idx="16"/>
          </p:nvPr>
        </p:nvPicPr>
        <p:blipFill>
          <a:blip r:embed="rId7" cstate="screen">
            <a:extLst>
              <a:ext uri="{28A0092B-C50C-407E-A947-70E740481C1C}">
                <a14:useLocalDpi xmlns:a14="http://schemas.microsoft.com/office/drawing/2010/main"/>
              </a:ext>
            </a:extLst>
          </a:blip>
          <a:srcRect/>
          <a:stretch>
            <a:fillRect/>
          </a:stretch>
        </p:blipFill>
        <p:spPr/>
      </p:pic>
      <p:pic>
        <p:nvPicPr>
          <p:cNvPr id="23" name="Espace réservé pour une image  22" descr="Une image contenant texte&#10;&#10;Description générée automatiquement">
            <a:extLst>
              <a:ext uri="{FF2B5EF4-FFF2-40B4-BE49-F238E27FC236}">
                <a16:creationId xmlns:a16="http://schemas.microsoft.com/office/drawing/2014/main" id="{A939B222-08F1-4E8D-98F4-527C6793EB49}"/>
              </a:ext>
            </a:extLst>
          </p:cNvPr>
          <p:cNvPicPr>
            <a:picLocks noGrp="1" noChangeAspect="1"/>
          </p:cNvPicPr>
          <p:nvPr>
            <p:ph type="pic" sz="quarter" idx="15"/>
          </p:nvPr>
        </p:nvPicPr>
        <p:blipFill>
          <a:blip r:embed="rId8"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32153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descr="Une image contenant texte, intérieur, personne, homme&#10;&#10;Description générée automatiquement">
            <a:extLst>
              <a:ext uri="{FF2B5EF4-FFF2-40B4-BE49-F238E27FC236}">
                <a16:creationId xmlns:a16="http://schemas.microsoft.com/office/drawing/2014/main" id="{80A71A3F-8354-4012-9524-7766D8A423FA}"/>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a:ext>
            </a:extLst>
          </a:blip>
          <a:srcRect/>
          <a:stretch/>
        </p:blipFill>
        <p:spPr>
          <a:xfrm>
            <a:off x="0" y="0"/>
            <a:ext cx="3043238" cy="5143500"/>
          </a:xfrm>
        </p:spPr>
      </p:pic>
      <p:sp>
        <p:nvSpPr>
          <p:cNvPr id="4" name="Titre 3">
            <a:extLst>
              <a:ext uri="{FF2B5EF4-FFF2-40B4-BE49-F238E27FC236}">
                <a16:creationId xmlns:a16="http://schemas.microsoft.com/office/drawing/2014/main" id="{E4E19C1A-E07B-43C8-AEA3-1E22A8D473F6}"/>
              </a:ext>
            </a:extLst>
          </p:cNvPr>
          <p:cNvSpPr>
            <a:spLocks noGrp="1"/>
          </p:cNvSpPr>
          <p:nvPr>
            <p:ph type="title"/>
          </p:nvPr>
        </p:nvSpPr>
        <p:spPr>
          <a:xfrm>
            <a:off x="3658375" y="629647"/>
            <a:ext cx="5485625" cy="374290"/>
          </a:xfrm>
        </p:spPr>
        <p:txBody>
          <a:bodyPr/>
          <a:lstStyle/>
          <a:p>
            <a:r>
              <a:rPr lang="fr-CA" dirty="0"/>
              <a:t>Étudiantes et étudiants </a:t>
            </a:r>
            <a:br>
              <a:rPr lang="fr-CA" dirty="0"/>
            </a:br>
            <a:r>
              <a:rPr lang="fr-CA" dirty="0"/>
              <a:t>de l’international</a:t>
            </a:r>
          </a:p>
        </p:txBody>
      </p:sp>
      <p:sp>
        <p:nvSpPr>
          <p:cNvPr id="7" name="Rectangle à coins arrondis 9">
            <a:hlinkClick r:id="rId7"/>
            <a:extLst>
              <a:ext uri="{FF2B5EF4-FFF2-40B4-BE49-F238E27FC236}">
                <a16:creationId xmlns:a16="http://schemas.microsoft.com/office/drawing/2014/main" id="{346F59E1-E7F3-44E7-AC8B-199A1BE2BCC9}"/>
              </a:ext>
            </a:extLst>
          </p:cNvPr>
          <p:cNvSpPr/>
          <p:nvPr>
            <p:custDataLst>
              <p:tags r:id="rId1"/>
            </p:custDataLst>
          </p:nvPr>
        </p:nvSpPr>
        <p:spPr>
          <a:xfrm>
            <a:off x="3658375" y="1773152"/>
            <a:ext cx="4407674" cy="997341"/>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dirty="0">
                <a:latin typeface="Overpass" panose="00000500000000000000" pitchFamily="2" charset="0"/>
              </a:rPr>
              <a:t>Bourses d’exemption des droits de scolarité supplémentaires</a:t>
            </a:r>
            <a:endParaRPr lang="fr-CA" sz="1400" dirty="0">
              <a:latin typeface="Overpass" panose="00000500000000000000" pitchFamily="2" charset="0"/>
            </a:endParaRPr>
          </a:p>
        </p:txBody>
      </p:sp>
      <p:sp>
        <p:nvSpPr>
          <p:cNvPr id="6" name="Rectangle à coins arrondis 9">
            <a:hlinkClick r:id="rId7"/>
            <a:extLst>
              <a:ext uri="{FF2B5EF4-FFF2-40B4-BE49-F238E27FC236}">
                <a16:creationId xmlns:a16="http://schemas.microsoft.com/office/drawing/2014/main" id="{815024FC-75D1-5CB5-3050-0CD77AAE7720}"/>
              </a:ext>
            </a:extLst>
          </p:cNvPr>
          <p:cNvSpPr/>
          <p:nvPr>
            <p:custDataLst>
              <p:tags r:id="rId2"/>
            </p:custDataLst>
          </p:nvPr>
        </p:nvSpPr>
        <p:spPr>
          <a:xfrm>
            <a:off x="3658375" y="3140127"/>
            <a:ext cx="1594007" cy="592496"/>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400" b="1" dirty="0">
                <a:solidFill>
                  <a:schemeClr val="bg1"/>
                </a:solidFill>
                <a:hlinkClick r:id="rId8">
                  <a:extLst>
                    <a:ext uri="{A12FA001-AC4F-418D-AE19-62706E023703}">
                      <ahyp:hlinkClr xmlns:ahyp="http://schemas.microsoft.com/office/drawing/2018/hyperlinkcolor" val="tx"/>
                    </a:ext>
                  </a:extLst>
                </a:hlinkClick>
              </a:rPr>
              <a:t>1er et 2e cycles</a:t>
            </a:r>
            <a:endParaRPr lang="fr-CA" sz="1400" b="1" dirty="0">
              <a:solidFill>
                <a:schemeClr val="bg1"/>
              </a:solidFill>
            </a:endParaRPr>
          </a:p>
        </p:txBody>
      </p:sp>
      <p:sp>
        <p:nvSpPr>
          <p:cNvPr id="8" name="Rectangle à coins arrondis 9">
            <a:hlinkClick r:id="rId7"/>
            <a:extLst>
              <a:ext uri="{FF2B5EF4-FFF2-40B4-BE49-F238E27FC236}">
                <a16:creationId xmlns:a16="http://schemas.microsoft.com/office/drawing/2014/main" id="{874D6523-E498-9A7A-1DE9-0738C4BAC0FF}"/>
              </a:ext>
            </a:extLst>
          </p:cNvPr>
          <p:cNvSpPr/>
          <p:nvPr>
            <p:custDataLst>
              <p:tags r:id="rId3"/>
            </p:custDataLst>
          </p:nvPr>
        </p:nvSpPr>
        <p:spPr>
          <a:xfrm>
            <a:off x="5540568" y="3140127"/>
            <a:ext cx="1594007" cy="592496"/>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dirty="0">
                <a:solidFill>
                  <a:schemeClr val="bg1"/>
                </a:solidFill>
                <a:hlinkClick r:id="rId9">
                  <a:extLst>
                    <a:ext uri="{A12FA001-AC4F-418D-AE19-62706E023703}">
                      <ahyp:hlinkClr xmlns:ahyp="http://schemas.microsoft.com/office/drawing/2018/hyperlinkcolor" val="tx"/>
                    </a:ext>
                  </a:extLst>
                </a:hlinkClick>
              </a:rPr>
              <a:t>3e cycle</a:t>
            </a:r>
            <a:endParaRPr lang="fr-CA" sz="1400" b="1" dirty="0">
              <a:solidFill>
                <a:schemeClr val="bg1"/>
              </a:solidFill>
            </a:endParaRPr>
          </a:p>
        </p:txBody>
      </p:sp>
    </p:spTree>
    <p:extLst>
      <p:ext uri="{BB962C8B-B14F-4D97-AF65-F5344CB8AC3E}">
        <p14:creationId xmlns:p14="http://schemas.microsoft.com/office/powerpoint/2010/main" val="1467891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D4E81E-FAF3-4E69-A670-9F7253825A74}"/>
              </a:ext>
            </a:extLst>
          </p:cNvPr>
          <p:cNvSpPr>
            <a:spLocks noGrp="1"/>
          </p:cNvSpPr>
          <p:nvPr>
            <p:ph type="ctrTitle"/>
          </p:nvPr>
        </p:nvSpPr>
        <p:spPr/>
        <p:txBody>
          <a:bodyPr/>
          <a:lstStyle/>
          <a:p>
            <a:pPr algn="ctr">
              <a:lnSpc>
                <a:spcPct val="100000"/>
              </a:lnSpc>
            </a:pPr>
            <a:r>
              <a:rPr lang="fr-CA" dirty="0"/>
              <a:t>Recherche dans </a:t>
            </a:r>
            <a:br>
              <a:rPr lang="fr-CA" dirty="0"/>
            </a:br>
            <a:r>
              <a:rPr lang="fr-CA" dirty="0"/>
              <a:t>le répertoire </a:t>
            </a:r>
            <a:br>
              <a:rPr lang="fr-CA" dirty="0"/>
            </a:br>
            <a:r>
              <a:rPr lang="fr-CA" dirty="0"/>
              <a:t>des bourses</a:t>
            </a:r>
          </a:p>
        </p:txBody>
      </p:sp>
      <p:sp>
        <p:nvSpPr>
          <p:cNvPr id="3" name="ZoneTexte 2">
            <a:extLst>
              <a:ext uri="{FF2B5EF4-FFF2-40B4-BE49-F238E27FC236}">
                <a16:creationId xmlns:a16="http://schemas.microsoft.com/office/drawing/2014/main" id="{A76DB511-EE34-D95C-6F2E-F39CAB0678BF}"/>
              </a:ext>
            </a:extLst>
          </p:cNvPr>
          <p:cNvSpPr txBox="1"/>
          <p:nvPr/>
        </p:nvSpPr>
        <p:spPr>
          <a:xfrm>
            <a:off x="0" y="4230094"/>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F8F8F8"/>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repertoire.bbaf.ulaval.ca</a:t>
            </a:r>
            <a:endParaRPr kumimoji="0" lang="fr-CA" sz="1800" b="0" i="0" u="none" strike="noStrike" kern="1200" cap="none" spc="0" normalizeH="0" baseline="0" noProof="0" dirty="0">
              <a:ln>
                <a:noFill/>
              </a:ln>
              <a:solidFill>
                <a:srgbClr val="F8F8F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317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5AA0836-ED36-D5D0-6137-A41EA6B1D6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0111" y="0"/>
            <a:ext cx="7875244" cy="5143500"/>
          </a:xfrm>
          <a:prstGeom prst="rect">
            <a:avLst/>
          </a:prstGeom>
        </p:spPr>
      </p:pic>
      <p:pic>
        <p:nvPicPr>
          <p:cNvPr id="16" name="Image 15">
            <a:extLst>
              <a:ext uri="{FF2B5EF4-FFF2-40B4-BE49-F238E27FC236}">
                <a16:creationId xmlns:a16="http://schemas.microsoft.com/office/drawing/2014/main" id="{796D275E-B517-6269-54B9-7DAA42A2304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23672" y="3663695"/>
            <a:ext cx="2331652" cy="1479805"/>
          </a:xfrm>
          <a:prstGeom prst="rect">
            <a:avLst/>
          </a:prstGeom>
        </p:spPr>
      </p:pic>
      <p:sp>
        <p:nvSpPr>
          <p:cNvPr id="7" name="Flèche : droite 6">
            <a:extLst>
              <a:ext uri="{FF2B5EF4-FFF2-40B4-BE49-F238E27FC236}">
                <a16:creationId xmlns:a16="http://schemas.microsoft.com/office/drawing/2014/main" id="{7087E5D8-D4AC-FFD2-273D-68FE1BF1E7CA}"/>
              </a:ext>
            </a:extLst>
          </p:cNvPr>
          <p:cNvSpPr/>
          <p:nvPr>
            <p:custDataLst>
              <p:tags r:id="rId1"/>
            </p:custDataLst>
          </p:nvPr>
        </p:nvSpPr>
        <p:spPr>
          <a:xfrm>
            <a:off x="482317" y="67555"/>
            <a:ext cx="695588" cy="395009"/>
          </a:xfrm>
          <a:custGeom>
            <a:avLst/>
            <a:gdLst>
              <a:gd name="connsiteX0" fmla="*/ 0 w 695588"/>
              <a:gd name="connsiteY0" fmla="*/ 98752 h 395009"/>
              <a:gd name="connsiteX1" fmla="*/ 498084 w 695588"/>
              <a:gd name="connsiteY1" fmla="*/ 98752 h 395009"/>
              <a:gd name="connsiteX2" fmla="*/ 498084 w 695588"/>
              <a:gd name="connsiteY2" fmla="*/ 0 h 395009"/>
              <a:gd name="connsiteX3" fmla="*/ 695588 w 695588"/>
              <a:gd name="connsiteY3" fmla="*/ 197505 h 395009"/>
              <a:gd name="connsiteX4" fmla="*/ 498084 w 695588"/>
              <a:gd name="connsiteY4" fmla="*/ 395009 h 395009"/>
              <a:gd name="connsiteX5" fmla="*/ 498084 w 695588"/>
              <a:gd name="connsiteY5" fmla="*/ 296257 h 395009"/>
              <a:gd name="connsiteX6" fmla="*/ 0 w 695588"/>
              <a:gd name="connsiteY6" fmla="*/ 296257 h 395009"/>
              <a:gd name="connsiteX7" fmla="*/ 0 w 695588"/>
              <a:gd name="connsiteY7" fmla="*/ 98752 h 3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588" h="395009" fill="none" extrusionOk="0">
                <a:moveTo>
                  <a:pt x="0" y="98752"/>
                </a:moveTo>
                <a:cubicBezTo>
                  <a:pt x="126717" y="74004"/>
                  <a:pt x="311090" y="106893"/>
                  <a:pt x="498084" y="98752"/>
                </a:cubicBezTo>
                <a:cubicBezTo>
                  <a:pt x="487529" y="53167"/>
                  <a:pt x="501273" y="21250"/>
                  <a:pt x="498084" y="0"/>
                </a:cubicBezTo>
                <a:cubicBezTo>
                  <a:pt x="599031" y="96190"/>
                  <a:pt x="614805" y="130686"/>
                  <a:pt x="695588" y="197505"/>
                </a:cubicBezTo>
                <a:cubicBezTo>
                  <a:pt x="655272" y="276038"/>
                  <a:pt x="594204" y="294125"/>
                  <a:pt x="498084" y="395009"/>
                </a:cubicBezTo>
                <a:cubicBezTo>
                  <a:pt x="490213" y="364779"/>
                  <a:pt x="508393" y="317359"/>
                  <a:pt x="498084" y="296257"/>
                </a:cubicBezTo>
                <a:cubicBezTo>
                  <a:pt x="267060" y="310087"/>
                  <a:pt x="131552" y="268853"/>
                  <a:pt x="0" y="296257"/>
                </a:cubicBezTo>
                <a:cubicBezTo>
                  <a:pt x="-8744" y="230862"/>
                  <a:pt x="9534" y="182532"/>
                  <a:pt x="0" y="98752"/>
                </a:cubicBezTo>
                <a:close/>
              </a:path>
              <a:path w="695588" h="395009" stroke="0" extrusionOk="0">
                <a:moveTo>
                  <a:pt x="0" y="98752"/>
                </a:moveTo>
                <a:cubicBezTo>
                  <a:pt x="161664" y="82286"/>
                  <a:pt x="269529" y="137497"/>
                  <a:pt x="498084" y="98752"/>
                </a:cubicBezTo>
                <a:cubicBezTo>
                  <a:pt x="486609" y="58629"/>
                  <a:pt x="503356" y="21257"/>
                  <a:pt x="498084" y="0"/>
                </a:cubicBezTo>
                <a:cubicBezTo>
                  <a:pt x="579513" y="79200"/>
                  <a:pt x="630471" y="140411"/>
                  <a:pt x="695588" y="197505"/>
                </a:cubicBezTo>
                <a:cubicBezTo>
                  <a:pt x="649849" y="281884"/>
                  <a:pt x="590978" y="297347"/>
                  <a:pt x="498084" y="395009"/>
                </a:cubicBezTo>
                <a:cubicBezTo>
                  <a:pt x="490223" y="364312"/>
                  <a:pt x="498141" y="323276"/>
                  <a:pt x="498084" y="296257"/>
                </a:cubicBezTo>
                <a:cubicBezTo>
                  <a:pt x="356324" y="321695"/>
                  <a:pt x="106085" y="251941"/>
                  <a:pt x="0" y="296257"/>
                </a:cubicBezTo>
                <a:cubicBezTo>
                  <a:pt x="-16548" y="202535"/>
                  <a:pt x="2830" y="179526"/>
                  <a:pt x="0" y="98752"/>
                </a:cubicBezTo>
                <a:close/>
              </a:path>
            </a:pathLst>
          </a:custGeom>
          <a:solidFill>
            <a:schemeClr val="accent2"/>
          </a:solidFill>
          <a:ln w="9525">
            <a:solidFill>
              <a:schemeClr val="tx1"/>
            </a:solidFill>
            <a:extLst>
              <a:ext uri="{C807C97D-BFC1-408E-A445-0C87EB9F89A2}">
                <ask:lineSketchStyleProps xmlns:ask="http://schemas.microsoft.com/office/drawing/2018/sketchyshapes" sd="851552309">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Flèche : droite 9">
            <a:extLst>
              <a:ext uri="{FF2B5EF4-FFF2-40B4-BE49-F238E27FC236}">
                <a16:creationId xmlns:a16="http://schemas.microsoft.com/office/drawing/2014/main" id="{660FDE83-5624-101E-7FA3-F5453F3BC648}"/>
              </a:ext>
            </a:extLst>
          </p:cNvPr>
          <p:cNvSpPr/>
          <p:nvPr>
            <p:custDataLst>
              <p:tags r:id="rId2"/>
            </p:custDataLst>
          </p:nvPr>
        </p:nvSpPr>
        <p:spPr>
          <a:xfrm>
            <a:off x="482317" y="2914490"/>
            <a:ext cx="695588" cy="395009"/>
          </a:xfrm>
          <a:custGeom>
            <a:avLst/>
            <a:gdLst>
              <a:gd name="connsiteX0" fmla="*/ 0 w 695588"/>
              <a:gd name="connsiteY0" fmla="*/ 98752 h 395009"/>
              <a:gd name="connsiteX1" fmla="*/ 498084 w 695588"/>
              <a:gd name="connsiteY1" fmla="*/ 98752 h 395009"/>
              <a:gd name="connsiteX2" fmla="*/ 498084 w 695588"/>
              <a:gd name="connsiteY2" fmla="*/ 0 h 395009"/>
              <a:gd name="connsiteX3" fmla="*/ 695588 w 695588"/>
              <a:gd name="connsiteY3" fmla="*/ 197505 h 395009"/>
              <a:gd name="connsiteX4" fmla="*/ 498084 w 695588"/>
              <a:gd name="connsiteY4" fmla="*/ 395009 h 395009"/>
              <a:gd name="connsiteX5" fmla="*/ 498084 w 695588"/>
              <a:gd name="connsiteY5" fmla="*/ 296257 h 395009"/>
              <a:gd name="connsiteX6" fmla="*/ 0 w 695588"/>
              <a:gd name="connsiteY6" fmla="*/ 296257 h 395009"/>
              <a:gd name="connsiteX7" fmla="*/ 0 w 695588"/>
              <a:gd name="connsiteY7" fmla="*/ 98752 h 3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588" h="395009" fill="none" extrusionOk="0">
                <a:moveTo>
                  <a:pt x="0" y="98752"/>
                </a:moveTo>
                <a:cubicBezTo>
                  <a:pt x="126717" y="74004"/>
                  <a:pt x="311090" y="106893"/>
                  <a:pt x="498084" y="98752"/>
                </a:cubicBezTo>
                <a:cubicBezTo>
                  <a:pt x="487529" y="53167"/>
                  <a:pt x="501273" y="21250"/>
                  <a:pt x="498084" y="0"/>
                </a:cubicBezTo>
                <a:cubicBezTo>
                  <a:pt x="599031" y="96190"/>
                  <a:pt x="614805" y="130686"/>
                  <a:pt x="695588" y="197505"/>
                </a:cubicBezTo>
                <a:cubicBezTo>
                  <a:pt x="655272" y="276038"/>
                  <a:pt x="594204" y="294125"/>
                  <a:pt x="498084" y="395009"/>
                </a:cubicBezTo>
                <a:cubicBezTo>
                  <a:pt x="490213" y="364779"/>
                  <a:pt x="508393" y="317359"/>
                  <a:pt x="498084" y="296257"/>
                </a:cubicBezTo>
                <a:cubicBezTo>
                  <a:pt x="267060" y="310087"/>
                  <a:pt x="131552" y="268853"/>
                  <a:pt x="0" y="296257"/>
                </a:cubicBezTo>
                <a:cubicBezTo>
                  <a:pt x="-8744" y="230862"/>
                  <a:pt x="9534" y="182532"/>
                  <a:pt x="0" y="98752"/>
                </a:cubicBezTo>
                <a:close/>
              </a:path>
              <a:path w="695588" h="395009" stroke="0" extrusionOk="0">
                <a:moveTo>
                  <a:pt x="0" y="98752"/>
                </a:moveTo>
                <a:cubicBezTo>
                  <a:pt x="161664" y="82286"/>
                  <a:pt x="269529" y="137497"/>
                  <a:pt x="498084" y="98752"/>
                </a:cubicBezTo>
                <a:cubicBezTo>
                  <a:pt x="486609" y="58629"/>
                  <a:pt x="503356" y="21257"/>
                  <a:pt x="498084" y="0"/>
                </a:cubicBezTo>
                <a:cubicBezTo>
                  <a:pt x="579513" y="79200"/>
                  <a:pt x="630471" y="140411"/>
                  <a:pt x="695588" y="197505"/>
                </a:cubicBezTo>
                <a:cubicBezTo>
                  <a:pt x="649849" y="281884"/>
                  <a:pt x="590978" y="297347"/>
                  <a:pt x="498084" y="395009"/>
                </a:cubicBezTo>
                <a:cubicBezTo>
                  <a:pt x="490223" y="364312"/>
                  <a:pt x="498141" y="323276"/>
                  <a:pt x="498084" y="296257"/>
                </a:cubicBezTo>
                <a:cubicBezTo>
                  <a:pt x="356324" y="321695"/>
                  <a:pt x="106085" y="251941"/>
                  <a:pt x="0" y="296257"/>
                </a:cubicBezTo>
                <a:cubicBezTo>
                  <a:pt x="-16548" y="202535"/>
                  <a:pt x="2830" y="179526"/>
                  <a:pt x="0" y="98752"/>
                </a:cubicBezTo>
                <a:close/>
              </a:path>
            </a:pathLst>
          </a:custGeom>
          <a:solidFill>
            <a:schemeClr val="accent2"/>
          </a:solidFill>
          <a:ln w="9525">
            <a:solidFill>
              <a:schemeClr val="tx1"/>
            </a:solidFill>
            <a:extLst>
              <a:ext uri="{C807C97D-BFC1-408E-A445-0C87EB9F89A2}">
                <ask:lineSketchStyleProps xmlns:ask="http://schemas.microsoft.com/office/drawing/2018/sketchyshapes" sd="851552309">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Flèche : droite 10">
            <a:extLst>
              <a:ext uri="{FF2B5EF4-FFF2-40B4-BE49-F238E27FC236}">
                <a16:creationId xmlns:a16="http://schemas.microsoft.com/office/drawing/2014/main" id="{F7A6EC60-517F-5613-7627-992B4F59DBF2}"/>
              </a:ext>
            </a:extLst>
          </p:cNvPr>
          <p:cNvSpPr/>
          <p:nvPr>
            <p:custDataLst>
              <p:tags r:id="rId3"/>
            </p:custDataLst>
          </p:nvPr>
        </p:nvSpPr>
        <p:spPr>
          <a:xfrm>
            <a:off x="482317" y="4135582"/>
            <a:ext cx="695588" cy="395009"/>
          </a:xfrm>
          <a:custGeom>
            <a:avLst/>
            <a:gdLst>
              <a:gd name="connsiteX0" fmla="*/ 0 w 695588"/>
              <a:gd name="connsiteY0" fmla="*/ 98752 h 395009"/>
              <a:gd name="connsiteX1" fmla="*/ 498084 w 695588"/>
              <a:gd name="connsiteY1" fmla="*/ 98752 h 395009"/>
              <a:gd name="connsiteX2" fmla="*/ 498084 w 695588"/>
              <a:gd name="connsiteY2" fmla="*/ 0 h 395009"/>
              <a:gd name="connsiteX3" fmla="*/ 695588 w 695588"/>
              <a:gd name="connsiteY3" fmla="*/ 197505 h 395009"/>
              <a:gd name="connsiteX4" fmla="*/ 498084 w 695588"/>
              <a:gd name="connsiteY4" fmla="*/ 395009 h 395009"/>
              <a:gd name="connsiteX5" fmla="*/ 498084 w 695588"/>
              <a:gd name="connsiteY5" fmla="*/ 296257 h 395009"/>
              <a:gd name="connsiteX6" fmla="*/ 0 w 695588"/>
              <a:gd name="connsiteY6" fmla="*/ 296257 h 395009"/>
              <a:gd name="connsiteX7" fmla="*/ 0 w 695588"/>
              <a:gd name="connsiteY7" fmla="*/ 98752 h 3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588" h="395009" fill="none" extrusionOk="0">
                <a:moveTo>
                  <a:pt x="0" y="98752"/>
                </a:moveTo>
                <a:cubicBezTo>
                  <a:pt x="126717" y="74004"/>
                  <a:pt x="311090" y="106893"/>
                  <a:pt x="498084" y="98752"/>
                </a:cubicBezTo>
                <a:cubicBezTo>
                  <a:pt x="487529" y="53167"/>
                  <a:pt x="501273" y="21250"/>
                  <a:pt x="498084" y="0"/>
                </a:cubicBezTo>
                <a:cubicBezTo>
                  <a:pt x="599031" y="96190"/>
                  <a:pt x="614805" y="130686"/>
                  <a:pt x="695588" y="197505"/>
                </a:cubicBezTo>
                <a:cubicBezTo>
                  <a:pt x="655272" y="276038"/>
                  <a:pt x="594204" y="294125"/>
                  <a:pt x="498084" y="395009"/>
                </a:cubicBezTo>
                <a:cubicBezTo>
                  <a:pt x="490213" y="364779"/>
                  <a:pt x="508393" y="317359"/>
                  <a:pt x="498084" y="296257"/>
                </a:cubicBezTo>
                <a:cubicBezTo>
                  <a:pt x="267060" y="310087"/>
                  <a:pt x="131552" y="268853"/>
                  <a:pt x="0" y="296257"/>
                </a:cubicBezTo>
                <a:cubicBezTo>
                  <a:pt x="-8744" y="230862"/>
                  <a:pt x="9534" y="182532"/>
                  <a:pt x="0" y="98752"/>
                </a:cubicBezTo>
                <a:close/>
              </a:path>
              <a:path w="695588" h="395009" stroke="0" extrusionOk="0">
                <a:moveTo>
                  <a:pt x="0" y="98752"/>
                </a:moveTo>
                <a:cubicBezTo>
                  <a:pt x="161664" y="82286"/>
                  <a:pt x="269529" y="137497"/>
                  <a:pt x="498084" y="98752"/>
                </a:cubicBezTo>
                <a:cubicBezTo>
                  <a:pt x="486609" y="58629"/>
                  <a:pt x="503356" y="21257"/>
                  <a:pt x="498084" y="0"/>
                </a:cubicBezTo>
                <a:cubicBezTo>
                  <a:pt x="579513" y="79200"/>
                  <a:pt x="630471" y="140411"/>
                  <a:pt x="695588" y="197505"/>
                </a:cubicBezTo>
                <a:cubicBezTo>
                  <a:pt x="649849" y="281884"/>
                  <a:pt x="590978" y="297347"/>
                  <a:pt x="498084" y="395009"/>
                </a:cubicBezTo>
                <a:cubicBezTo>
                  <a:pt x="490223" y="364312"/>
                  <a:pt x="498141" y="323276"/>
                  <a:pt x="498084" y="296257"/>
                </a:cubicBezTo>
                <a:cubicBezTo>
                  <a:pt x="356324" y="321695"/>
                  <a:pt x="106085" y="251941"/>
                  <a:pt x="0" y="296257"/>
                </a:cubicBezTo>
                <a:cubicBezTo>
                  <a:pt x="-16548" y="202535"/>
                  <a:pt x="2830" y="179526"/>
                  <a:pt x="0" y="98752"/>
                </a:cubicBezTo>
                <a:close/>
              </a:path>
            </a:pathLst>
          </a:custGeom>
          <a:solidFill>
            <a:schemeClr val="accent2"/>
          </a:solidFill>
          <a:ln w="9525">
            <a:solidFill>
              <a:schemeClr val="tx1"/>
            </a:solidFill>
            <a:extLst>
              <a:ext uri="{C807C97D-BFC1-408E-A445-0C87EB9F89A2}">
                <ask:lineSketchStyleProps xmlns:ask="http://schemas.microsoft.com/office/drawing/2018/sketchyshapes" sd="851552309">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Rectangle : coins arrondis 1">
            <a:extLst>
              <a:ext uri="{FF2B5EF4-FFF2-40B4-BE49-F238E27FC236}">
                <a16:creationId xmlns:a16="http://schemas.microsoft.com/office/drawing/2014/main" id="{3F87A204-F480-097A-2255-E1FF4D96F881}"/>
              </a:ext>
            </a:extLst>
          </p:cNvPr>
          <p:cNvSpPr/>
          <p:nvPr>
            <p:custDataLst>
              <p:tags r:id="rId4"/>
            </p:custDataLst>
          </p:nvPr>
        </p:nvSpPr>
        <p:spPr>
          <a:xfrm>
            <a:off x="6236761" y="0"/>
            <a:ext cx="1698925" cy="53012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 coins arrondis 11">
            <a:extLst>
              <a:ext uri="{FF2B5EF4-FFF2-40B4-BE49-F238E27FC236}">
                <a16:creationId xmlns:a16="http://schemas.microsoft.com/office/drawing/2014/main" id="{E3DF1999-C13E-D87F-0607-9C644BF56FB8}"/>
              </a:ext>
            </a:extLst>
          </p:cNvPr>
          <p:cNvSpPr/>
          <p:nvPr>
            <p:custDataLst>
              <p:tags r:id="rId5"/>
            </p:custDataLst>
          </p:nvPr>
        </p:nvSpPr>
        <p:spPr>
          <a:xfrm>
            <a:off x="1413163" y="4135583"/>
            <a:ext cx="1631374" cy="100791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618698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28E1A50-8567-4A48-9393-7924F4447E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Flèche : droite 1">
            <a:extLst>
              <a:ext uri="{FF2B5EF4-FFF2-40B4-BE49-F238E27FC236}">
                <a16:creationId xmlns:a16="http://schemas.microsoft.com/office/drawing/2014/main" id="{4E66A4BB-2B65-43E5-B45C-177364B3D968}"/>
              </a:ext>
            </a:extLst>
          </p:cNvPr>
          <p:cNvSpPr/>
          <p:nvPr>
            <p:custDataLst>
              <p:tags r:id="rId1"/>
            </p:custDataLst>
          </p:nvPr>
        </p:nvSpPr>
        <p:spPr>
          <a:xfrm rot="10800000">
            <a:off x="6644702" y="2571750"/>
            <a:ext cx="626120" cy="395009"/>
          </a:xfrm>
          <a:custGeom>
            <a:avLst/>
            <a:gdLst>
              <a:gd name="connsiteX0" fmla="*/ 0 w 626120"/>
              <a:gd name="connsiteY0" fmla="*/ 98752 h 395009"/>
              <a:gd name="connsiteX1" fmla="*/ 428616 w 626120"/>
              <a:gd name="connsiteY1" fmla="*/ 98752 h 395009"/>
              <a:gd name="connsiteX2" fmla="*/ 428616 w 626120"/>
              <a:gd name="connsiteY2" fmla="*/ 0 h 395009"/>
              <a:gd name="connsiteX3" fmla="*/ 626120 w 626120"/>
              <a:gd name="connsiteY3" fmla="*/ 197505 h 395009"/>
              <a:gd name="connsiteX4" fmla="*/ 428616 w 626120"/>
              <a:gd name="connsiteY4" fmla="*/ 395009 h 395009"/>
              <a:gd name="connsiteX5" fmla="*/ 428616 w 626120"/>
              <a:gd name="connsiteY5" fmla="*/ 296257 h 395009"/>
              <a:gd name="connsiteX6" fmla="*/ 0 w 626120"/>
              <a:gd name="connsiteY6" fmla="*/ 296257 h 395009"/>
              <a:gd name="connsiteX7" fmla="*/ 0 w 626120"/>
              <a:gd name="connsiteY7" fmla="*/ 98752 h 3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120" h="395009" fill="none" extrusionOk="0">
                <a:moveTo>
                  <a:pt x="0" y="98752"/>
                </a:moveTo>
                <a:cubicBezTo>
                  <a:pt x="205118" y="88599"/>
                  <a:pt x="281261" y="137036"/>
                  <a:pt x="428616" y="98752"/>
                </a:cubicBezTo>
                <a:cubicBezTo>
                  <a:pt x="418061" y="53167"/>
                  <a:pt x="431805" y="21250"/>
                  <a:pt x="428616" y="0"/>
                </a:cubicBezTo>
                <a:cubicBezTo>
                  <a:pt x="529563" y="96190"/>
                  <a:pt x="545337" y="130686"/>
                  <a:pt x="626120" y="197505"/>
                </a:cubicBezTo>
                <a:cubicBezTo>
                  <a:pt x="585804" y="276038"/>
                  <a:pt x="524736" y="294125"/>
                  <a:pt x="428616" y="395009"/>
                </a:cubicBezTo>
                <a:cubicBezTo>
                  <a:pt x="420745" y="364779"/>
                  <a:pt x="438925" y="317359"/>
                  <a:pt x="428616" y="296257"/>
                </a:cubicBezTo>
                <a:cubicBezTo>
                  <a:pt x="225421" y="305165"/>
                  <a:pt x="201398" y="281678"/>
                  <a:pt x="0" y="296257"/>
                </a:cubicBezTo>
                <a:cubicBezTo>
                  <a:pt x="-8744" y="230862"/>
                  <a:pt x="9534" y="182532"/>
                  <a:pt x="0" y="98752"/>
                </a:cubicBezTo>
                <a:close/>
              </a:path>
              <a:path w="626120" h="395009" stroke="0" extrusionOk="0">
                <a:moveTo>
                  <a:pt x="0" y="98752"/>
                </a:moveTo>
                <a:cubicBezTo>
                  <a:pt x="105961" y="78569"/>
                  <a:pt x="332379" y="110879"/>
                  <a:pt x="428616" y="98752"/>
                </a:cubicBezTo>
                <a:cubicBezTo>
                  <a:pt x="417141" y="58629"/>
                  <a:pt x="433888" y="21257"/>
                  <a:pt x="428616" y="0"/>
                </a:cubicBezTo>
                <a:cubicBezTo>
                  <a:pt x="510045" y="79200"/>
                  <a:pt x="561003" y="140411"/>
                  <a:pt x="626120" y="197505"/>
                </a:cubicBezTo>
                <a:cubicBezTo>
                  <a:pt x="580381" y="281884"/>
                  <a:pt x="521510" y="297347"/>
                  <a:pt x="428616" y="395009"/>
                </a:cubicBezTo>
                <a:cubicBezTo>
                  <a:pt x="420755" y="364312"/>
                  <a:pt x="428673" y="323276"/>
                  <a:pt x="428616" y="296257"/>
                </a:cubicBezTo>
                <a:cubicBezTo>
                  <a:pt x="297572" y="317085"/>
                  <a:pt x="116113" y="249838"/>
                  <a:pt x="0" y="296257"/>
                </a:cubicBezTo>
                <a:cubicBezTo>
                  <a:pt x="-16548" y="202535"/>
                  <a:pt x="2830" y="179526"/>
                  <a:pt x="0" y="98752"/>
                </a:cubicBezTo>
                <a:close/>
              </a:path>
            </a:pathLst>
          </a:custGeom>
          <a:solidFill>
            <a:schemeClr val="accent2"/>
          </a:solidFill>
          <a:ln w="9525">
            <a:solidFill>
              <a:schemeClr val="tx1"/>
            </a:solidFill>
            <a:extLst>
              <a:ext uri="{C807C97D-BFC1-408E-A445-0C87EB9F89A2}">
                <ask:lineSketchStyleProps xmlns:ask="http://schemas.microsoft.com/office/drawing/2018/sketchyshapes" sd="851552309">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1108756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43ACFE0-91F1-5B67-5BF4-79E471B0C5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4197" y="449520"/>
            <a:ext cx="7384063" cy="3649185"/>
          </a:xfrm>
          <a:prstGeom prst="rect">
            <a:avLst/>
          </a:prstGeom>
        </p:spPr>
      </p:pic>
      <p:pic>
        <p:nvPicPr>
          <p:cNvPr id="6" name="Image 5">
            <a:extLst>
              <a:ext uri="{FF2B5EF4-FFF2-40B4-BE49-F238E27FC236}">
                <a16:creationId xmlns:a16="http://schemas.microsoft.com/office/drawing/2014/main" id="{6EEEE09F-E827-4C1D-802C-02525B30C5FC}"/>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5358004" y="449520"/>
            <a:ext cx="3471799" cy="4334487"/>
          </a:xfrm>
          <a:prstGeom prst="rect">
            <a:avLst/>
          </a:prstGeom>
          <a:ln>
            <a:solidFill>
              <a:schemeClr val="tx1"/>
            </a:solidFill>
          </a:ln>
        </p:spPr>
      </p:pic>
    </p:spTree>
    <p:extLst>
      <p:ext uri="{BB962C8B-B14F-4D97-AF65-F5344CB8AC3E}">
        <p14:creationId xmlns:p14="http://schemas.microsoft.com/office/powerpoint/2010/main" val="2122204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7E0CEB-229C-489C-A085-0DCEC25A7705}"/>
              </a:ext>
            </a:extLst>
          </p:cNvPr>
          <p:cNvSpPr>
            <a:spLocks noGrp="1"/>
          </p:cNvSpPr>
          <p:nvPr>
            <p:ph type="ctrTitle"/>
            <p:custDataLst>
              <p:tags r:id="rId1"/>
            </p:custDataLst>
          </p:nvPr>
        </p:nvSpPr>
        <p:spPr/>
        <p:txBody>
          <a:bodyPr/>
          <a:lstStyle/>
          <a:p>
            <a:pPr algn="ctr">
              <a:lnSpc>
                <a:spcPct val="100000"/>
              </a:lnSpc>
            </a:pPr>
            <a:r>
              <a:rPr lang="fr-CA" dirty="0"/>
              <a:t>Financer son projet d’études</a:t>
            </a:r>
          </a:p>
        </p:txBody>
      </p:sp>
      <p:sp>
        <p:nvSpPr>
          <p:cNvPr id="3" name="ZoneTexte 2">
            <a:extLst>
              <a:ext uri="{FF2B5EF4-FFF2-40B4-BE49-F238E27FC236}">
                <a16:creationId xmlns:a16="http://schemas.microsoft.com/office/drawing/2014/main" id="{3DCFFDEE-39A1-AF6C-033C-8220C27171F2}"/>
              </a:ext>
            </a:extLst>
          </p:cNvPr>
          <p:cNvSpPr txBox="1"/>
          <p:nvPr/>
        </p:nvSpPr>
        <p:spPr>
          <a:xfrm>
            <a:off x="0" y="4230094"/>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bbaf.ulaval.ca/mes-finances/financer-mes-</a:t>
            </a:r>
            <a:r>
              <a:rPr kumimoji="0" lang="fr-CA" sz="1800" b="0" i="0" u="none" strike="noStrike" kern="1200" cap="none" spc="0" normalizeH="0" baseline="0" noProof="0" dirty="0" err="1">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etudes</a:t>
            </a:r>
            <a:endPar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61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8C35D98-6BF8-66F8-EC03-55DCCB8738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794" r="9795"/>
          <a:stretch/>
        </p:blipFill>
        <p:spPr>
          <a:xfrm>
            <a:off x="0" y="0"/>
            <a:ext cx="9144000" cy="5143500"/>
          </a:xfrm>
          <a:prstGeom prst="rect">
            <a:avLst/>
          </a:prstGeom>
        </p:spPr>
      </p:pic>
    </p:spTree>
    <p:extLst>
      <p:ext uri="{BB962C8B-B14F-4D97-AF65-F5344CB8AC3E}">
        <p14:creationId xmlns:p14="http://schemas.microsoft.com/office/powerpoint/2010/main" val="3246765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CC4BDBD-AF03-91A5-2DE2-850D529385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1"/>
            <a:ext cx="9144001" cy="5143501"/>
          </a:xfrm>
          <a:prstGeom prst="rect">
            <a:avLst/>
          </a:prstGeom>
        </p:spPr>
      </p:pic>
      <p:sp>
        <p:nvSpPr>
          <p:cNvPr id="23" name="Rectangle 22">
            <a:extLst>
              <a:ext uri="{FF2B5EF4-FFF2-40B4-BE49-F238E27FC236}">
                <a16:creationId xmlns:a16="http://schemas.microsoft.com/office/drawing/2014/main" id="{2190630D-7B95-CBF8-1EA3-08A672E16E89}"/>
              </a:ext>
            </a:extLst>
          </p:cNvPr>
          <p:cNvSpPr/>
          <p:nvPr/>
        </p:nvSpPr>
        <p:spPr>
          <a:xfrm>
            <a:off x="0" y="4284617"/>
            <a:ext cx="400594" cy="618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5" name="Image 24">
            <a:extLst>
              <a:ext uri="{FF2B5EF4-FFF2-40B4-BE49-F238E27FC236}">
                <a16:creationId xmlns:a16="http://schemas.microsoft.com/office/drawing/2014/main" id="{35A114FE-D95E-D8B3-6A41-70347208DD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87906" y="1428215"/>
            <a:ext cx="5369868" cy="3999955"/>
          </a:xfrm>
          <a:prstGeom prst="rect">
            <a:avLst/>
          </a:prstGeom>
        </p:spPr>
      </p:pic>
      <p:grpSp>
        <p:nvGrpSpPr>
          <p:cNvPr id="4" name="Groupe 3">
            <a:extLst>
              <a:ext uri="{FF2B5EF4-FFF2-40B4-BE49-F238E27FC236}">
                <a16:creationId xmlns:a16="http://schemas.microsoft.com/office/drawing/2014/main" id="{7FF26FF1-9976-38C5-FA01-687A61438EC1}"/>
              </a:ext>
            </a:extLst>
          </p:cNvPr>
          <p:cNvGrpSpPr/>
          <p:nvPr/>
        </p:nvGrpSpPr>
        <p:grpSpPr>
          <a:xfrm>
            <a:off x="0" y="250917"/>
            <a:ext cx="9144000" cy="5177255"/>
            <a:chOff x="0" y="250917"/>
            <a:chExt cx="9144000" cy="5177255"/>
          </a:xfrm>
        </p:grpSpPr>
        <p:grpSp>
          <p:nvGrpSpPr>
            <p:cNvPr id="34" name="Groupe 33">
              <a:extLst>
                <a:ext uri="{FF2B5EF4-FFF2-40B4-BE49-F238E27FC236}">
                  <a16:creationId xmlns:a16="http://schemas.microsoft.com/office/drawing/2014/main" id="{92413D07-A1C1-00EB-145E-9F446622AD49}"/>
                </a:ext>
              </a:extLst>
            </p:cNvPr>
            <p:cNvGrpSpPr/>
            <p:nvPr/>
          </p:nvGrpSpPr>
          <p:grpSpPr>
            <a:xfrm>
              <a:off x="0" y="250917"/>
              <a:ext cx="9144000" cy="5177255"/>
              <a:chOff x="0" y="250917"/>
              <a:chExt cx="9144000" cy="5177255"/>
            </a:xfrm>
          </p:grpSpPr>
          <p:grpSp>
            <p:nvGrpSpPr>
              <p:cNvPr id="31" name="Groupe 30">
                <a:extLst>
                  <a:ext uri="{FF2B5EF4-FFF2-40B4-BE49-F238E27FC236}">
                    <a16:creationId xmlns:a16="http://schemas.microsoft.com/office/drawing/2014/main" id="{03291170-03BD-DACE-4055-9BAFC853ECF0}"/>
                  </a:ext>
                </a:extLst>
              </p:cNvPr>
              <p:cNvGrpSpPr/>
              <p:nvPr/>
            </p:nvGrpSpPr>
            <p:grpSpPr>
              <a:xfrm>
                <a:off x="0" y="969363"/>
                <a:ext cx="9144000" cy="4458809"/>
                <a:chOff x="0" y="969363"/>
                <a:chExt cx="9144000" cy="4458809"/>
              </a:xfrm>
            </p:grpSpPr>
            <p:grpSp>
              <p:nvGrpSpPr>
                <p:cNvPr id="29" name="Groupe 28">
                  <a:extLst>
                    <a:ext uri="{FF2B5EF4-FFF2-40B4-BE49-F238E27FC236}">
                      <a16:creationId xmlns:a16="http://schemas.microsoft.com/office/drawing/2014/main" id="{33B2F747-EF8C-0839-DA23-3D54C453D5EE}"/>
                    </a:ext>
                  </a:extLst>
                </p:cNvPr>
                <p:cNvGrpSpPr/>
                <p:nvPr/>
              </p:nvGrpSpPr>
              <p:grpSpPr>
                <a:xfrm>
                  <a:off x="0" y="969363"/>
                  <a:ext cx="9144000" cy="4458809"/>
                  <a:chOff x="0" y="969363"/>
                  <a:chExt cx="9144000" cy="4458809"/>
                </a:xfrm>
              </p:grpSpPr>
              <p:pic>
                <p:nvPicPr>
                  <p:cNvPr id="22" name="Image 21">
                    <a:extLst>
                      <a:ext uri="{FF2B5EF4-FFF2-40B4-BE49-F238E27FC236}">
                        <a16:creationId xmlns:a16="http://schemas.microsoft.com/office/drawing/2014/main" id="{BD3A88E5-A18B-1CE7-11EF-7E66146450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969363"/>
                    <a:ext cx="9144000" cy="4458807"/>
                  </a:xfrm>
                  <a:prstGeom prst="rect">
                    <a:avLst/>
                  </a:prstGeom>
                </p:spPr>
              </p:pic>
              <p:pic>
                <p:nvPicPr>
                  <p:cNvPr id="28" name="Image 27">
                    <a:hlinkClick r:id="rId8"/>
                    <a:extLst>
                      <a:ext uri="{FF2B5EF4-FFF2-40B4-BE49-F238E27FC236}">
                        <a16:creationId xmlns:a16="http://schemas.microsoft.com/office/drawing/2014/main" id="{3AD28E81-5B74-377E-5BDD-D522F6E5BF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87905" y="1428216"/>
                    <a:ext cx="5369869" cy="3999956"/>
                  </a:xfrm>
                  <a:prstGeom prst="rect">
                    <a:avLst/>
                  </a:prstGeom>
                </p:spPr>
              </p:pic>
            </p:grpSp>
            <p:sp>
              <p:nvSpPr>
                <p:cNvPr id="30" name="Rectangle 29">
                  <a:extLst>
                    <a:ext uri="{FF2B5EF4-FFF2-40B4-BE49-F238E27FC236}">
                      <a16:creationId xmlns:a16="http://schemas.microsoft.com/office/drawing/2014/main" id="{EBBB060A-19C4-CD0A-A3E5-8AAB0DFAD00E}"/>
                    </a:ext>
                  </a:extLst>
                </p:cNvPr>
                <p:cNvSpPr/>
                <p:nvPr/>
              </p:nvSpPr>
              <p:spPr>
                <a:xfrm>
                  <a:off x="0" y="4396435"/>
                  <a:ext cx="400594" cy="314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2" name="Flèche : droite 31">
                <a:extLst>
                  <a:ext uri="{FF2B5EF4-FFF2-40B4-BE49-F238E27FC236}">
                    <a16:creationId xmlns:a16="http://schemas.microsoft.com/office/drawing/2014/main" id="{E26D8EB6-7BC1-8D2F-B7D3-1C76935C9110}"/>
                  </a:ext>
                </a:extLst>
              </p:cNvPr>
              <p:cNvSpPr/>
              <p:nvPr>
                <p:custDataLst>
                  <p:tags r:id="rId1"/>
                </p:custDataLst>
              </p:nvPr>
            </p:nvSpPr>
            <p:spPr>
              <a:xfrm>
                <a:off x="1096209" y="2673183"/>
                <a:ext cx="695588" cy="395009"/>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Flèche : droite 32">
                <a:extLst>
                  <a:ext uri="{FF2B5EF4-FFF2-40B4-BE49-F238E27FC236}">
                    <a16:creationId xmlns:a16="http://schemas.microsoft.com/office/drawing/2014/main" id="{6B19BDC5-8256-DCBE-5ADF-B2E5B0F4F9E6}"/>
                  </a:ext>
                </a:extLst>
              </p:cNvPr>
              <p:cNvSpPr/>
              <p:nvPr>
                <p:custDataLst>
                  <p:tags r:id="rId2"/>
                </p:custDataLst>
              </p:nvPr>
            </p:nvSpPr>
            <p:spPr>
              <a:xfrm rot="5400000">
                <a:off x="5006325" y="401206"/>
                <a:ext cx="695588" cy="395009"/>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3" name="Image 2">
              <a:extLst>
                <a:ext uri="{FF2B5EF4-FFF2-40B4-BE49-F238E27FC236}">
                  <a16:creationId xmlns:a16="http://schemas.microsoft.com/office/drawing/2014/main" id="{A0D4B623-3151-7464-BC9D-F978166127B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6253"/>
            <a:stretch/>
          </p:blipFill>
          <p:spPr>
            <a:xfrm>
              <a:off x="1791797" y="1407414"/>
              <a:ext cx="1460635" cy="1962657"/>
            </a:xfrm>
            <a:prstGeom prst="rect">
              <a:avLst/>
            </a:prstGeom>
          </p:spPr>
        </p:pic>
      </p:grpSp>
    </p:spTree>
    <p:extLst>
      <p:ext uri="{BB962C8B-B14F-4D97-AF65-F5344CB8AC3E}">
        <p14:creationId xmlns:p14="http://schemas.microsoft.com/office/powerpoint/2010/main" val="4091052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41145A5-3F76-8447-83B1-4AD0B2B6ACBB}"/>
              </a:ext>
            </a:extLst>
          </p:cNvPr>
          <p:cNvSpPr>
            <a:spLocks noGrp="1"/>
          </p:cNvSpPr>
          <p:nvPr>
            <p:ph type="body" sz="quarter" idx="16"/>
            <p:custDataLst>
              <p:tags r:id="rId1"/>
            </p:custDataLst>
          </p:nvPr>
        </p:nvSpPr>
        <p:spPr>
          <a:xfrm>
            <a:off x="3283975" y="1596442"/>
            <a:ext cx="5686630" cy="3173265"/>
          </a:xfrm>
        </p:spPr>
        <p:txBody>
          <a:bodyPr/>
          <a:lstStyle/>
          <a:p>
            <a:pPr marL="285750" indent="-285750">
              <a:buFont typeface="Arial" panose="020B0604020202020204" pitchFamily="34" charset="0"/>
              <a:buChar char="•"/>
            </a:pPr>
            <a:r>
              <a:rPr lang="fr-CA" dirty="0"/>
              <a:t>Vos économies</a:t>
            </a:r>
          </a:p>
          <a:p>
            <a:pPr marL="285750" indent="-285750">
              <a:buFont typeface="Arial" panose="020B0604020202020204" pitchFamily="34" charset="0"/>
              <a:buChar char="•"/>
            </a:pPr>
            <a:r>
              <a:rPr lang="fr-CA" dirty="0"/>
              <a:t>Emprunt bancaire étudiant </a:t>
            </a:r>
          </a:p>
          <a:p>
            <a:pPr marL="285750" indent="-285750">
              <a:buFont typeface="Arial" panose="020B0604020202020204" pitchFamily="34" charset="0"/>
              <a:buChar char="•"/>
            </a:pPr>
            <a:r>
              <a:rPr lang="fr-CA" dirty="0"/>
              <a:t>Travail à temps partiel sur le campus ou hors campus</a:t>
            </a:r>
            <a:br>
              <a:rPr lang="fr-CA" dirty="0"/>
            </a:br>
            <a:r>
              <a:rPr lang="fr-CA" sz="1400" dirty="0"/>
              <a:t>(Service du développement professionnel)</a:t>
            </a:r>
          </a:p>
          <a:p>
            <a:pPr marL="285750" indent="-285750">
              <a:buFont typeface="Arial" panose="020B0604020202020204" pitchFamily="34" charset="0"/>
              <a:buChar char="•"/>
            </a:pPr>
            <a:r>
              <a:rPr lang="fr-CA" dirty="0"/>
              <a:t>Bourses et programmes d’exemption des droits de scolarité supplémentaires</a:t>
            </a:r>
          </a:p>
          <a:p>
            <a:pPr marL="324000">
              <a:spcBef>
                <a:spcPts val="0"/>
              </a:spcBef>
            </a:pPr>
            <a:r>
              <a:rPr lang="fr-CA" sz="1400" dirty="0"/>
              <a:t>(Pour étudiantes et étudiants de l’international ou hors Québec) </a:t>
            </a:r>
          </a:p>
          <a:p>
            <a:pPr marL="285750" indent="-285750">
              <a:buFont typeface="Arial" panose="020B0604020202020204" pitchFamily="34" charset="0"/>
              <a:buChar char="•"/>
            </a:pPr>
            <a:r>
              <a:rPr lang="fr-CA" dirty="0"/>
              <a:t>Bourses d’études </a:t>
            </a:r>
          </a:p>
          <a:p>
            <a:pPr marL="285750" indent="-285750">
              <a:buFont typeface="Arial" panose="020B0604020202020204" pitchFamily="34" charset="0"/>
              <a:buChar char="•"/>
            </a:pPr>
            <a:r>
              <a:rPr lang="fr-CA" dirty="0"/>
              <a:t>Aide d’une tierce personne </a:t>
            </a:r>
            <a:br>
              <a:rPr lang="fr-CA" dirty="0"/>
            </a:br>
            <a:r>
              <a:rPr lang="fr-CA" sz="1400" dirty="0"/>
              <a:t>(Exemples : famille, amis, etc.)</a:t>
            </a:r>
          </a:p>
          <a:p>
            <a:endParaRPr lang="fr-FR" dirty="0"/>
          </a:p>
        </p:txBody>
      </p:sp>
      <p:sp>
        <p:nvSpPr>
          <p:cNvPr id="4" name="Titre 3">
            <a:extLst>
              <a:ext uri="{FF2B5EF4-FFF2-40B4-BE49-F238E27FC236}">
                <a16:creationId xmlns:a16="http://schemas.microsoft.com/office/drawing/2014/main" id="{73292448-40E7-7248-B25D-7E0C06F1F835}"/>
              </a:ext>
            </a:extLst>
          </p:cNvPr>
          <p:cNvSpPr>
            <a:spLocks noGrp="1"/>
          </p:cNvSpPr>
          <p:nvPr>
            <p:ph type="title"/>
            <p:custDataLst>
              <p:tags r:id="rId2"/>
            </p:custDataLst>
          </p:nvPr>
        </p:nvSpPr>
        <p:spPr/>
        <p:txBody>
          <a:bodyPr/>
          <a:lstStyle/>
          <a:p>
            <a:r>
              <a:rPr lang="fr-FR" dirty="0"/>
              <a:t>Sources de financement</a:t>
            </a:r>
          </a:p>
        </p:txBody>
      </p:sp>
      <p:pic>
        <p:nvPicPr>
          <p:cNvPr id="11" name="Espace réservé pour une image  10" descr="Une image contenant personne, intérieur, mur&#10;&#10;Description générée automatiquement">
            <a:extLst>
              <a:ext uri="{FF2B5EF4-FFF2-40B4-BE49-F238E27FC236}">
                <a16:creationId xmlns:a16="http://schemas.microsoft.com/office/drawing/2014/main" id="{3A77B26D-EDD0-4652-B105-3F72F6A17FB7}"/>
              </a:ext>
            </a:extLst>
          </p:cNvPr>
          <p:cNvPicPr>
            <a:picLocks noGrp="1" noChangeAspect="1"/>
          </p:cNvPicPr>
          <p:nvPr>
            <p:ph type="pic" sz="quarter" idx="15"/>
            <p:custDataLst>
              <p:tags r:id="rId3"/>
            </p:custDataLst>
          </p:nvPr>
        </p:nvPicPr>
        <p:blipFill>
          <a:blip r:embed="rId7" cstate="screen">
            <a:extLst>
              <a:ext uri="{28A0092B-C50C-407E-A947-70E740481C1C}">
                <a14:useLocalDpi xmlns:a14="http://schemas.microsoft.com/office/drawing/2010/main"/>
              </a:ext>
            </a:extLst>
          </a:blip>
          <a:srcRect/>
          <a:stretch>
            <a:fillRect/>
          </a:stretch>
        </p:blipFill>
        <p:spPr/>
      </p:pic>
      <p:sp>
        <p:nvSpPr>
          <p:cNvPr id="7" name="Espace réservé du texte 4">
            <a:extLst>
              <a:ext uri="{FF2B5EF4-FFF2-40B4-BE49-F238E27FC236}">
                <a16:creationId xmlns:a16="http://schemas.microsoft.com/office/drawing/2014/main" id="{94997FE3-59EC-4460-9082-93BEA32C1899}"/>
              </a:ext>
            </a:extLst>
          </p:cNvPr>
          <p:cNvSpPr>
            <a:spLocks noGrp="1"/>
          </p:cNvSpPr>
          <p:nvPr>
            <p:ph type="body" sz="quarter" idx="14"/>
            <p:custDataLst>
              <p:tags r:id="rId4"/>
            </p:custDataLst>
          </p:nvPr>
        </p:nvSpPr>
        <p:spPr>
          <a:xfrm>
            <a:off x="3283975" y="1069200"/>
            <a:ext cx="5485625" cy="374290"/>
          </a:xfrm>
        </p:spPr>
        <p:txBody>
          <a:bodyPr/>
          <a:lstStyle/>
          <a:p>
            <a:r>
              <a:rPr lang="fr-CA" dirty="0"/>
              <a:t>Principales sources de revenus</a:t>
            </a:r>
            <a:endParaRPr lang="fr-FR" dirty="0"/>
          </a:p>
        </p:txBody>
      </p:sp>
    </p:spTree>
    <p:extLst>
      <p:ext uri="{BB962C8B-B14F-4D97-AF65-F5344CB8AC3E}">
        <p14:creationId xmlns:p14="http://schemas.microsoft.com/office/powerpoint/2010/main" val="2182996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A35470-D91F-4A3C-B879-6A5DF02FC913}"/>
              </a:ext>
            </a:extLst>
          </p:cNvPr>
          <p:cNvSpPr>
            <a:spLocks noGrp="1"/>
          </p:cNvSpPr>
          <p:nvPr>
            <p:ph type="ctrTitle"/>
            <p:custDataLst>
              <p:tags r:id="rId1"/>
            </p:custDataLst>
          </p:nvPr>
        </p:nvSpPr>
        <p:spPr/>
        <p:txBody>
          <a:bodyPr/>
          <a:lstStyle/>
          <a:p>
            <a:pPr algn="ctr"/>
            <a:r>
              <a:rPr lang="fr-CA" dirty="0"/>
              <a:t>Outil budgétaire</a:t>
            </a:r>
          </a:p>
        </p:txBody>
      </p:sp>
      <p:sp>
        <p:nvSpPr>
          <p:cNvPr id="3" name="ZoneTexte 2">
            <a:extLst>
              <a:ext uri="{FF2B5EF4-FFF2-40B4-BE49-F238E27FC236}">
                <a16:creationId xmlns:a16="http://schemas.microsoft.com/office/drawing/2014/main" id="{E4DB64DB-5CDD-1BC8-C9EE-6BAC0EB2193F}"/>
              </a:ext>
            </a:extLst>
          </p:cNvPr>
          <p:cNvSpPr txBox="1"/>
          <p:nvPr/>
        </p:nvSpPr>
        <p:spPr>
          <a:xfrm>
            <a:off x="0" y="4230094"/>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faistonbudget.ca</a:t>
            </a:r>
            <a:endPar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85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hlinkClick r:id="rId4"/>
            <a:extLst>
              <a:ext uri="{FF2B5EF4-FFF2-40B4-BE49-F238E27FC236}">
                <a16:creationId xmlns:a16="http://schemas.microsoft.com/office/drawing/2014/main" id="{956B97F3-7391-4786-9E65-E5571955D25A}"/>
              </a:ext>
            </a:extLst>
          </p:cNvPr>
          <p:cNvPicPr>
            <a:picLocks noChangeAspect="1"/>
          </p:cNvPicPr>
          <p:nvPr>
            <p:custDataLst>
              <p:tags r:id="rId1"/>
            </p:custDataLst>
          </p:nvPr>
        </p:nvPicPr>
        <p:blipFill rotWithShape="1">
          <a:blip r:embed="rId5" cstate="screen">
            <a:extLst>
              <a:ext uri="{28A0092B-C50C-407E-A947-70E740481C1C}">
                <a14:useLocalDpi xmlns:a14="http://schemas.microsoft.com/office/drawing/2010/main"/>
              </a:ext>
            </a:extLst>
          </a:blip>
          <a:srcRect/>
          <a:stretch/>
        </p:blipFill>
        <p:spPr>
          <a:xfrm>
            <a:off x="0" y="1"/>
            <a:ext cx="9144000" cy="6444342"/>
          </a:xfrm>
          <a:prstGeom prst="rect">
            <a:avLst/>
          </a:prstGeom>
        </p:spPr>
      </p:pic>
    </p:spTree>
    <p:extLst>
      <p:ext uri="{BB962C8B-B14F-4D97-AF65-F5344CB8AC3E}">
        <p14:creationId xmlns:p14="http://schemas.microsoft.com/office/powerpoint/2010/main" val="2871985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9E75A4-79F5-459A-A088-C5A5907AA4FE}"/>
              </a:ext>
            </a:extLst>
          </p:cNvPr>
          <p:cNvSpPr/>
          <p:nvPr/>
        </p:nvSpPr>
        <p:spPr>
          <a:xfrm>
            <a:off x="0" y="0"/>
            <a:ext cx="3043238"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texte 2">
            <a:extLst>
              <a:ext uri="{FF2B5EF4-FFF2-40B4-BE49-F238E27FC236}">
                <a16:creationId xmlns:a16="http://schemas.microsoft.com/office/drawing/2014/main" id="{94A235E0-551B-4B3D-BD96-62D8D2FACB1B}"/>
              </a:ext>
            </a:extLst>
          </p:cNvPr>
          <p:cNvSpPr>
            <a:spLocks noGrp="1"/>
          </p:cNvSpPr>
          <p:nvPr>
            <p:ph type="body" sz="quarter" idx="16"/>
            <p:custDataLst>
              <p:tags r:id="rId1"/>
            </p:custDataLst>
          </p:nvPr>
        </p:nvSpPr>
        <p:spPr>
          <a:xfrm>
            <a:off x="3283975" y="1996979"/>
            <a:ext cx="5251122" cy="1565211"/>
          </a:xfrm>
        </p:spPr>
        <p:txBody>
          <a:bodyPr lIns="0" tIns="0" rIns="0" bIns="0" anchor="t"/>
          <a:lstStyle/>
          <a:p>
            <a:r>
              <a:rPr lang="fr-CA" dirty="0"/>
              <a:t>Nos agentes à l’accueil offrent également un service personnalisé et confidentiel d’accompagnement pour les étudiantes et étudiants dans leurs recherches de financement ou encore, dans la présentation de leur demande et le suivi de leur dossier d’aide financière aux études.</a:t>
            </a:r>
          </a:p>
          <a:p>
            <a:endParaRPr lang="fr-CA" dirty="0"/>
          </a:p>
          <a:p>
            <a:r>
              <a:rPr lang="fr-CA" sz="2800" b="1" dirty="0">
                <a:solidFill>
                  <a:schemeClr val="accent1"/>
                </a:solidFill>
                <a:latin typeface="Overpass Light"/>
              </a:rPr>
              <a:t>bbaf</a:t>
            </a:r>
            <a:r>
              <a:rPr lang="fr-CA" sz="2800" b="1" dirty="0">
                <a:latin typeface="Overpass Light"/>
              </a:rPr>
              <a:t>.ulaval.ca</a:t>
            </a:r>
          </a:p>
        </p:txBody>
      </p:sp>
      <p:sp>
        <p:nvSpPr>
          <p:cNvPr id="4" name="Titre 3">
            <a:extLst>
              <a:ext uri="{FF2B5EF4-FFF2-40B4-BE49-F238E27FC236}">
                <a16:creationId xmlns:a16="http://schemas.microsoft.com/office/drawing/2014/main" id="{A42F3505-D2DD-43BC-AA29-7105D2FD65CE}"/>
              </a:ext>
            </a:extLst>
          </p:cNvPr>
          <p:cNvSpPr>
            <a:spLocks noGrp="1"/>
          </p:cNvSpPr>
          <p:nvPr>
            <p:ph type="title"/>
            <p:custDataLst>
              <p:tags r:id="rId2"/>
            </p:custDataLst>
          </p:nvPr>
        </p:nvSpPr>
        <p:spPr/>
        <p:txBody>
          <a:bodyPr/>
          <a:lstStyle/>
          <a:p>
            <a:r>
              <a:rPr lang="fr-CA" dirty="0"/>
              <a:t>Conseils et accompagnement</a:t>
            </a:r>
          </a:p>
        </p:txBody>
      </p:sp>
      <p:sp>
        <p:nvSpPr>
          <p:cNvPr id="5" name="Espace réservé du texte 4">
            <a:extLst>
              <a:ext uri="{FF2B5EF4-FFF2-40B4-BE49-F238E27FC236}">
                <a16:creationId xmlns:a16="http://schemas.microsoft.com/office/drawing/2014/main" id="{5BD6B39F-0013-49CB-9805-5C15E398C649}"/>
              </a:ext>
            </a:extLst>
          </p:cNvPr>
          <p:cNvSpPr>
            <a:spLocks noGrp="1"/>
          </p:cNvSpPr>
          <p:nvPr>
            <p:ph type="body" sz="quarter" idx="14"/>
            <p:custDataLst>
              <p:tags r:id="rId3"/>
            </p:custDataLst>
          </p:nvPr>
        </p:nvSpPr>
        <p:spPr>
          <a:xfrm>
            <a:off x="3283975" y="1069200"/>
            <a:ext cx="5485625" cy="374290"/>
          </a:xfrm>
        </p:spPr>
        <p:txBody>
          <a:bodyPr/>
          <a:lstStyle/>
          <a:p>
            <a:r>
              <a:rPr lang="fr-CA" sz="1800" b="1" dirty="0">
                <a:solidFill>
                  <a:prstClr val="black"/>
                </a:solidFill>
              </a:rPr>
              <a:t>À nos bureaux, par téléphone ou par courriel </a:t>
            </a:r>
            <a:endParaRPr lang="fr-CA" dirty="0"/>
          </a:p>
        </p:txBody>
      </p:sp>
      <p:sp>
        <p:nvSpPr>
          <p:cNvPr id="10" name="ZoneTexte 9">
            <a:extLst>
              <a:ext uri="{FF2B5EF4-FFF2-40B4-BE49-F238E27FC236}">
                <a16:creationId xmlns:a16="http://schemas.microsoft.com/office/drawing/2014/main" id="{43232EF3-E6AF-4590-801E-1D6EBA3313A5}"/>
              </a:ext>
            </a:extLst>
          </p:cNvPr>
          <p:cNvSpPr txBox="1"/>
          <p:nvPr>
            <p:custDataLst>
              <p:tags r:id="rId4"/>
            </p:custDataLst>
          </p:nvPr>
        </p:nvSpPr>
        <p:spPr>
          <a:xfrm>
            <a:off x="609678" y="1069200"/>
            <a:ext cx="2185780" cy="120032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7"/>
              </a:rPr>
              <a:t>Nous joindre</a:t>
            </a:r>
            <a:br>
              <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rPr>
            </a:br>
            <a:br>
              <a:rPr kumimoji="0" lang="fr-CA"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rPr>
            </a:br>
            <a:r>
              <a:rPr kumimoji="0" lang="fr-FR" sz="1800" b="0"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rPr>
              <a:t>Pavillon Alphonse-Desjardins, local 2546</a:t>
            </a:r>
          </a:p>
        </p:txBody>
      </p:sp>
    </p:spTree>
    <p:extLst>
      <p:ext uri="{BB962C8B-B14F-4D97-AF65-F5344CB8AC3E}">
        <p14:creationId xmlns:p14="http://schemas.microsoft.com/office/powerpoint/2010/main" val="1413421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2E5DC26-B8B1-4584-A4E5-0C38F5319C6D}"/>
              </a:ext>
            </a:extLst>
          </p:cNvPr>
          <p:cNvSpPr>
            <a:spLocks noGrp="1"/>
          </p:cNvSpPr>
          <p:nvPr>
            <p:ph type="body" sz="quarter" idx="11"/>
            <p:custDataLst>
              <p:tags r:id="rId1"/>
            </p:custDataLst>
          </p:nvPr>
        </p:nvSpPr>
        <p:spPr/>
        <p:txBody>
          <a:bodyPr/>
          <a:lstStyle/>
          <a:p>
            <a:r>
              <a:rPr lang="fr-CA" dirty="0"/>
              <a:t>Bureau des bourses et de l’aide financière / Université Laval</a:t>
            </a:r>
          </a:p>
        </p:txBody>
      </p:sp>
      <p:sp>
        <p:nvSpPr>
          <p:cNvPr id="4" name="Espace réservé du texte 3">
            <a:extLst>
              <a:ext uri="{FF2B5EF4-FFF2-40B4-BE49-F238E27FC236}">
                <a16:creationId xmlns:a16="http://schemas.microsoft.com/office/drawing/2014/main" id="{F9EF5507-185C-47F4-9846-C5EBE73B1B7D}"/>
              </a:ext>
            </a:extLst>
          </p:cNvPr>
          <p:cNvSpPr>
            <a:spLocks noGrp="1"/>
          </p:cNvSpPr>
          <p:nvPr>
            <p:ph type="body" sz="quarter" idx="12"/>
            <p:custDataLst>
              <p:tags r:id="rId2"/>
            </p:custDataLst>
          </p:nvPr>
        </p:nvSpPr>
        <p:spPr/>
        <p:txBody>
          <a:bodyPr/>
          <a:lstStyle/>
          <a:p>
            <a:r>
              <a:rPr lang="fr-CA" dirty="0"/>
              <a:t>bbaf.ulaval.ca</a:t>
            </a:r>
          </a:p>
        </p:txBody>
      </p:sp>
    </p:spTree>
    <p:extLst>
      <p:ext uri="{BB962C8B-B14F-4D97-AF65-F5344CB8AC3E}">
        <p14:creationId xmlns:p14="http://schemas.microsoft.com/office/powerpoint/2010/main" val="2507363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3E4D13-9AD6-6D49-8048-AB377320523B}"/>
              </a:ext>
            </a:extLst>
          </p:cNvPr>
          <p:cNvSpPr>
            <a:spLocks noGrp="1"/>
          </p:cNvSpPr>
          <p:nvPr>
            <p:ph type="ctrTitle"/>
            <p:custDataLst>
              <p:tags r:id="rId1"/>
            </p:custDataLst>
          </p:nvPr>
        </p:nvSpPr>
        <p:spPr/>
        <p:txBody>
          <a:bodyPr/>
          <a:lstStyle/>
          <a:p>
            <a:pPr algn="ctr"/>
            <a:r>
              <a:rPr lang="fr-FR" dirty="0"/>
              <a:t>Prêts et bourses</a:t>
            </a:r>
          </a:p>
        </p:txBody>
      </p:sp>
      <p:sp>
        <p:nvSpPr>
          <p:cNvPr id="4" name="ZoneTexte 3">
            <a:extLst>
              <a:ext uri="{FF2B5EF4-FFF2-40B4-BE49-F238E27FC236}">
                <a16:creationId xmlns:a16="http://schemas.microsoft.com/office/drawing/2014/main" id="{06BC5B49-0640-D12B-773E-60393B5D6526}"/>
              </a:ext>
            </a:extLst>
          </p:cNvPr>
          <p:cNvSpPr txBox="1"/>
          <p:nvPr/>
        </p:nvSpPr>
        <p:spPr>
          <a:xfrm>
            <a:off x="0" y="4230094"/>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dirty="0">
                <a:solidFill>
                  <a:schemeClr val="bg1"/>
                </a:solidFill>
                <a:latin typeface="Calibri" panose="020F0502020204030204"/>
                <a:hlinkClick r:id="rId4">
                  <a:extLst>
                    <a:ext uri="{A12FA001-AC4F-418D-AE19-62706E023703}">
                      <ahyp:hlinkClr xmlns:ahyp="http://schemas.microsoft.com/office/drawing/2018/hyperlinkcolor" val="tx"/>
                    </a:ext>
                  </a:extLst>
                </a:hlinkClick>
              </a:rPr>
              <a:t>bbaf.ulaval.ca/</a:t>
            </a:r>
            <a:r>
              <a:rPr lang="fr-CA" dirty="0" err="1">
                <a:solidFill>
                  <a:schemeClr val="bg1"/>
                </a:solidFill>
                <a:latin typeface="Calibri" panose="020F0502020204030204"/>
                <a:hlinkClick r:id="rId4">
                  <a:extLst>
                    <a:ext uri="{A12FA001-AC4F-418D-AE19-62706E023703}">
                      <ahyp:hlinkClr xmlns:ahyp="http://schemas.microsoft.com/office/drawing/2018/hyperlinkcolor" val="tx"/>
                    </a:ext>
                  </a:extLst>
                </a:hlinkClick>
              </a:rPr>
              <a:t>prets</a:t>
            </a:r>
            <a:r>
              <a:rPr lang="fr-CA" dirty="0">
                <a:solidFill>
                  <a:schemeClr val="bg1"/>
                </a:solidFill>
                <a:latin typeface="Calibri" panose="020F0502020204030204"/>
                <a:hlinkClick r:id="rId4">
                  <a:extLst>
                    <a:ext uri="{A12FA001-AC4F-418D-AE19-62706E023703}">
                      <ahyp:hlinkClr xmlns:ahyp="http://schemas.microsoft.com/office/drawing/2018/hyperlinkcolor" val="tx"/>
                    </a:ext>
                  </a:extLst>
                </a:hlinkClick>
              </a:rPr>
              <a:t>-et-bourses/</a:t>
            </a:r>
            <a:endParaRPr kumimoji="0" lang="fr-CA"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48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022C5-07A8-4785-9551-986FBFB566F0}"/>
              </a:ext>
            </a:extLst>
          </p:cNvPr>
          <p:cNvSpPr>
            <a:spLocks noGrp="1"/>
          </p:cNvSpPr>
          <p:nvPr>
            <p:ph type="title"/>
            <p:custDataLst>
              <p:tags r:id="rId1"/>
            </p:custDataLst>
          </p:nvPr>
        </p:nvSpPr>
        <p:spPr/>
        <p:txBody>
          <a:bodyPr/>
          <a:lstStyle/>
          <a:p>
            <a:r>
              <a:rPr lang="fr-CA" dirty="0"/>
              <a:t>Pourquoi l’aide financière aux études plutôt qu’une autre source de financement?</a:t>
            </a:r>
          </a:p>
        </p:txBody>
      </p:sp>
      <p:sp>
        <p:nvSpPr>
          <p:cNvPr id="4" name="Espace réservé du texte 3">
            <a:extLst>
              <a:ext uri="{FF2B5EF4-FFF2-40B4-BE49-F238E27FC236}">
                <a16:creationId xmlns:a16="http://schemas.microsoft.com/office/drawing/2014/main" id="{614EA7CC-9C9C-4DAD-AD61-FB4D7789515D}"/>
              </a:ext>
            </a:extLst>
          </p:cNvPr>
          <p:cNvSpPr>
            <a:spLocks noGrp="1"/>
          </p:cNvSpPr>
          <p:nvPr>
            <p:ph type="body" sz="quarter" idx="16"/>
            <p:custDataLst>
              <p:tags r:id="rId2"/>
            </p:custDataLst>
          </p:nvPr>
        </p:nvSpPr>
        <p:spPr>
          <a:xfrm>
            <a:off x="1042174" y="1709927"/>
            <a:ext cx="7410450" cy="2177708"/>
          </a:xfrm>
        </p:spPr>
        <p:txBody>
          <a:bodyPr/>
          <a:lstStyle/>
          <a:p>
            <a:pPr>
              <a:lnSpc>
                <a:spcPct val="150000"/>
              </a:lnSpc>
              <a:spcBef>
                <a:spcPts val="1800"/>
              </a:spcBef>
            </a:pPr>
            <a:r>
              <a:rPr lang="fr-CA" dirty="0"/>
              <a:t>Possibilité de prêts ET de bourses</a:t>
            </a:r>
          </a:p>
          <a:p>
            <a:pPr>
              <a:lnSpc>
                <a:spcPct val="150000"/>
              </a:lnSpc>
              <a:spcBef>
                <a:spcPts val="1800"/>
              </a:spcBef>
            </a:pPr>
            <a:r>
              <a:rPr lang="fr-CA" dirty="0"/>
              <a:t>Aucun intérêt pendant les études et la résidence</a:t>
            </a:r>
          </a:p>
          <a:p>
            <a:pPr>
              <a:lnSpc>
                <a:spcPct val="150000"/>
              </a:lnSpc>
              <a:spcBef>
                <a:spcPts val="1800"/>
              </a:spcBef>
            </a:pPr>
            <a:r>
              <a:rPr lang="fr-CA" dirty="0"/>
              <a:t>Aucun remboursement pendant les études et la résidence</a:t>
            </a:r>
          </a:p>
          <a:p>
            <a:pPr>
              <a:lnSpc>
                <a:spcPct val="150000"/>
              </a:lnSpc>
              <a:spcBef>
                <a:spcPts val="1800"/>
              </a:spcBef>
            </a:pPr>
            <a:r>
              <a:rPr lang="fr-CA" dirty="0"/>
              <a:t>Taux d’intérêt très avantageux et déductible d’impôt</a:t>
            </a:r>
          </a:p>
          <a:p>
            <a:pPr>
              <a:lnSpc>
                <a:spcPct val="150000"/>
              </a:lnSpc>
              <a:spcBef>
                <a:spcPts val="1800"/>
              </a:spcBef>
            </a:pPr>
            <a:r>
              <a:rPr lang="fr-CA" dirty="0"/>
              <a:t>Possibilité de remise de dette (15 %)</a:t>
            </a:r>
          </a:p>
          <a:p>
            <a:pPr>
              <a:spcBef>
                <a:spcPts val="1800"/>
              </a:spcBef>
            </a:pPr>
            <a:endParaRPr lang="fr-CA" dirty="0"/>
          </a:p>
        </p:txBody>
      </p:sp>
    </p:spTree>
    <p:extLst>
      <p:ext uri="{BB962C8B-B14F-4D97-AF65-F5344CB8AC3E}">
        <p14:creationId xmlns:p14="http://schemas.microsoft.com/office/powerpoint/2010/main" val="324533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pour une image  4">
            <a:extLst>
              <a:ext uri="{FF2B5EF4-FFF2-40B4-BE49-F238E27FC236}">
                <a16:creationId xmlns:a16="http://schemas.microsoft.com/office/drawing/2014/main" id="{FA927E35-97E3-2216-E7EC-6100CC044558}"/>
              </a:ext>
            </a:extLst>
          </p:cNvPr>
          <p:cNvSpPr>
            <a:spLocks noGrp="1"/>
          </p:cNvSpPr>
          <p:nvPr>
            <p:ph type="pic" sz="quarter" idx="15"/>
          </p:nvPr>
        </p:nvSpPr>
        <p:spPr/>
        <p:txBody>
          <a:bodyPr/>
          <a:lstStyle/>
          <a:p>
            <a:endParaRPr lang="fr-CA"/>
          </a:p>
        </p:txBody>
      </p:sp>
      <p:sp>
        <p:nvSpPr>
          <p:cNvPr id="4" name="Titre 3">
            <a:extLst>
              <a:ext uri="{FF2B5EF4-FFF2-40B4-BE49-F238E27FC236}">
                <a16:creationId xmlns:a16="http://schemas.microsoft.com/office/drawing/2014/main" id="{7DB369A6-6EBC-47AB-87D2-F72A14D729F3}"/>
              </a:ext>
            </a:extLst>
          </p:cNvPr>
          <p:cNvSpPr>
            <a:spLocks noGrp="1"/>
          </p:cNvSpPr>
          <p:nvPr>
            <p:ph type="title"/>
            <p:custDataLst>
              <p:tags r:id="rId1"/>
            </p:custDataLst>
          </p:nvPr>
        </p:nvSpPr>
        <p:spPr/>
        <p:txBody>
          <a:bodyPr/>
          <a:lstStyle/>
          <a:p>
            <a:r>
              <a:rPr lang="fr-CA" dirty="0"/>
              <a:t>Qui est admissible?</a:t>
            </a:r>
          </a:p>
        </p:txBody>
      </p:sp>
      <p:sp>
        <p:nvSpPr>
          <p:cNvPr id="3" name="Espace réservé du texte 2">
            <a:extLst>
              <a:ext uri="{FF2B5EF4-FFF2-40B4-BE49-F238E27FC236}">
                <a16:creationId xmlns:a16="http://schemas.microsoft.com/office/drawing/2014/main" id="{E466BA52-179B-421F-9A4C-79314F38CA97}"/>
              </a:ext>
            </a:extLst>
          </p:cNvPr>
          <p:cNvSpPr>
            <a:spLocks noGrp="1"/>
          </p:cNvSpPr>
          <p:nvPr>
            <p:ph type="body" sz="quarter" idx="14"/>
            <p:custDataLst>
              <p:tags r:id="rId2"/>
            </p:custDataLst>
          </p:nvPr>
        </p:nvSpPr>
        <p:spPr>
          <a:xfrm>
            <a:off x="3283975" y="1162509"/>
            <a:ext cx="5485625" cy="374290"/>
          </a:xfrm>
        </p:spPr>
        <p:txBody>
          <a:bodyPr/>
          <a:lstStyle/>
          <a:p>
            <a:r>
              <a:rPr lang="fr-CA" sz="1600" b="1" dirty="0"/>
              <a:t>Personnes : </a:t>
            </a:r>
          </a:p>
          <a:p>
            <a:pPr marL="285750" indent="-285750">
              <a:buFont typeface="Arial" panose="020B0604020202020204" pitchFamily="34" charset="0"/>
              <a:buChar char="•"/>
            </a:pPr>
            <a:r>
              <a:rPr lang="fr-CA" sz="1600" dirty="0"/>
              <a:t>Citoyennes canadiennes et résidentes permanentes</a:t>
            </a:r>
          </a:p>
          <a:p>
            <a:pPr marL="285750" indent="-285750">
              <a:buFont typeface="Arial" panose="020B0604020202020204" pitchFamily="34" charset="0"/>
              <a:buChar char="•"/>
            </a:pPr>
            <a:endParaRPr lang="fr-CA" sz="100" dirty="0"/>
          </a:p>
          <a:p>
            <a:pPr marL="285750" indent="-285750">
              <a:buFont typeface="Arial" panose="020B0604020202020204" pitchFamily="34" charset="0"/>
              <a:buChar char="•"/>
            </a:pPr>
            <a:r>
              <a:rPr lang="fr-CA" sz="1600" dirty="0"/>
              <a:t>Résidentes du Québec</a:t>
            </a:r>
          </a:p>
          <a:p>
            <a:pPr marL="285750" indent="-285750">
              <a:buFont typeface="Arial" panose="020B0604020202020204" pitchFamily="34" charset="0"/>
              <a:buChar char="•"/>
            </a:pPr>
            <a:endParaRPr lang="fr-CA" sz="100" dirty="0"/>
          </a:p>
          <a:p>
            <a:pPr marL="285750" indent="-285750">
              <a:buFont typeface="Arial" panose="020B0604020202020204" pitchFamily="34" charset="0"/>
              <a:buChar char="•"/>
            </a:pPr>
            <a:r>
              <a:rPr lang="fr-CA" sz="1600" dirty="0"/>
              <a:t>Étudiantes à temps plein (12 crédits minimum) </a:t>
            </a:r>
            <a:r>
              <a:rPr lang="fr-CA" sz="1600" dirty="0">
                <a:solidFill>
                  <a:schemeClr val="tx1"/>
                </a:solidFill>
              </a:rPr>
              <a:t>ou </a:t>
            </a:r>
            <a:r>
              <a:rPr lang="fr-CA" sz="1600" dirty="0">
                <a:solidFill>
                  <a:schemeClr val="tx1"/>
                </a:solidFill>
                <a:hlinkClick r:id="rId5">
                  <a:extLst>
                    <a:ext uri="{A12FA001-AC4F-418D-AE19-62706E023703}">
                      <ahyp:hlinkClr xmlns:ahyp="http://schemas.microsoft.com/office/drawing/2018/hyperlinkcolor" val="tx"/>
                    </a:ext>
                  </a:extLst>
                </a:hlinkClick>
              </a:rPr>
              <a:t>réputés à temps plein</a:t>
            </a:r>
            <a:endParaRPr lang="fr-CA" sz="100" dirty="0">
              <a:solidFill>
                <a:schemeClr val="tx1"/>
              </a:solidFill>
            </a:endParaRPr>
          </a:p>
          <a:p>
            <a:pPr marL="285750" indent="-285750">
              <a:buFont typeface="Arial" panose="020B0604020202020204" pitchFamily="34" charset="0"/>
              <a:buChar char="•"/>
            </a:pPr>
            <a:r>
              <a:rPr lang="fr-CA" sz="1600" dirty="0"/>
              <a:t>Étudiantes qui ne disposent pas de ressources financières suffisantes</a:t>
            </a:r>
          </a:p>
          <a:p>
            <a:pPr marL="285750" indent="-285750">
              <a:buFont typeface="Arial" panose="020B0604020202020204" pitchFamily="34" charset="0"/>
              <a:buChar char="•"/>
            </a:pPr>
            <a:endParaRPr lang="fr-CA" sz="100" dirty="0"/>
          </a:p>
          <a:p>
            <a:pPr marL="285750" indent="-285750">
              <a:buFont typeface="Arial" panose="020B0604020202020204" pitchFamily="34" charset="0"/>
              <a:buChar char="•"/>
            </a:pPr>
            <a:r>
              <a:rPr lang="fr-CA" sz="1600" dirty="0"/>
              <a:t>Étudiantes qui n’ont pas atteint le nombre maximal de mois d’admissibilité</a:t>
            </a:r>
          </a:p>
          <a:p>
            <a:pPr marL="285750" indent="-285750">
              <a:buFont typeface="Arial" panose="020B0604020202020204" pitchFamily="34" charset="0"/>
              <a:buChar char="•"/>
            </a:pPr>
            <a:endParaRPr lang="fr-CA" sz="100" dirty="0"/>
          </a:p>
          <a:p>
            <a:pPr marL="285750" indent="-285750">
              <a:buFont typeface="Arial" panose="020B0604020202020204" pitchFamily="34" charset="0"/>
              <a:buChar char="•"/>
            </a:pPr>
            <a:r>
              <a:rPr lang="fr-CA" sz="1600" dirty="0"/>
              <a:t>Étudiantes qui n’ont pas atteint la limite d’endettement</a:t>
            </a:r>
          </a:p>
        </p:txBody>
      </p:sp>
      <p:pic>
        <p:nvPicPr>
          <p:cNvPr id="6" name="Espace réservé pour une image  14" descr="Une image contenant jaune, personne&#10;&#10;Description générée automatiquement">
            <a:extLst>
              <a:ext uri="{FF2B5EF4-FFF2-40B4-BE49-F238E27FC236}">
                <a16:creationId xmlns:a16="http://schemas.microsoft.com/office/drawing/2014/main" id="{FEB273A0-A715-0EFE-9DF7-9FCB2B13622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0"/>
            <a:ext cx="3087898" cy="5143500"/>
          </a:xfrm>
          <a:prstGeom prst="rect">
            <a:avLst/>
          </a:prstGeom>
          <a:solidFill>
            <a:schemeClr val="bg1">
              <a:lumMod val="85000"/>
            </a:schemeClr>
          </a:solidFill>
        </p:spPr>
      </p:pic>
    </p:spTree>
    <p:extLst>
      <p:ext uri="{BB962C8B-B14F-4D97-AF65-F5344CB8AC3E}">
        <p14:creationId xmlns:p14="http://schemas.microsoft.com/office/powerpoint/2010/main" val="3862501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022C5-07A8-4785-9551-986FBFB566F0}"/>
              </a:ext>
            </a:extLst>
          </p:cNvPr>
          <p:cNvSpPr>
            <a:spLocks noGrp="1"/>
          </p:cNvSpPr>
          <p:nvPr>
            <p:ph type="title"/>
            <p:custDataLst>
              <p:tags r:id="rId1"/>
            </p:custDataLst>
          </p:nvPr>
        </p:nvSpPr>
        <p:spPr/>
        <p:txBody>
          <a:bodyPr/>
          <a:lstStyle/>
          <a:p>
            <a:r>
              <a:rPr lang="fr-CA" dirty="0"/>
              <a:t>Nombre de mois d’admissibilité</a:t>
            </a:r>
          </a:p>
        </p:txBody>
      </p:sp>
      <p:sp>
        <p:nvSpPr>
          <p:cNvPr id="6" name="Titre 1">
            <a:extLst>
              <a:ext uri="{FF2B5EF4-FFF2-40B4-BE49-F238E27FC236}">
                <a16:creationId xmlns:a16="http://schemas.microsoft.com/office/drawing/2014/main" id="{9BE67CB3-DB1C-47C3-8AA6-45904930F171}"/>
              </a:ext>
            </a:extLst>
          </p:cNvPr>
          <p:cNvSpPr txBox="1">
            <a:spLocks/>
          </p:cNvSpPr>
          <p:nvPr>
            <p:custDataLst>
              <p:tags r:id="rId2"/>
            </p:custDataLst>
          </p:nvPr>
        </p:nvSpPr>
        <p:spPr>
          <a:xfrm>
            <a:off x="1041576" y="2827280"/>
            <a:ext cx="7411048" cy="374290"/>
          </a:xfrm>
          <a:prstGeom prst="rect">
            <a:avLst/>
          </a:prstGeom>
        </p:spPr>
        <p:txBody>
          <a:bodyPr lIns="0" tIns="0" rIns="0" bIns="0"/>
          <a:lstStyle>
            <a:lvl1pPr algn="l" defTabSz="914400" rtl="0" eaLnBrk="1" latinLnBrk="0" hangingPunct="1">
              <a:lnSpc>
                <a:spcPct val="90000"/>
              </a:lnSpc>
              <a:spcBef>
                <a:spcPct val="0"/>
              </a:spcBef>
              <a:buNone/>
              <a:defRPr sz="2600" b="0" i="0" kern="1200" baseline="0">
                <a:solidFill>
                  <a:schemeClr val="accent1"/>
                </a:solidFill>
                <a:latin typeface="Overpass" pitchFamily="2" charset="77"/>
                <a:ea typeface="+mj-ea"/>
                <a:cs typeface="+mj-cs"/>
              </a:defRPr>
            </a:lvl1pPr>
          </a:lstStyle>
          <a:p>
            <a:r>
              <a:rPr lang="fr-CA" dirty="0"/>
              <a:t>Limite d’endettement</a:t>
            </a:r>
          </a:p>
        </p:txBody>
      </p:sp>
      <p:sp>
        <p:nvSpPr>
          <p:cNvPr id="7" name="Rectangle à coins arrondis 3">
            <a:extLst>
              <a:ext uri="{FF2B5EF4-FFF2-40B4-BE49-F238E27FC236}">
                <a16:creationId xmlns:a16="http://schemas.microsoft.com/office/drawing/2014/main" id="{C21F8F7E-DFC9-4AF7-8D38-C38E703B6D02}"/>
              </a:ext>
            </a:extLst>
          </p:cNvPr>
          <p:cNvSpPr/>
          <p:nvPr>
            <p:custDataLst>
              <p:tags r:id="rId3"/>
            </p:custDataLst>
          </p:nvPr>
        </p:nvSpPr>
        <p:spPr>
          <a:xfrm>
            <a:off x="1041576" y="1069546"/>
            <a:ext cx="6813555" cy="1502204"/>
          </a:xfrm>
          <a:prstGeom prst="roundRect">
            <a:avLst/>
          </a:prstGeom>
          <a:solidFill>
            <a:schemeClr val="bg1">
              <a:lumMod val="95000"/>
            </a:schemeClr>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r>
              <a:rPr lang="fr-FR" sz="2000" dirty="0">
                <a:solidFill>
                  <a:schemeClr val="tx1">
                    <a:lumMod val="75000"/>
                    <a:lumOff val="25000"/>
                  </a:schemeClr>
                </a:solidFill>
              </a:rPr>
              <a:t>Vous pouvez recevoir une aide financière sous forme de prêts et de bourses ou de prêts uniquement pendant un nombre de mois d’études déterminé selon l’ordre d’enseignement, le cycle d’études et le programme d’études.</a:t>
            </a:r>
            <a:endParaRPr lang="fr-CA" sz="2000" dirty="0">
              <a:solidFill>
                <a:schemeClr val="tx1">
                  <a:lumMod val="75000"/>
                  <a:lumOff val="25000"/>
                </a:schemeClr>
              </a:solidFill>
            </a:endParaRPr>
          </a:p>
        </p:txBody>
      </p:sp>
      <p:sp>
        <p:nvSpPr>
          <p:cNvPr id="8" name="Rectangle à coins arrondis 3">
            <a:extLst>
              <a:ext uri="{FF2B5EF4-FFF2-40B4-BE49-F238E27FC236}">
                <a16:creationId xmlns:a16="http://schemas.microsoft.com/office/drawing/2014/main" id="{FF7215AF-CEC1-41CD-B14D-C7C33D54DCD2}"/>
              </a:ext>
            </a:extLst>
          </p:cNvPr>
          <p:cNvSpPr/>
          <p:nvPr>
            <p:custDataLst>
              <p:tags r:id="rId4"/>
            </p:custDataLst>
          </p:nvPr>
        </p:nvSpPr>
        <p:spPr>
          <a:xfrm>
            <a:off x="1041576" y="3246394"/>
            <a:ext cx="6813555" cy="1148346"/>
          </a:xfrm>
          <a:prstGeom prst="roundRect">
            <a:avLst/>
          </a:prstGeom>
          <a:solidFill>
            <a:schemeClr val="bg1">
              <a:lumMod val="95000"/>
            </a:schemeClr>
          </a:solidFill>
          <a:ln>
            <a:noFill/>
          </a:ln>
          <a:effectLst/>
        </p:spPr>
        <p:style>
          <a:lnRef idx="0">
            <a:schemeClr val="accent4"/>
          </a:lnRef>
          <a:fillRef idx="3">
            <a:schemeClr val="accent4"/>
          </a:fillRef>
          <a:effectRef idx="3">
            <a:schemeClr val="accent4"/>
          </a:effectRef>
          <a:fontRef idx="minor">
            <a:schemeClr val="lt1"/>
          </a:fontRef>
        </p:style>
        <p:txBody>
          <a:bodyPr rtlCol="0" anchor="ctr"/>
          <a:lstStyle/>
          <a:p>
            <a:r>
              <a:rPr lang="fr-CA" dirty="0">
                <a:solidFill>
                  <a:schemeClr val="tx1">
                    <a:lumMod val="75000"/>
                    <a:lumOff val="25000"/>
                  </a:schemeClr>
                </a:solidFill>
                <a:latin typeface="Overpass" charset="0"/>
              </a:rPr>
              <a:t>La limite d’endettement est le montant maximal de dettes d’études que vous pouvez contracter. Elle est fixée selon l’ordre d’enseignement, le cycle d’études et le programme d’études.</a:t>
            </a:r>
          </a:p>
        </p:txBody>
      </p:sp>
    </p:spTree>
    <p:extLst>
      <p:ext uri="{BB962C8B-B14F-4D97-AF65-F5344CB8AC3E}">
        <p14:creationId xmlns:p14="http://schemas.microsoft.com/office/powerpoint/2010/main" val="381092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Espace réservé pour une image  34">
            <a:extLst>
              <a:ext uri="{FF2B5EF4-FFF2-40B4-BE49-F238E27FC236}">
                <a16:creationId xmlns:a16="http://schemas.microsoft.com/office/drawing/2014/main" id="{07E46F88-CD0B-4694-A744-D60B635B1977}"/>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0" y="0"/>
            <a:ext cx="3043238" cy="5143500"/>
          </a:xfrm>
        </p:spPr>
      </p:pic>
      <p:sp>
        <p:nvSpPr>
          <p:cNvPr id="2" name="Titre 1">
            <a:extLst>
              <a:ext uri="{FF2B5EF4-FFF2-40B4-BE49-F238E27FC236}">
                <a16:creationId xmlns:a16="http://schemas.microsoft.com/office/drawing/2014/main" id="{9E5461FC-29D0-4E39-89ED-35A570BA51CC}"/>
              </a:ext>
            </a:extLst>
          </p:cNvPr>
          <p:cNvSpPr>
            <a:spLocks noGrp="1"/>
          </p:cNvSpPr>
          <p:nvPr>
            <p:ph type="title"/>
          </p:nvPr>
        </p:nvSpPr>
        <p:spPr/>
        <p:txBody>
          <a:bodyPr/>
          <a:lstStyle/>
          <a:p>
            <a:r>
              <a:rPr lang="fr-CA" dirty="0"/>
              <a:t>Comment se calcule l’aide accordée?</a:t>
            </a:r>
          </a:p>
        </p:txBody>
      </p:sp>
      <p:sp>
        <p:nvSpPr>
          <p:cNvPr id="19" name="Ellipse 8">
            <a:extLst>
              <a:ext uri="{FF2B5EF4-FFF2-40B4-BE49-F238E27FC236}">
                <a16:creationId xmlns:a16="http://schemas.microsoft.com/office/drawing/2014/main" id="{616E70C3-DAD0-4128-9661-AC159426F237}"/>
              </a:ext>
            </a:extLst>
          </p:cNvPr>
          <p:cNvSpPr txBox="1"/>
          <p:nvPr/>
        </p:nvSpPr>
        <p:spPr>
          <a:xfrm>
            <a:off x="2955378" y="3771129"/>
            <a:ext cx="924862" cy="92486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fr-CA" kern="1200" dirty="0">
                <a:latin typeface="Overpass" panose="00000500000000000000" pitchFamily="2" charset="0"/>
              </a:rPr>
              <a:t>Prêts</a:t>
            </a:r>
          </a:p>
        </p:txBody>
      </p:sp>
      <p:pic>
        <p:nvPicPr>
          <p:cNvPr id="4" name="Image 3" descr="Une image contenant texte, capture d’écran, Police, logo&#10;&#10;Description générée automatiquement">
            <a:extLst>
              <a:ext uri="{FF2B5EF4-FFF2-40B4-BE49-F238E27FC236}">
                <a16:creationId xmlns:a16="http://schemas.microsoft.com/office/drawing/2014/main" id="{73A49BCF-2F65-CD6A-EC97-55CABFBBE6F3}"/>
              </a:ext>
            </a:extLst>
          </p:cNvPr>
          <p:cNvPicPr>
            <a:picLocks noChangeAspect="1"/>
          </p:cNvPicPr>
          <p:nvPr/>
        </p:nvPicPr>
        <p:blipFill>
          <a:blip r:embed="rId4"/>
          <a:stretch>
            <a:fillRect/>
          </a:stretch>
        </p:blipFill>
        <p:spPr>
          <a:xfrm>
            <a:off x="3396983" y="1751143"/>
            <a:ext cx="5203266" cy="2097316"/>
          </a:xfrm>
          <a:prstGeom prst="rect">
            <a:avLst/>
          </a:prstGeom>
        </p:spPr>
      </p:pic>
    </p:spTree>
    <p:extLst>
      <p:ext uri="{BB962C8B-B14F-4D97-AF65-F5344CB8AC3E}">
        <p14:creationId xmlns:p14="http://schemas.microsoft.com/office/powerpoint/2010/main" val="3284509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7006241-E1B5-4D08-BBA1-33C32B271A3D}"/>
              </a:ext>
            </a:extLst>
          </p:cNvPr>
          <p:cNvSpPr>
            <a:spLocks noGrp="1"/>
          </p:cNvSpPr>
          <p:nvPr>
            <p:ph type="title"/>
          </p:nvPr>
        </p:nvSpPr>
        <p:spPr/>
        <p:txBody>
          <a:bodyPr/>
          <a:lstStyle/>
          <a:p>
            <a:r>
              <a:rPr lang="fr-CA" dirty="0"/>
              <a:t>Dépenses admises</a:t>
            </a:r>
          </a:p>
        </p:txBody>
      </p:sp>
      <p:sp>
        <p:nvSpPr>
          <p:cNvPr id="5" name="Espace réservé du texte 4">
            <a:extLst>
              <a:ext uri="{FF2B5EF4-FFF2-40B4-BE49-F238E27FC236}">
                <a16:creationId xmlns:a16="http://schemas.microsoft.com/office/drawing/2014/main" id="{29BA27DF-5698-4896-A6F7-D53C72021465}"/>
              </a:ext>
            </a:extLst>
          </p:cNvPr>
          <p:cNvSpPr>
            <a:spLocks noGrp="1"/>
          </p:cNvSpPr>
          <p:nvPr>
            <p:ph type="body" sz="quarter" idx="15"/>
          </p:nvPr>
        </p:nvSpPr>
        <p:spPr/>
        <p:txBody>
          <a:bodyPr/>
          <a:lstStyle/>
          <a:p>
            <a:pPr>
              <a:lnSpc>
                <a:spcPct val="100000"/>
              </a:lnSpc>
            </a:pPr>
            <a:r>
              <a:rPr lang="fr-CA" dirty="0"/>
              <a:t>Les dépenses admises représentent l’ensemble des dépenses que </a:t>
            </a:r>
            <a:r>
              <a:rPr lang="fr-CA" b="1" dirty="0"/>
              <a:t>l’Aide financière aux études</a:t>
            </a:r>
            <a:r>
              <a:rPr lang="fr-CA" i="1" dirty="0"/>
              <a:t> </a:t>
            </a:r>
            <a:r>
              <a:rPr lang="fr-CA" dirty="0"/>
              <a:t>reconnaît aux personnes étudiantes. Les montants alloués sont prédéterminés.</a:t>
            </a:r>
          </a:p>
          <a:p>
            <a:endParaRPr lang="fr-CA" dirty="0"/>
          </a:p>
        </p:txBody>
      </p:sp>
      <p:sp>
        <p:nvSpPr>
          <p:cNvPr id="3" name="Espace réservé du texte 2">
            <a:extLst>
              <a:ext uri="{FF2B5EF4-FFF2-40B4-BE49-F238E27FC236}">
                <a16:creationId xmlns:a16="http://schemas.microsoft.com/office/drawing/2014/main" id="{0F8C87EE-F2AD-4CAE-B55A-21EB15B0B20F}"/>
              </a:ext>
            </a:extLst>
          </p:cNvPr>
          <p:cNvSpPr>
            <a:spLocks noGrp="1"/>
          </p:cNvSpPr>
          <p:nvPr>
            <p:ph type="body" sz="quarter" idx="16"/>
          </p:nvPr>
        </p:nvSpPr>
        <p:spPr>
          <a:xfrm>
            <a:off x="1042174" y="2127501"/>
            <a:ext cx="7410450" cy="2177708"/>
          </a:xfrm>
        </p:spPr>
        <p:txBody>
          <a:bodyPr/>
          <a:lstStyle/>
          <a:p>
            <a:pPr marL="285750" indent="-285750">
              <a:spcBef>
                <a:spcPts val="1800"/>
              </a:spcBef>
              <a:buFont typeface="Arial" panose="020B0604020202020204" pitchFamily="34" charset="0"/>
              <a:buChar char="•"/>
            </a:pPr>
            <a:r>
              <a:rPr lang="fr-CA" sz="1600" dirty="0"/>
              <a:t>Droits de scolarité (montant réel)</a:t>
            </a:r>
          </a:p>
          <a:p>
            <a:pPr marL="285750" indent="-285750">
              <a:spcBef>
                <a:spcPts val="1800"/>
              </a:spcBef>
              <a:buFont typeface="Arial" panose="020B0604020202020204" pitchFamily="34" charset="0"/>
              <a:buChar char="•"/>
            </a:pPr>
            <a:r>
              <a:rPr lang="fr-CA" sz="1600" dirty="0"/>
              <a:t>Matériel scolaire</a:t>
            </a:r>
          </a:p>
          <a:p>
            <a:pPr marL="285750" indent="-285750">
              <a:spcBef>
                <a:spcPts val="1800"/>
              </a:spcBef>
              <a:buFont typeface="Arial" panose="020B0604020202020204" pitchFamily="34" charset="0"/>
              <a:buChar char="•"/>
            </a:pPr>
            <a:r>
              <a:rPr lang="fr-CA" sz="1600" dirty="0"/>
              <a:t>Frais de subsistance (pour la personne aux études et ses enfants, s’il y a lieu)</a:t>
            </a:r>
          </a:p>
          <a:p>
            <a:pPr marL="285750" indent="-285750">
              <a:spcBef>
                <a:spcPts val="1800"/>
              </a:spcBef>
              <a:buFont typeface="Arial" panose="020B0604020202020204" pitchFamily="34" charset="0"/>
              <a:buChar char="•"/>
            </a:pPr>
            <a:r>
              <a:rPr lang="fr-CA" sz="1600" dirty="0"/>
              <a:t>Logement, nourriture, transport, dépenses personnelles</a:t>
            </a:r>
          </a:p>
          <a:p>
            <a:pPr marL="285750" indent="-285750">
              <a:spcBef>
                <a:spcPts val="1800"/>
              </a:spcBef>
              <a:buFont typeface="Arial" panose="020B0604020202020204" pitchFamily="34" charset="0"/>
              <a:buChar char="•"/>
            </a:pPr>
            <a:r>
              <a:rPr lang="fr-CA" sz="1600" dirty="0"/>
              <a:t>Frais de garde pour enfants (s’il y a lieu)</a:t>
            </a:r>
          </a:p>
          <a:p>
            <a:pPr marL="285750" indent="-285750">
              <a:spcBef>
                <a:spcPts val="1800"/>
              </a:spcBef>
              <a:buFont typeface="Arial" panose="020B0604020202020204" pitchFamily="34" charset="0"/>
              <a:buChar char="•"/>
            </a:pPr>
            <a:r>
              <a:rPr lang="fr-CA" sz="1600" dirty="0"/>
              <a:t>Frais pour stages à l’extérieur de la région</a:t>
            </a:r>
          </a:p>
          <a:p>
            <a:pPr marL="285750" indent="-285750">
              <a:buFont typeface="Arial" panose="020B0604020202020204" pitchFamily="34" charset="0"/>
              <a:buChar char="•"/>
            </a:pPr>
            <a:endParaRPr lang="fr-CA" sz="1600" dirty="0"/>
          </a:p>
        </p:txBody>
      </p:sp>
    </p:spTree>
    <p:extLst>
      <p:ext uri="{BB962C8B-B14F-4D97-AF65-F5344CB8AC3E}">
        <p14:creationId xmlns:p14="http://schemas.microsoft.com/office/powerpoint/2010/main" val="38773616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uverture">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iapositive vide">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ble des matière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calaire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u - fond blanc">
  <a:themeElements>
    <a:clrScheme name="Personnalisé 6">
      <a:dk1>
        <a:srgbClr val="000000"/>
      </a:dk1>
      <a:lt1>
        <a:srgbClr val="FFFFFF"/>
      </a:lt1>
      <a:dk2>
        <a:srgbClr val="000000"/>
      </a:dk2>
      <a:lt2>
        <a:srgbClr val="F8F8F8"/>
      </a:lt2>
      <a:accent1>
        <a:srgbClr val="E30513"/>
      </a:accent1>
      <a:accent2>
        <a:srgbClr val="808080"/>
      </a:accent2>
      <a:accent3>
        <a:srgbClr val="FFC103"/>
      </a:accent3>
      <a:accent4>
        <a:srgbClr val="808080"/>
      </a:accent4>
      <a:accent5>
        <a:srgbClr val="5F5F5F"/>
      </a:accent5>
      <a:accent6>
        <a:srgbClr val="4D4D4D"/>
      </a:accent6>
      <a:hlink>
        <a:srgbClr val="FFFFFF"/>
      </a:hlink>
      <a:folHlink>
        <a:srgbClr val="FFFFFF"/>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700" dirty="0" err="1" smtClean="0">
            <a:solidFill>
              <a:schemeClr val="accent6"/>
            </a:solidFill>
            <a:latin typeface="Overpass Light"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u - fond gri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Graphiques et tableaux">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saïque de photo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Autres modèle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ôture">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628E88A1E31246A3D8889867A90D22" ma:contentTypeVersion="9" ma:contentTypeDescription="Crée un document." ma:contentTypeScope="" ma:versionID="bf27d985da6695c5f88b7f3df2755440">
  <xsd:schema xmlns:xsd="http://www.w3.org/2001/XMLSchema" xmlns:xs="http://www.w3.org/2001/XMLSchema" xmlns:p="http://schemas.microsoft.com/office/2006/metadata/properties" xmlns:ns2="8dbf89f4-5e20-4867-8748-5b3235d34e96" xmlns:ns3="1fb37fd7-a602-4652-b81a-757ceddfdcd1" targetNamespace="http://schemas.microsoft.com/office/2006/metadata/properties" ma:root="true" ma:fieldsID="5e901c9b801bc835049a3e8bb43fcc84" ns2:_="" ns3:_="">
    <xsd:import namespace="8dbf89f4-5e20-4867-8748-5b3235d34e96"/>
    <xsd:import namespace="1fb37fd7-a602-4652-b81a-757ceddfdc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f89f4-5e20-4867-8748-5b3235d34e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b37fd7-a602-4652-b81a-757ceddfdcd1"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10F585-D536-47AC-8690-18887C5CCC26}">
  <ds:schemaRefs>
    <ds:schemaRef ds:uri="http://schemas.microsoft.com/sharepoint/v3/contenttype/forms"/>
  </ds:schemaRefs>
</ds:datastoreItem>
</file>

<file path=customXml/itemProps2.xml><?xml version="1.0" encoding="utf-8"?>
<ds:datastoreItem xmlns:ds="http://schemas.openxmlformats.org/officeDocument/2006/customXml" ds:itemID="{73F987D9-7A08-40A3-91F2-F7881A00EA47}">
  <ds:schemaRefs>
    <ds:schemaRef ds:uri="1fb37fd7-a602-4652-b81a-757ceddfdcd1"/>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8dbf89f4-5e20-4867-8748-5b3235d34e96"/>
    <ds:schemaRef ds:uri="http://www.w3.org/XML/1998/namespace"/>
  </ds:schemaRefs>
</ds:datastoreItem>
</file>

<file path=customXml/itemProps3.xml><?xml version="1.0" encoding="utf-8"?>
<ds:datastoreItem xmlns:ds="http://schemas.openxmlformats.org/officeDocument/2006/customXml" ds:itemID="{EFDE3F72-F591-4EE6-8AD7-7FE15D965E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f89f4-5e20-4867-8748-5b3235d34e96"/>
    <ds:schemaRef ds:uri="1fb37fd7-a602-4652-b81a-757ceddfdc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11881</TotalTime>
  <Words>3264</Words>
  <Application>Microsoft Office PowerPoint</Application>
  <PresentationFormat>Affichage à l'écran (16:9)</PresentationFormat>
  <Paragraphs>345</Paragraphs>
  <Slides>35</Slides>
  <Notes>35</Notes>
  <HiddenSlides>1</HiddenSlides>
  <MMClips>0</MMClips>
  <ScaleCrop>false</ScaleCrop>
  <HeadingPairs>
    <vt:vector size="6" baseType="variant">
      <vt:variant>
        <vt:lpstr>Polices utilisées</vt:lpstr>
      </vt:variant>
      <vt:variant>
        <vt:i4>13</vt:i4>
      </vt:variant>
      <vt:variant>
        <vt:lpstr>Thème</vt:lpstr>
      </vt:variant>
      <vt:variant>
        <vt:i4>10</vt:i4>
      </vt:variant>
      <vt:variant>
        <vt:lpstr>Titres des diapositives</vt:lpstr>
      </vt:variant>
      <vt:variant>
        <vt:i4>35</vt:i4>
      </vt:variant>
    </vt:vector>
  </HeadingPairs>
  <TitlesOfParts>
    <vt:vector size="58" baseType="lpstr">
      <vt:lpstr>Arial</vt:lpstr>
      <vt:lpstr>Overpass</vt:lpstr>
      <vt:lpstr>Wingdings</vt:lpstr>
      <vt:lpstr>Times New Roman</vt:lpstr>
      <vt:lpstr>Source Sans Pro</vt:lpstr>
      <vt:lpstr>Segoe UI</vt:lpstr>
      <vt:lpstr>Calibri</vt:lpstr>
      <vt:lpstr>Overpass Light</vt:lpstr>
      <vt:lpstr>inherit</vt:lpstr>
      <vt:lpstr>Verdana</vt:lpstr>
      <vt:lpstr>Overpass black</vt:lpstr>
      <vt:lpstr>Calibri (Corps)</vt:lpstr>
      <vt:lpstr>Open Sans</vt:lpstr>
      <vt:lpstr>Ouverture</vt:lpstr>
      <vt:lpstr>Table des matières</vt:lpstr>
      <vt:lpstr>Intercalaires</vt:lpstr>
      <vt:lpstr>Contenu - fond blanc</vt:lpstr>
      <vt:lpstr>Contenu - fond gris</vt:lpstr>
      <vt:lpstr>Graphiques et tableaux</vt:lpstr>
      <vt:lpstr>Mosaïque de photos</vt:lpstr>
      <vt:lpstr>Autres modèles</vt:lpstr>
      <vt:lpstr>Clôture</vt:lpstr>
      <vt:lpstr>Diapositive vide</vt:lpstr>
      <vt:lpstr>Se donner les  moyens d’étudier</vt:lpstr>
      <vt:lpstr>Le Bureau des bourses et de l’aide financière (BBAF)</vt:lpstr>
      <vt:lpstr>Présentation PowerPoint</vt:lpstr>
      <vt:lpstr>Prêts et bourses</vt:lpstr>
      <vt:lpstr>Pourquoi l’aide financière aux études plutôt qu’une autre source de financement?</vt:lpstr>
      <vt:lpstr>Qui est admissible?</vt:lpstr>
      <vt:lpstr>Nombre de mois d’admissibilité</vt:lpstr>
      <vt:lpstr>Comment se calcule l’aide accordée?</vt:lpstr>
      <vt:lpstr>Dépenses admises</vt:lpstr>
      <vt:lpstr>Contributions</vt:lpstr>
      <vt:lpstr>Avec ou sans contribution des parents  ET de la conjointe ou du conjoint?</vt:lpstr>
      <vt:lpstr>Critères d’autonomie</vt:lpstr>
      <vt:lpstr>Critères d’autonomie (suite)</vt:lpstr>
      <vt:lpstr>Comment l’aide sera-t-elle versée?</vt:lpstr>
      <vt:lpstr>Et le remboursement du prêt?</vt:lpstr>
      <vt:lpstr>Présentation PowerPoint</vt:lpstr>
      <vt:lpstr>Dates importantes</vt:lpstr>
      <vt:lpstr>Bourses d’études</vt:lpstr>
      <vt:lpstr>Présentation PowerPoint</vt:lpstr>
      <vt:lpstr>Présentation PowerPoint</vt:lpstr>
      <vt:lpstr>Bourses d’admission</vt:lpstr>
      <vt:lpstr>Bourses en cours d’études</vt:lpstr>
      <vt:lpstr>Bourses de recherche Cycles supérieurs</vt:lpstr>
      <vt:lpstr>Étudiantes et étudiants  de l’international</vt:lpstr>
      <vt:lpstr>Recherche dans  le répertoire  des bourses</vt:lpstr>
      <vt:lpstr>Présentation PowerPoint</vt:lpstr>
      <vt:lpstr>Présentation PowerPoint</vt:lpstr>
      <vt:lpstr>Présentation PowerPoint</vt:lpstr>
      <vt:lpstr>Financer son projet d’études</vt:lpstr>
      <vt:lpstr>Présentation PowerPoint</vt:lpstr>
      <vt:lpstr>Sources de financement</vt:lpstr>
      <vt:lpstr>Outil budgétaire</vt:lpstr>
      <vt:lpstr>Présentation PowerPoint</vt:lpstr>
      <vt:lpstr>Conseils et accompagnement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Daniel Guay</cp:lastModifiedBy>
  <cp:revision>434</cp:revision>
  <dcterms:created xsi:type="dcterms:W3CDTF">2020-03-26T00:52:12Z</dcterms:created>
  <dcterms:modified xsi:type="dcterms:W3CDTF">2024-07-26T13:08:58Z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0x010100EB628E88A1E31246A3D8889867A90D22</vt:lpwstr>
  </property>
</Properties>
</file>