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8.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5.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6.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7.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0.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12.xml" ContentType="application/vnd.openxmlformats-officedocument.presentationml.notesSlide+xml"/>
  <Override PartName="/ppt/tags/tag50.xml" ContentType="application/vnd.openxmlformats-officedocument.presentationml.tags+xml"/>
  <Override PartName="/ppt/notesSlides/notesSlide13.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4.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6.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17.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18.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9.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notesSlides/notesSlide20.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notesSlides/notesSlide21.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22.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3.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24.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5.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notesSlides/notesSlide26.xml" ContentType="application/vnd.openxmlformats-officedocument.presentationml.notesSlid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notesSlides/notesSlide27.xml" ContentType="application/vnd.openxmlformats-officedocument.presentationml.notesSlide+xml"/>
  <Override PartName="/ppt/tags/tag105.xml" ContentType="application/vnd.openxmlformats-officedocument.presentationml.tags+xml"/>
  <Override PartName="/ppt/tags/tag106.xml" ContentType="application/vnd.openxmlformats-officedocument.presentationml.tags+xml"/>
  <Override PartName="/ppt/notesSlides/notesSlide28.xml" ContentType="application/vnd.openxmlformats-officedocument.presentationml.notesSlide+xml"/>
  <Override PartName="/ppt/tags/tag107.xml" ContentType="application/vnd.openxmlformats-officedocument.presentationml.tags+xml"/>
  <Override PartName="/ppt/notesSlides/notesSlide29.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notesSlides/notesSlide3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72" r:id="rId4"/>
    <p:sldMasterId id="2147483723" r:id="rId5"/>
    <p:sldMasterId id="2147483665" r:id="rId6"/>
    <p:sldMasterId id="2147483674" r:id="rId7"/>
    <p:sldMasterId id="2147483700" r:id="rId8"/>
    <p:sldMasterId id="2147483686" r:id="rId9"/>
    <p:sldMasterId id="2147483691" r:id="rId10"/>
    <p:sldMasterId id="2147483679" r:id="rId11"/>
    <p:sldMasterId id="2147483695" r:id="rId12"/>
    <p:sldMasterId id="2147483670" r:id="rId13"/>
  </p:sldMasterIdLst>
  <p:notesMasterIdLst>
    <p:notesMasterId r:id="rId45"/>
  </p:notesMasterIdLst>
  <p:sldIdLst>
    <p:sldId id="305" r:id="rId14"/>
    <p:sldId id="423" r:id="rId15"/>
    <p:sldId id="400" r:id="rId16"/>
    <p:sldId id="354" r:id="rId17"/>
    <p:sldId id="426" r:id="rId18"/>
    <p:sldId id="376" r:id="rId19"/>
    <p:sldId id="377" r:id="rId20"/>
    <p:sldId id="427" r:id="rId21"/>
    <p:sldId id="442" r:id="rId22"/>
    <p:sldId id="402" r:id="rId23"/>
    <p:sldId id="403" r:id="rId24"/>
    <p:sldId id="432" r:id="rId25"/>
    <p:sldId id="360" r:id="rId26"/>
    <p:sldId id="433" r:id="rId27"/>
    <p:sldId id="434" r:id="rId28"/>
    <p:sldId id="416" r:id="rId29"/>
    <p:sldId id="393" r:id="rId30"/>
    <p:sldId id="405" r:id="rId31"/>
    <p:sldId id="435" r:id="rId32"/>
    <p:sldId id="436" r:id="rId33"/>
    <p:sldId id="413" r:id="rId34"/>
    <p:sldId id="406" r:id="rId35"/>
    <p:sldId id="440" r:id="rId36"/>
    <p:sldId id="441" r:id="rId37"/>
    <p:sldId id="438" r:id="rId38"/>
    <p:sldId id="439" r:id="rId39"/>
    <p:sldId id="410" r:id="rId40"/>
    <p:sldId id="407" r:id="rId41"/>
    <p:sldId id="369" r:id="rId42"/>
    <p:sldId id="409" r:id="rId43"/>
    <p:sldId id="371" r:id="rId44"/>
  </p:sldIdLst>
  <p:sldSz cx="9144000" cy="5143500" type="screen16x9"/>
  <p:notesSz cx="9601200" cy="7315200"/>
  <p:embeddedFontLst>
    <p:embeddedFont>
      <p:font typeface="Overpass" pitchFamily="2" charset="0"/>
      <p:regular r:id="rId46"/>
      <p:bold r:id="rId47"/>
      <p:italic r:id="rId48"/>
      <p:boldItalic r:id="rId49"/>
    </p:embeddedFont>
    <p:embeddedFont>
      <p:font typeface="Overpass Light" charset="0"/>
      <p:regular r:id="rId50"/>
      <p:bold r:id="rId51"/>
      <p:italic r:id="rId52"/>
      <p:boldItalic r:id="rId53"/>
    </p:embeddedFont>
    <p:embeddedFont>
      <p:font typeface="Source Sans Pro" panose="020B0503030403020204" pitchFamily="34" charset="0"/>
      <p:regular r:id="rId54"/>
      <p:bold r:id="rId55"/>
      <p:italic r:id="rId56"/>
      <p:boldItalic r:id="rId5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verture générale" id="{2231E163-9AD0-1C43-A6ED-4152EA89550F}">
          <p14:sldIdLst>
            <p14:sldId id="305"/>
            <p14:sldId id="423"/>
            <p14:sldId id="400"/>
            <p14:sldId id="354"/>
            <p14:sldId id="426"/>
            <p14:sldId id="376"/>
            <p14:sldId id="377"/>
            <p14:sldId id="427"/>
            <p14:sldId id="442"/>
            <p14:sldId id="402"/>
            <p14:sldId id="403"/>
            <p14:sldId id="432"/>
            <p14:sldId id="360"/>
            <p14:sldId id="433"/>
            <p14:sldId id="434"/>
            <p14:sldId id="416"/>
            <p14:sldId id="393"/>
            <p14:sldId id="405"/>
            <p14:sldId id="435"/>
            <p14:sldId id="436"/>
            <p14:sldId id="413"/>
            <p14:sldId id="406"/>
            <p14:sldId id="440"/>
            <p14:sldId id="441"/>
            <p14:sldId id="438"/>
            <p14:sldId id="439"/>
            <p14:sldId id="410"/>
            <p14:sldId id="407"/>
            <p14:sldId id="369"/>
            <p14:sldId id="409"/>
            <p14:sldId id="371"/>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76029" autoAdjust="0"/>
  </p:normalViewPr>
  <p:slideViewPr>
    <p:cSldViewPr snapToGrid="0" snapToObjects="1">
      <p:cViewPr varScale="1">
        <p:scale>
          <a:sx n="111" d="100"/>
          <a:sy n="111" d="100"/>
        </p:scale>
        <p:origin x="162" y="9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Master" Target="slideMasters/slideMaster5.xml"/><Relationship Id="rId51" Type="http://schemas.openxmlformats.org/officeDocument/2006/relationships/font" Target="fonts/font6.fntdata"/><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font" Target="fonts/font1.fntdata"/><Relationship Id="rId59" Type="http://schemas.openxmlformats.org/officeDocument/2006/relationships/viewProps" Target="viewProp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Master" Target="slideMasters/slideMaster7.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font" Target="fonts/font7.fntdata"/><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DBDB30-5164-4835-BEDD-566FC19DBF42}" type="doc">
      <dgm:prSet loTypeId="urn:microsoft.com/office/officeart/2009/3/layout/IncreasingArrowsProcess" loCatId="process" qsTypeId="urn:microsoft.com/office/officeart/2005/8/quickstyle/simple2" qsCatId="simple" csTypeId="urn:microsoft.com/office/officeart/2005/8/colors/colorful4" csCatId="colorful" phldr="1"/>
      <dgm:spPr/>
      <dgm:t>
        <a:bodyPr/>
        <a:lstStyle/>
        <a:p>
          <a:endParaRPr lang="fr-CA"/>
        </a:p>
      </dgm:t>
    </dgm:pt>
    <dgm:pt modelId="{5A758504-B017-40CF-B9B1-6BF275ED4DD6}">
      <dgm:prSet phldrT="[Texte]" custT="1"/>
      <dgm:spPr>
        <a:ln>
          <a:noFill/>
        </a:ln>
      </dgm:spPr>
      <dgm:t>
        <a:bodyPr anchor="ctr"/>
        <a:lstStyle/>
        <a:p>
          <a:pPr algn="l"/>
          <a:r>
            <a:rPr lang="fr-CA" sz="1200" dirty="0">
              <a:latin typeface="Overpass" pitchFamily="2" charset="0"/>
            </a:rPr>
            <a:t>Versement principal</a:t>
          </a:r>
          <a:br>
            <a:rPr lang="fr-CA" sz="1200" dirty="0">
              <a:latin typeface="Overpass" pitchFamily="2" charset="0"/>
            </a:rPr>
          </a:br>
          <a:r>
            <a:rPr lang="fr-CA" sz="1200" b="1" dirty="0">
              <a:latin typeface="Overpass" pitchFamily="2" charset="0"/>
            </a:rPr>
            <a:t>2 500$</a:t>
          </a:r>
        </a:p>
      </dgm:t>
    </dgm:pt>
    <dgm:pt modelId="{616E052F-75BF-4FFA-99B8-4E678616381A}" type="parTrans" cxnId="{7A25D1A4-33FE-4696-BA41-BDC45446A5B5}">
      <dgm:prSet/>
      <dgm:spPr/>
      <dgm:t>
        <a:bodyPr/>
        <a:lstStyle/>
        <a:p>
          <a:endParaRPr lang="fr-CA"/>
        </a:p>
      </dgm:t>
    </dgm:pt>
    <dgm:pt modelId="{3B6BE56B-C33F-4AD8-A6D8-8906101B32B8}" type="sibTrans" cxnId="{7A25D1A4-33FE-4696-BA41-BDC45446A5B5}">
      <dgm:prSet/>
      <dgm:spPr/>
      <dgm:t>
        <a:bodyPr/>
        <a:lstStyle/>
        <a:p>
          <a:endParaRPr lang="fr-CA"/>
        </a:p>
      </dgm:t>
    </dgm:pt>
    <dgm:pt modelId="{2F7A9417-E598-4F32-9D12-004602B73E17}">
      <dgm:prSet phldrT="[Texte]" custT="1"/>
      <dgm:spPr/>
      <dgm:t>
        <a:bodyPr/>
        <a:lstStyle/>
        <a:p>
          <a:endParaRPr lang="fr-CA" sz="1100" dirty="0">
            <a:latin typeface="Overpass Light" charset="0"/>
          </a:endParaRPr>
        </a:p>
      </dgm:t>
    </dgm:pt>
    <dgm:pt modelId="{866B5917-649E-4FF5-A09C-5ED49003C7E0}" type="parTrans" cxnId="{CD2A95F1-49C1-4E2D-B1E0-86114FF314AB}">
      <dgm:prSet/>
      <dgm:spPr/>
      <dgm:t>
        <a:bodyPr/>
        <a:lstStyle/>
        <a:p>
          <a:endParaRPr lang="fr-CA"/>
        </a:p>
      </dgm:t>
    </dgm:pt>
    <dgm:pt modelId="{E978E99A-FB84-496F-805A-CA18A1555E4D}" type="sibTrans" cxnId="{CD2A95F1-49C1-4E2D-B1E0-86114FF314AB}">
      <dgm:prSet/>
      <dgm:spPr/>
      <dgm:t>
        <a:bodyPr/>
        <a:lstStyle/>
        <a:p>
          <a:endParaRPr lang="fr-CA"/>
        </a:p>
      </dgm:t>
    </dgm:pt>
    <dgm:pt modelId="{4590F420-16EA-4291-9A8C-ADD23BB42E22}">
      <dgm:prSet phldrT="[Texte]" custT="1"/>
      <dgm:spPr>
        <a:ln>
          <a:noFill/>
        </a:ln>
      </dgm:spPr>
      <dgm:t>
        <a:bodyPr anchor="ctr"/>
        <a:lstStyle/>
        <a:p>
          <a:pPr algn="l"/>
          <a:r>
            <a:rPr lang="fr-CA" sz="1200" dirty="0">
              <a:latin typeface="Overpass" pitchFamily="2" charset="0"/>
            </a:rPr>
            <a:t>Versement</a:t>
          </a:r>
          <a:br>
            <a:rPr lang="fr-CA" sz="1200" dirty="0">
              <a:latin typeface="Overpass" pitchFamily="2" charset="0"/>
            </a:rPr>
          </a:br>
          <a:r>
            <a:rPr lang="fr-CA" sz="1200" b="1" dirty="0">
              <a:latin typeface="Overpass" pitchFamily="2" charset="0"/>
            </a:rPr>
            <a:t>500$ </a:t>
          </a:r>
        </a:p>
      </dgm:t>
    </dgm:pt>
    <dgm:pt modelId="{B9784C11-75DE-4ADD-B5C0-657934A28B19}" type="parTrans" cxnId="{C58BFE1A-D15E-4826-A467-05D06FCD482D}">
      <dgm:prSet/>
      <dgm:spPr/>
      <dgm:t>
        <a:bodyPr/>
        <a:lstStyle/>
        <a:p>
          <a:endParaRPr lang="fr-CA"/>
        </a:p>
      </dgm:t>
    </dgm:pt>
    <dgm:pt modelId="{B7434261-DC3D-4B26-8651-1CEA6B156C2F}" type="sibTrans" cxnId="{C58BFE1A-D15E-4826-A467-05D06FCD482D}">
      <dgm:prSet/>
      <dgm:spPr/>
      <dgm:t>
        <a:bodyPr/>
        <a:lstStyle/>
        <a:p>
          <a:endParaRPr lang="fr-CA"/>
        </a:p>
      </dgm:t>
    </dgm:pt>
    <dgm:pt modelId="{AF77B941-C40A-42D9-906A-1103363FAE40}">
      <dgm:prSet phldrT="[Texte]" custT="1"/>
      <dgm:spPr/>
      <dgm:t>
        <a:bodyPr/>
        <a:lstStyle/>
        <a:p>
          <a:endParaRPr lang="fr-CA" sz="1100" kern="1200" dirty="0">
            <a:solidFill>
              <a:srgbClr val="FFFFFF"/>
            </a:solidFill>
            <a:latin typeface="Overpass Light" charset="0"/>
            <a:ea typeface="+mn-ea"/>
            <a:cs typeface="+mn-cs"/>
          </a:endParaRPr>
        </a:p>
      </dgm:t>
    </dgm:pt>
    <dgm:pt modelId="{46EC924E-D4A9-457A-8296-9B2EA2D09AA6}" type="parTrans" cxnId="{ABFD06B0-7774-4FCE-8303-1205A2E33D72}">
      <dgm:prSet/>
      <dgm:spPr/>
      <dgm:t>
        <a:bodyPr/>
        <a:lstStyle/>
        <a:p>
          <a:endParaRPr lang="fr-CA"/>
        </a:p>
      </dgm:t>
    </dgm:pt>
    <dgm:pt modelId="{3F078772-8C17-40AE-B19E-7316880A6FE3}" type="sibTrans" cxnId="{ABFD06B0-7774-4FCE-8303-1205A2E33D72}">
      <dgm:prSet/>
      <dgm:spPr/>
      <dgm:t>
        <a:bodyPr/>
        <a:lstStyle/>
        <a:p>
          <a:endParaRPr lang="fr-CA"/>
        </a:p>
      </dgm:t>
    </dgm:pt>
    <dgm:pt modelId="{1EC93907-3D91-4107-9DF2-2BE2A808D883}">
      <dgm:prSet phldrT="[Texte]" custT="1"/>
      <dgm:spPr>
        <a:ln>
          <a:noFill/>
        </a:ln>
      </dgm:spPr>
      <dgm:t>
        <a:bodyPr anchor="ctr"/>
        <a:lstStyle/>
        <a:p>
          <a:pPr algn="l"/>
          <a:r>
            <a:rPr lang="fr-CA" sz="1200" dirty="0">
              <a:latin typeface="Overpass" pitchFamily="2" charset="0"/>
            </a:rPr>
            <a:t>Versement</a:t>
          </a:r>
          <a:br>
            <a:rPr lang="fr-CA" sz="1200" dirty="0">
              <a:latin typeface="Overpass" pitchFamily="2" charset="0"/>
            </a:rPr>
          </a:br>
          <a:r>
            <a:rPr lang="fr-CA" sz="1200" b="1" dirty="0">
              <a:latin typeface="Overpass" pitchFamily="2" charset="0"/>
            </a:rPr>
            <a:t>500$</a:t>
          </a:r>
        </a:p>
      </dgm:t>
    </dgm:pt>
    <dgm:pt modelId="{CA18DAD8-A5A4-4370-B04E-5540C1FCF0B8}" type="parTrans" cxnId="{491265FA-6958-4E5A-835C-8FE23D4A3F4F}">
      <dgm:prSet/>
      <dgm:spPr/>
      <dgm:t>
        <a:bodyPr/>
        <a:lstStyle/>
        <a:p>
          <a:endParaRPr lang="fr-CA"/>
        </a:p>
      </dgm:t>
    </dgm:pt>
    <dgm:pt modelId="{029F2171-D80C-4067-8A9C-2BEAA75A978E}" type="sibTrans" cxnId="{491265FA-6958-4E5A-835C-8FE23D4A3F4F}">
      <dgm:prSet/>
      <dgm:spPr/>
      <dgm:t>
        <a:bodyPr/>
        <a:lstStyle/>
        <a:p>
          <a:endParaRPr lang="fr-CA"/>
        </a:p>
      </dgm:t>
    </dgm:pt>
    <dgm:pt modelId="{B9365C8E-A726-4172-91F1-D2D873D5A934}">
      <dgm:prSet custT="1"/>
      <dgm:spPr/>
      <dgm:t>
        <a:bodyPr/>
        <a:lstStyle/>
        <a:p>
          <a:endParaRPr lang="fr-CA" sz="1000" dirty="0">
            <a:latin typeface="Overpass Light" charset="0"/>
          </a:endParaRPr>
        </a:p>
      </dgm:t>
    </dgm:pt>
    <dgm:pt modelId="{D5BBCC8D-D789-4EC7-AB85-5D928E675F66}" type="parTrans" cxnId="{7B40AEA7-FBA8-4A94-9512-07ED17A13C5C}">
      <dgm:prSet/>
      <dgm:spPr/>
      <dgm:t>
        <a:bodyPr/>
        <a:lstStyle/>
        <a:p>
          <a:endParaRPr lang="fr-CA"/>
        </a:p>
      </dgm:t>
    </dgm:pt>
    <dgm:pt modelId="{9E395DE7-DE59-4803-9599-265F31D10332}" type="sibTrans" cxnId="{7B40AEA7-FBA8-4A94-9512-07ED17A13C5C}">
      <dgm:prSet/>
      <dgm:spPr/>
      <dgm:t>
        <a:bodyPr/>
        <a:lstStyle/>
        <a:p>
          <a:endParaRPr lang="fr-CA"/>
        </a:p>
      </dgm:t>
    </dgm:pt>
    <dgm:pt modelId="{E905DA82-331A-4A6E-B16B-873A4912A663}">
      <dgm:prSet custT="1"/>
      <dgm:spPr>
        <a:ln>
          <a:noFill/>
        </a:ln>
      </dgm:spPr>
      <dgm:t>
        <a:bodyPr anchor="ctr"/>
        <a:lstStyle/>
        <a:p>
          <a:pPr algn="l"/>
          <a:r>
            <a:rPr lang="fr-CA" sz="1200" dirty="0">
              <a:latin typeface="Overpass" pitchFamily="2" charset="0"/>
            </a:rPr>
            <a:t>Versement</a:t>
          </a:r>
          <a:br>
            <a:rPr lang="fr-CA" sz="1200" dirty="0">
              <a:latin typeface="Overpass" pitchFamily="2" charset="0"/>
            </a:rPr>
          </a:br>
          <a:r>
            <a:rPr lang="fr-CA" sz="1200" b="1" dirty="0">
              <a:latin typeface="Overpass" pitchFamily="2" charset="0"/>
            </a:rPr>
            <a:t>500$</a:t>
          </a:r>
        </a:p>
      </dgm:t>
    </dgm:pt>
    <dgm:pt modelId="{702F8493-5395-4109-9F26-B2DF6D8DF2B6}" type="parTrans" cxnId="{B19F28EB-B69B-48E2-B8A5-C97FADC84FE8}">
      <dgm:prSet/>
      <dgm:spPr/>
      <dgm:t>
        <a:bodyPr/>
        <a:lstStyle/>
        <a:p>
          <a:endParaRPr lang="fr-CA"/>
        </a:p>
      </dgm:t>
    </dgm:pt>
    <dgm:pt modelId="{F4EB173A-3D27-4DC7-ACAF-21846AC9FB4E}" type="sibTrans" cxnId="{B19F28EB-B69B-48E2-B8A5-C97FADC84FE8}">
      <dgm:prSet/>
      <dgm:spPr/>
      <dgm:t>
        <a:bodyPr/>
        <a:lstStyle/>
        <a:p>
          <a:endParaRPr lang="fr-CA"/>
        </a:p>
      </dgm:t>
    </dgm:pt>
    <dgm:pt modelId="{9CA0B3AB-36B8-4CDA-BF35-10BF75E76600}">
      <dgm:prSet phldrT="[Texte]" custT="1"/>
      <dgm:spPr/>
      <dgm:t>
        <a:bodyPr/>
        <a:lstStyle/>
        <a:p>
          <a:pPr>
            <a:lnSpc>
              <a:spcPct val="100000"/>
            </a:lnSpc>
            <a:spcBef>
              <a:spcPts val="1200"/>
            </a:spcBef>
            <a:spcAft>
              <a:spcPts val="0"/>
            </a:spcAft>
          </a:pPr>
          <a:endParaRPr lang="fr-CA" sz="1200" dirty="0">
            <a:latin typeface="Overpass Light" charset="0"/>
          </a:endParaRPr>
        </a:p>
      </dgm:t>
    </dgm:pt>
    <dgm:pt modelId="{198AF808-F2DF-45A4-ABAF-3B7D7B01680E}" type="sibTrans" cxnId="{E8E631C0-DD0B-40C8-A903-60DC05C7EC83}">
      <dgm:prSet/>
      <dgm:spPr/>
      <dgm:t>
        <a:bodyPr/>
        <a:lstStyle/>
        <a:p>
          <a:endParaRPr lang="fr-CA"/>
        </a:p>
      </dgm:t>
    </dgm:pt>
    <dgm:pt modelId="{CA4B8DF3-9776-4E47-9D51-070F4CE27D02}" type="parTrans" cxnId="{E8E631C0-DD0B-40C8-A903-60DC05C7EC83}">
      <dgm:prSet/>
      <dgm:spPr/>
      <dgm:t>
        <a:bodyPr/>
        <a:lstStyle/>
        <a:p>
          <a:endParaRPr lang="fr-CA"/>
        </a:p>
      </dgm:t>
    </dgm:pt>
    <dgm:pt modelId="{F360FDCF-432D-43C0-8428-108D6001C708}" type="pres">
      <dgm:prSet presAssocID="{DBDBDB30-5164-4835-BEDD-566FC19DBF42}" presName="Name0" presStyleCnt="0">
        <dgm:presLayoutVars>
          <dgm:chMax val="5"/>
          <dgm:chPref val="5"/>
          <dgm:dir/>
          <dgm:animLvl val="lvl"/>
        </dgm:presLayoutVars>
      </dgm:prSet>
      <dgm:spPr/>
    </dgm:pt>
    <dgm:pt modelId="{3AABBD23-882E-4321-BF86-4507997FF92A}" type="pres">
      <dgm:prSet presAssocID="{9CA0B3AB-36B8-4CDA-BF35-10BF75E76600}" presName="parentText1" presStyleLbl="node1" presStyleIdx="0" presStyleCnt="4" custLinFactNeighborX="270">
        <dgm:presLayoutVars>
          <dgm:chMax/>
          <dgm:chPref val="3"/>
          <dgm:bulletEnabled val="1"/>
        </dgm:presLayoutVars>
      </dgm:prSet>
      <dgm:spPr/>
    </dgm:pt>
    <dgm:pt modelId="{9DFB6CD8-E2FB-49AA-B18A-CFC91922290B}" type="pres">
      <dgm:prSet presAssocID="{9CA0B3AB-36B8-4CDA-BF35-10BF75E76600}" presName="childText1" presStyleLbl="solidAlignAcc1" presStyleIdx="0" presStyleCnt="4" custScaleY="50572" custLinFactNeighborX="3005" custLinFactNeighborY="-19927">
        <dgm:presLayoutVars>
          <dgm:chMax val="0"/>
          <dgm:chPref val="0"/>
          <dgm:bulletEnabled val="1"/>
        </dgm:presLayoutVars>
      </dgm:prSet>
      <dgm:spPr/>
    </dgm:pt>
    <dgm:pt modelId="{FE53B654-6C14-4D5A-A814-291D8B309122}" type="pres">
      <dgm:prSet presAssocID="{2F7A9417-E598-4F32-9D12-004602B73E17}" presName="parentText2" presStyleLbl="node1" presStyleIdx="1" presStyleCnt="4" custLinFactNeighborX="128" custLinFactNeighborY="16781">
        <dgm:presLayoutVars>
          <dgm:chMax/>
          <dgm:chPref val="3"/>
          <dgm:bulletEnabled val="1"/>
        </dgm:presLayoutVars>
      </dgm:prSet>
      <dgm:spPr/>
    </dgm:pt>
    <dgm:pt modelId="{B757C135-2505-43B5-8663-297ABB799FE5}" type="pres">
      <dgm:prSet presAssocID="{2F7A9417-E598-4F32-9D12-004602B73E17}" presName="childText2" presStyleLbl="solidAlignAcc1" presStyleIdx="1" presStyleCnt="4" custScaleY="50566" custLinFactNeighborX="1968" custLinFactNeighborY="-17667">
        <dgm:presLayoutVars>
          <dgm:chMax val="0"/>
          <dgm:chPref val="0"/>
          <dgm:bulletEnabled val="1"/>
        </dgm:presLayoutVars>
      </dgm:prSet>
      <dgm:spPr/>
    </dgm:pt>
    <dgm:pt modelId="{5FC22895-FE71-47B2-9F1F-47BB327C4609}" type="pres">
      <dgm:prSet presAssocID="{AF77B941-C40A-42D9-906A-1103363FAE40}" presName="parentText3" presStyleLbl="node1" presStyleIdx="2" presStyleCnt="4" custLinFactNeighborX="433" custLinFactNeighborY="33248">
        <dgm:presLayoutVars>
          <dgm:chMax/>
          <dgm:chPref val="3"/>
          <dgm:bulletEnabled val="1"/>
        </dgm:presLayoutVars>
      </dgm:prSet>
      <dgm:spPr/>
    </dgm:pt>
    <dgm:pt modelId="{96A813A6-71F6-4748-8836-0C582C522E6A}" type="pres">
      <dgm:prSet presAssocID="{AF77B941-C40A-42D9-906A-1103363FAE40}" presName="childText3" presStyleLbl="solidAlignAcc1" presStyleIdx="2" presStyleCnt="4" custScaleY="49906" custLinFactNeighborX="1968" custLinFactNeighborY="-8274">
        <dgm:presLayoutVars>
          <dgm:chMax val="0"/>
          <dgm:chPref val="0"/>
          <dgm:bulletEnabled val="1"/>
        </dgm:presLayoutVars>
      </dgm:prSet>
      <dgm:spPr/>
    </dgm:pt>
    <dgm:pt modelId="{F1F1562D-FD4A-43D4-B6D0-D061E39691E4}" type="pres">
      <dgm:prSet presAssocID="{B9365C8E-A726-4172-91F1-D2D873D5A934}" presName="parentText4" presStyleLbl="node1" presStyleIdx="3" presStyleCnt="4" custLinFactNeighborX="834" custLinFactNeighborY="50180">
        <dgm:presLayoutVars>
          <dgm:chMax/>
          <dgm:chPref val="3"/>
          <dgm:bulletEnabled val="1"/>
        </dgm:presLayoutVars>
      </dgm:prSet>
      <dgm:spPr/>
    </dgm:pt>
    <dgm:pt modelId="{8E320203-5029-46EF-A07B-A213DF28B6AA}" type="pres">
      <dgm:prSet presAssocID="{B9365C8E-A726-4172-91F1-D2D873D5A934}" presName="childText4" presStyleLbl="solidAlignAcc1" presStyleIdx="3" presStyleCnt="4" custScaleX="87608" custScaleY="46945" custLinFactNeighborX="29" custLinFactNeighborY="802">
        <dgm:presLayoutVars>
          <dgm:chMax val="0"/>
          <dgm:chPref val="0"/>
          <dgm:bulletEnabled val="1"/>
        </dgm:presLayoutVars>
      </dgm:prSet>
      <dgm:spPr/>
    </dgm:pt>
  </dgm:ptLst>
  <dgm:cxnLst>
    <dgm:cxn modelId="{D6C9E30C-1275-44CE-A688-C3EB75B5B684}" type="presOf" srcId="{2F7A9417-E598-4F32-9D12-004602B73E17}" destId="{FE53B654-6C14-4D5A-A814-291D8B309122}" srcOrd="0" destOrd="0" presId="urn:microsoft.com/office/officeart/2009/3/layout/IncreasingArrowsProcess"/>
    <dgm:cxn modelId="{C58BFE1A-D15E-4826-A467-05D06FCD482D}" srcId="{2F7A9417-E598-4F32-9D12-004602B73E17}" destId="{4590F420-16EA-4291-9A8C-ADD23BB42E22}" srcOrd="0" destOrd="0" parTransId="{B9784C11-75DE-4ADD-B5C0-657934A28B19}" sibTransId="{B7434261-DC3D-4B26-8651-1CEA6B156C2F}"/>
    <dgm:cxn modelId="{E3543E3E-E935-4252-8A78-2976E61F1DBB}" type="presOf" srcId="{E905DA82-331A-4A6E-B16B-873A4912A663}" destId="{8E320203-5029-46EF-A07B-A213DF28B6AA}" srcOrd="0" destOrd="0" presId="urn:microsoft.com/office/officeart/2009/3/layout/IncreasingArrowsProcess"/>
    <dgm:cxn modelId="{AAF8DB64-4E63-455F-AB1E-D94187D6844E}" type="presOf" srcId="{DBDBDB30-5164-4835-BEDD-566FC19DBF42}" destId="{F360FDCF-432D-43C0-8428-108D6001C708}" srcOrd="0" destOrd="0" presId="urn:microsoft.com/office/officeart/2009/3/layout/IncreasingArrowsProcess"/>
    <dgm:cxn modelId="{83D73F65-20FD-4A20-8F39-5E2534FDFC48}" type="presOf" srcId="{5A758504-B017-40CF-B9B1-6BF275ED4DD6}" destId="{9DFB6CD8-E2FB-49AA-B18A-CFC91922290B}" srcOrd="0" destOrd="0" presId="urn:microsoft.com/office/officeart/2009/3/layout/IncreasingArrowsProcess"/>
    <dgm:cxn modelId="{C7E4EB48-5DEF-4DBD-A439-2B309FE69E33}" type="presOf" srcId="{B9365C8E-A726-4172-91F1-D2D873D5A934}" destId="{F1F1562D-FD4A-43D4-B6D0-D061E39691E4}" srcOrd="0" destOrd="0" presId="urn:microsoft.com/office/officeart/2009/3/layout/IncreasingArrowsProcess"/>
    <dgm:cxn modelId="{B8207D54-00C9-41A4-87DA-24A522872182}" type="presOf" srcId="{9CA0B3AB-36B8-4CDA-BF35-10BF75E76600}" destId="{3AABBD23-882E-4321-BF86-4507997FF92A}" srcOrd="0" destOrd="0" presId="urn:microsoft.com/office/officeart/2009/3/layout/IncreasingArrowsProcess"/>
    <dgm:cxn modelId="{434C5381-CBDE-4898-B170-5CF2292F16D0}" type="presOf" srcId="{AF77B941-C40A-42D9-906A-1103363FAE40}" destId="{5FC22895-FE71-47B2-9F1F-47BB327C4609}" srcOrd="0" destOrd="0" presId="urn:microsoft.com/office/officeart/2009/3/layout/IncreasingArrowsProcess"/>
    <dgm:cxn modelId="{1A05EEA0-4BC5-4548-86CE-9FF19185AE07}" type="presOf" srcId="{1EC93907-3D91-4107-9DF2-2BE2A808D883}" destId="{96A813A6-71F6-4748-8836-0C582C522E6A}" srcOrd="0" destOrd="0" presId="urn:microsoft.com/office/officeart/2009/3/layout/IncreasingArrowsProcess"/>
    <dgm:cxn modelId="{7A25D1A4-33FE-4696-BA41-BDC45446A5B5}" srcId="{9CA0B3AB-36B8-4CDA-BF35-10BF75E76600}" destId="{5A758504-B017-40CF-B9B1-6BF275ED4DD6}" srcOrd="0" destOrd="0" parTransId="{616E052F-75BF-4FFA-99B8-4E678616381A}" sibTransId="{3B6BE56B-C33F-4AD8-A6D8-8906101B32B8}"/>
    <dgm:cxn modelId="{7B40AEA7-FBA8-4A94-9512-07ED17A13C5C}" srcId="{DBDBDB30-5164-4835-BEDD-566FC19DBF42}" destId="{B9365C8E-A726-4172-91F1-D2D873D5A934}" srcOrd="3" destOrd="0" parTransId="{D5BBCC8D-D789-4EC7-AB85-5D928E675F66}" sibTransId="{9E395DE7-DE59-4803-9599-265F31D10332}"/>
    <dgm:cxn modelId="{ABFD06B0-7774-4FCE-8303-1205A2E33D72}" srcId="{DBDBDB30-5164-4835-BEDD-566FC19DBF42}" destId="{AF77B941-C40A-42D9-906A-1103363FAE40}" srcOrd="2" destOrd="0" parTransId="{46EC924E-D4A9-457A-8296-9B2EA2D09AA6}" sibTransId="{3F078772-8C17-40AE-B19E-7316880A6FE3}"/>
    <dgm:cxn modelId="{F03DCCBB-C0AD-4A19-86B6-C0213B1D15A1}" type="presOf" srcId="{4590F420-16EA-4291-9A8C-ADD23BB42E22}" destId="{B757C135-2505-43B5-8663-297ABB799FE5}" srcOrd="0" destOrd="0" presId="urn:microsoft.com/office/officeart/2009/3/layout/IncreasingArrowsProcess"/>
    <dgm:cxn modelId="{E8E631C0-DD0B-40C8-A903-60DC05C7EC83}" srcId="{DBDBDB30-5164-4835-BEDD-566FC19DBF42}" destId="{9CA0B3AB-36B8-4CDA-BF35-10BF75E76600}" srcOrd="0" destOrd="0" parTransId="{CA4B8DF3-9776-4E47-9D51-070F4CE27D02}" sibTransId="{198AF808-F2DF-45A4-ABAF-3B7D7B01680E}"/>
    <dgm:cxn modelId="{B19F28EB-B69B-48E2-B8A5-C97FADC84FE8}" srcId="{B9365C8E-A726-4172-91F1-D2D873D5A934}" destId="{E905DA82-331A-4A6E-B16B-873A4912A663}" srcOrd="0" destOrd="0" parTransId="{702F8493-5395-4109-9F26-B2DF6D8DF2B6}" sibTransId="{F4EB173A-3D27-4DC7-ACAF-21846AC9FB4E}"/>
    <dgm:cxn modelId="{CD2A95F1-49C1-4E2D-B1E0-86114FF314AB}" srcId="{DBDBDB30-5164-4835-BEDD-566FC19DBF42}" destId="{2F7A9417-E598-4F32-9D12-004602B73E17}" srcOrd="1" destOrd="0" parTransId="{866B5917-649E-4FF5-A09C-5ED49003C7E0}" sibTransId="{E978E99A-FB84-496F-805A-CA18A1555E4D}"/>
    <dgm:cxn modelId="{491265FA-6958-4E5A-835C-8FE23D4A3F4F}" srcId="{AF77B941-C40A-42D9-906A-1103363FAE40}" destId="{1EC93907-3D91-4107-9DF2-2BE2A808D883}" srcOrd="0" destOrd="0" parTransId="{CA18DAD8-A5A4-4370-B04E-5540C1FCF0B8}" sibTransId="{029F2171-D80C-4067-8A9C-2BEAA75A978E}"/>
    <dgm:cxn modelId="{08AAC2F7-4372-4280-B0C1-475378A74645}" type="presParOf" srcId="{F360FDCF-432D-43C0-8428-108D6001C708}" destId="{3AABBD23-882E-4321-BF86-4507997FF92A}" srcOrd="0" destOrd="0" presId="urn:microsoft.com/office/officeart/2009/3/layout/IncreasingArrowsProcess"/>
    <dgm:cxn modelId="{A44212E7-D43A-4B33-A522-E3D37A72C988}" type="presParOf" srcId="{F360FDCF-432D-43C0-8428-108D6001C708}" destId="{9DFB6CD8-E2FB-49AA-B18A-CFC91922290B}" srcOrd="1" destOrd="0" presId="urn:microsoft.com/office/officeart/2009/3/layout/IncreasingArrowsProcess"/>
    <dgm:cxn modelId="{9648B2E7-A8A6-4BED-A17E-87E1EF059D80}" type="presParOf" srcId="{F360FDCF-432D-43C0-8428-108D6001C708}" destId="{FE53B654-6C14-4D5A-A814-291D8B309122}" srcOrd="2" destOrd="0" presId="urn:microsoft.com/office/officeart/2009/3/layout/IncreasingArrowsProcess"/>
    <dgm:cxn modelId="{5517F773-40EA-4E80-A90A-19F458EE0B69}" type="presParOf" srcId="{F360FDCF-432D-43C0-8428-108D6001C708}" destId="{B757C135-2505-43B5-8663-297ABB799FE5}" srcOrd="3" destOrd="0" presId="urn:microsoft.com/office/officeart/2009/3/layout/IncreasingArrowsProcess"/>
    <dgm:cxn modelId="{C5B4B512-1204-494D-B93A-223250662925}" type="presParOf" srcId="{F360FDCF-432D-43C0-8428-108D6001C708}" destId="{5FC22895-FE71-47B2-9F1F-47BB327C4609}" srcOrd="4" destOrd="0" presId="urn:microsoft.com/office/officeart/2009/3/layout/IncreasingArrowsProcess"/>
    <dgm:cxn modelId="{94A68A21-4A23-44FE-9A10-8C440DD5FF5E}" type="presParOf" srcId="{F360FDCF-432D-43C0-8428-108D6001C708}" destId="{96A813A6-71F6-4748-8836-0C582C522E6A}" srcOrd="5" destOrd="0" presId="urn:microsoft.com/office/officeart/2009/3/layout/IncreasingArrowsProcess"/>
    <dgm:cxn modelId="{5EF62D0F-8864-4BE3-AFAA-3462C61D8696}" type="presParOf" srcId="{F360FDCF-432D-43C0-8428-108D6001C708}" destId="{F1F1562D-FD4A-43D4-B6D0-D061E39691E4}" srcOrd="6" destOrd="0" presId="urn:microsoft.com/office/officeart/2009/3/layout/IncreasingArrowsProcess"/>
    <dgm:cxn modelId="{1A08A943-93F6-4A19-8FC8-204A1B7FC649}" type="presParOf" srcId="{F360FDCF-432D-43C0-8428-108D6001C708}" destId="{8E320203-5029-46EF-A07B-A213DF28B6AA}" srcOrd="7" destOrd="0" presId="urn:microsoft.com/office/officeart/2009/3/layout/IncreasingArrowsProcess"/>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BDB30-5164-4835-BEDD-566FC19DBF42}"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fr-CA"/>
        </a:p>
      </dgm:t>
    </dgm:pt>
    <dgm:pt modelId="{9CA0B3AB-36B8-4CDA-BF35-10BF75E76600}">
      <dgm:prSet phldrT="[Texte]" custT="1"/>
      <dgm:spPr/>
      <dgm:t>
        <a:bodyPr/>
        <a:lstStyle/>
        <a:p>
          <a:pPr>
            <a:lnSpc>
              <a:spcPct val="100000"/>
            </a:lnSpc>
            <a:spcBef>
              <a:spcPts val="1200"/>
            </a:spcBef>
            <a:spcAft>
              <a:spcPts val="0"/>
            </a:spcAft>
          </a:pPr>
          <a:endParaRPr lang="fr-CA" sz="1200" dirty="0">
            <a:latin typeface="Overpass Light" charset="0"/>
          </a:endParaRPr>
        </a:p>
      </dgm:t>
    </dgm:pt>
    <dgm:pt modelId="{CA4B8DF3-9776-4E47-9D51-070F4CE27D02}" type="parTrans" cxnId="{E8E631C0-DD0B-40C8-A903-60DC05C7EC83}">
      <dgm:prSet/>
      <dgm:spPr/>
      <dgm:t>
        <a:bodyPr/>
        <a:lstStyle/>
        <a:p>
          <a:endParaRPr lang="fr-CA"/>
        </a:p>
      </dgm:t>
    </dgm:pt>
    <dgm:pt modelId="{198AF808-F2DF-45A4-ABAF-3B7D7B01680E}" type="sibTrans" cxnId="{E8E631C0-DD0B-40C8-A903-60DC05C7EC83}">
      <dgm:prSet/>
      <dgm:spPr/>
      <dgm:t>
        <a:bodyPr/>
        <a:lstStyle/>
        <a:p>
          <a:endParaRPr lang="fr-CA"/>
        </a:p>
      </dgm:t>
    </dgm:pt>
    <dgm:pt modelId="{5A758504-B017-40CF-B9B1-6BF275ED4DD6}">
      <dgm:prSet phldrT="[Texte]" custT="1"/>
      <dgm:spPr>
        <a:ln w="0">
          <a:noFill/>
          <a:prstDash val="sysDot"/>
        </a:ln>
      </dgm:spPr>
      <dgm:t>
        <a:bodyPr anchor="ctr"/>
        <a:lstStyle/>
        <a:p>
          <a:pPr algn="l"/>
          <a:r>
            <a:rPr lang="fr-CA" sz="1200" dirty="0">
              <a:latin typeface="Overpass" pitchFamily="2" charset="0"/>
            </a:rPr>
            <a:t>Un seul versement</a:t>
          </a:r>
          <a:br>
            <a:rPr lang="fr-CA" sz="1200" dirty="0">
              <a:latin typeface="Overpass" pitchFamily="2" charset="0"/>
            </a:rPr>
          </a:br>
          <a:r>
            <a:rPr lang="fr-CA" sz="1200" b="1" dirty="0">
              <a:latin typeface="Overpass" pitchFamily="2" charset="0"/>
            </a:rPr>
            <a:t>1 600$</a:t>
          </a:r>
        </a:p>
      </dgm:t>
    </dgm:pt>
    <dgm:pt modelId="{616E052F-75BF-4FFA-99B8-4E678616381A}" type="parTrans" cxnId="{7A25D1A4-33FE-4696-BA41-BDC45446A5B5}">
      <dgm:prSet/>
      <dgm:spPr/>
      <dgm:t>
        <a:bodyPr/>
        <a:lstStyle/>
        <a:p>
          <a:endParaRPr lang="fr-CA"/>
        </a:p>
      </dgm:t>
    </dgm:pt>
    <dgm:pt modelId="{3B6BE56B-C33F-4AD8-A6D8-8906101B32B8}" type="sibTrans" cxnId="{7A25D1A4-33FE-4696-BA41-BDC45446A5B5}">
      <dgm:prSet/>
      <dgm:spPr/>
      <dgm:t>
        <a:bodyPr/>
        <a:lstStyle/>
        <a:p>
          <a:endParaRPr lang="fr-CA"/>
        </a:p>
      </dgm:t>
    </dgm:pt>
    <dgm:pt modelId="{F360FDCF-432D-43C0-8428-108D6001C708}" type="pres">
      <dgm:prSet presAssocID="{DBDBDB30-5164-4835-BEDD-566FC19DBF42}" presName="Name0" presStyleCnt="0">
        <dgm:presLayoutVars>
          <dgm:chMax val="5"/>
          <dgm:chPref val="5"/>
          <dgm:dir/>
          <dgm:animLvl val="lvl"/>
        </dgm:presLayoutVars>
      </dgm:prSet>
      <dgm:spPr/>
    </dgm:pt>
    <dgm:pt modelId="{3AABBD23-882E-4321-BF86-4507997FF92A}" type="pres">
      <dgm:prSet presAssocID="{9CA0B3AB-36B8-4CDA-BF35-10BF75E76600}" presName="parentText1" presStyleLbl="node1" presStyleIdx="0" presStyleCnt="1">
        <dgm:presLayoutVars>
          <dgm:chMax/>
          <dgm:chPref val="3"/>
          <dgm:bulletEnabled val="1"/>
        </dgm:presLayoutVars>
      </dgm:prSet>
      <dgm:spPr/>
    </dgm:pt>
    <dgm:pt modelId="{9DFB6CD8-E2FB-49AA-B18A-CFC91922290B}" type="pres">
      <dgm:prSet presAssocID="{9CA0B3AB-36B8-4CDA-BF35-10BF75E76600}" presName="childText1" presStyleLbl="solidAlignAcc1" presStyleIdx="0" presStyleCnt="1" custScaleX="55747" custScaleY="36313" custLinFactNeighborX="-20362" custLinFactNeighborY="-32355">
        <dgm:presLayoutVars>
          <dgm:chMax val="0"/>
          <dgm:chPref val="0"/>
          <dgm:bulletEnabled val="1"/>
        </dgm:presLayoutVars>
      </dgm:prSet>
      <dgm:spPr/>
    </dgm:pt>
  </dgm:ptLst>
  <dgm:cxnLst>
    <dgm:cxn modelId="{1615A78F-D7E4-4B70-88C2-5A0268127887}" type="presOf" srcId="{5A758504-B017-40CF-B9B1-6BF275ED4DD6}" destId="{9DFB6CD8-E2FB-49AA-B18A-CFC91922290B}" srcOrd="0" destOrd="0" presId="urn:microsoft.com/office/officeart/2009/3/layout/IncreasingArrowsProcess"/>
    <dgm:cxn modelId="{C983929A-E3F7-46A4-AC13-65066E21C5A0}" type="presOf" srcId="{9CA0B3AB-36B8-4CDA-BF35-10BF75E76600}" destId="{3AABBD23-882E-4321-BF86-4507997FF92A}" srcOrd="0" destOrd="0" presId="urn:microsoft.com/office/officeart/2009/3/layout/IncreasingArrowsProcess"/>
    <dgm:cxn modelId="{1A3752A3-0B51-4785-8E23-98F9A0271215}" type="presOf" srcId="{DBDBDB30-5164-4835-BEDD-566FC19DBF42}" destId="{F360FDCF-432D-43C0-8428-108D6001C708}" srcOrd="0" destOrd="0" presId="urn:microsoft.com/office/officeart/2009/3/layout/IncreasingArrowsProcess"/>
    <dgm:cxn modelId="{7A25D1A4-33FE-4696-BA41-BDC45446A5B5}" srcId="{9CA0B3AB-36B8-4CDA-BF35-10BF75E76600}" destId="{5A758504-B017-40CF-B9B1-6BF275ED4DD6}" srcOrd="0" destOrd="0" parTransId="{616E052F-75BF-4FFA-99B8-4E678616381A}" sibTransId="{3B6BE56B-C33F-4AD8-A6D8-8906101B32B8}"/>
    <dgm:cxn modelId="{E8E631C0-DD0B-40C8-A903-60DC05C7EC83}" srcId="{DBDBDB30-5164-4835-BEDD-566FC19DBF42}" destId="{9CA0B3AB-36B8-4CDA-BF35-10BF75E76600}" srcOrd="0" destOrd="0" parTransId="{CA4B8DF3-9776-4E47-9D51-070F4CE27D02}" sibTransId="{198AF808-F2DF-45A4-ABAF-3B7D7B01680E}"/>
    <dgm:cxn modelId="{D70547C5-802A-4F45-A5ED-DAA43236C83E}" type="presParOf" srcId="{F360FDCF-432D-43C0-8428-108D6001C708}" destId="{3AABBD23-882E-4321-BF86-4507997FF92A}" srcOrd="0" destOrd="0" presId="urn:microsoft.com/office/officeart/2009/3/layout/IncreasingArrowsProcess"/>
    <dgm:cxn modelId="{78196A3D-9C3A-48C9-9A6F-0B80CC712288}" type="presParOf" srcId="{F360FDCF-432D-43C0-8428-108D6001C708}" destId="{9DFB6CD8-E2FB-49AA-B18A-CFC91922290B}" srcOrd="1" destOrd="0" presId="urn:microsoft.com/office/officeart/2009/3/layout/IncreasingArrowsProcess"/>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BBD23-882E-4321-BF86-4507997FF92A}">
      <dsp:nvSpPr>
        <dsp:cNvPr id="0" name=""/>
        <dsp:cNvSpPr/>
      </dsp:nvSpPr>
      <dsp:spPr>
        <a:xfrm>
          <a:off x="44306" y="547940"/>
          <a:ext cx="3803172" cy="553684"/>
        </a:xfrm>
        <a:prstGeom prst="rightArrow">
          <a:avLst>
            <a:gd name="adj1" fmla="val 50000"/>
            <a:gd name="adj2" fmla="val 5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254000" bIns="87897" numCol="1" spcCol="1270" anchor="ctr" anchorCtr="0">
          <a:noAutofit/>
        </a:bodyPr>
        <a:lstStyle/>
        <a:p>
          <a:pPr marL="0" lvl="0" indent="0" algn="l" defTabSz="533400">
            <a:lnSpc>
              <a:spcPct val="100000"/>
            </a:lnSpc>
            <a:spcBef>
              <a:spcPts val="1200"/>
            </a:spcBef>
            <a:spcAft>
              <a:spcPts val="0"/>
            </a:spcAft>
            <a:buNone/>
          </a:pPr>
          <a:endParaRPr lang="fr-CA" sz="1200" kern="1200" dirty="0">
            <a:latin typeface="Overpass Light" charset="0"/>
          </a:endParaRPr>
        </a:p>
      </dsp:txBody>
      <dsp:txXfrm>
        <a:off x="44306" y="686361"/>
        <a:ext cx="3664751" cy="276842"/>
      </dsp:txXfrm>
    </dsp:sp>
    <dsp:sp modelId="{9DFB6CD8-E2FB-49AA-B18A-CFC91922290B}">
      <dsp:nvSpPr>
        <dsp:cNvPr id="0" name=""/>
        <dsp:cNvSpPr/>
      </dsp:nvSpPr>
      <dsp:spPr>
        <a:xfrm>
          <a:off x="60381" y="1024840"/>
          <a:ext cx="876631" cy="517933"/>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CA" sz="1200" kern="1200" dirty="0">
              <a:latin typeface="Overpass" pitchFamily="2" charset="0"/>
            </a:rPr>
            <a:t>Versement principal</a:t>
          </a:r>
          <a:br>
            <a:rPr lang="fr-CA" sz="1200" kern="1200" dirty="0">
              <a:latin typeface="Overpass" pitchFamily="2" charset="0"/>
            </a:rPr>
          </a:br>
          <a:r>
            <a:rPr lang="fr-CA" sz="1200" b="1" kern="1200" dirty="0">
              <a:latin typeface="Overpass" pitchFamily="2" charset="0"/>
            </a:rPr>
            <a:t>2 500$</a:t>
          </a:r>
        </a:p>
      </dsp:txBody>
      <dsp:txXfrm>
        <a:off x="60381" y="1024840"/>
        <a:ext cx="876631" cy="517933"/>
      </dsp:txXfrm>
    </dsp:sp>
    <dsp:sp modelId="{FE53B654-6C14-4D5A-A814-291D8B309122}">
      <dsp:nvSpPr>
        <dsp:cNvPr id="0" name=""/>
        <dsp:cNvSpPr/>
      </dsp:nvSpPr>
      <dsp:spPr>
        <a:xfrm>
          <a:off x="914415" y="825350"/>
          <a:ext cx="2926541" cy="553684"/>
        </a:xfrm>
        <a:prstGeom prst="rightArrow">
          <a:avLst>
            <a:gd name="adj1" fmla="val 50000"/>
            <a:gd name="adj2" fmla="val 50000"/>
          </a:avLst>
        </a:prstGeom>
        <a:solidFill>
          <a:schemeClr val="accent4">
            <a:hueOff val="0"/>
            <a:satOff val="0"/>
            <a:lumOff val="-431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254000" bIns="87897" numCol="1" spcCol="1270" anchor="ctr" anchorCtr="0">
          <a:noAutofit/>
        </a:bodyPr>
        <a:lstStyle/>
        <a:p>
          <a:pPr marL="0" lvl="0" indent="0" algn="l" defTabSz="488950">
            <a:lnSpc>
              <a:spcPct val="90000"/>
            </a:lnSpc>
            <a:spcBef>
              <a:spcPct val="0"/>
            </a:spcBef>
            <a:spcAft>
              <a:spcPct val="35000"/>
            </a:spcAft>
            <a:buNone/>
          </a:pPr>
          <a:endParaRPr lang="fr-CA" sz="1100" kern="1200" dirty="0">
            <a:latin typeface="Overpass Light" charset="0"/>
          </a:endParaRPr>
        </a:p>
      </dsp:txBody>
      <dsp:txXfrm>
        <a:off x="914415" y="963771"/>
        <a:ext cx="2788120" cy="276842"/>
      </dsp:txXfrm>
    </dsp:sp>
    <dsp:sp modelId="{B757C135-2505-43B5-8663-297ABB799FE5}">
      <dsp:nvSpPr>
        <dsp:cNvPr id="0" name=""/>
        <dsp:cNvSpPr/>
      </dsp:nvSpPr>
      <dsp:spPr>
        <a:xfrm>
          <a:off x="927921" y="1230672"/>
          <a:ext cx="876631" cy="504671"/>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CA" sz="1200" kern="1200" dirty="0">
              <a:latin typeface="Overpass" pitchFamily="2" charset="0"/>
            </a:rPr>
            <a:t>Versement</a:t>
          </a:r>
          <a:br>
            <a:rPr lang="fr-CA" sz="1200" kern="1200" dirty="0">
              <a:latin typeface="Overpass" pitchFamily="2" charset="0"/>
            </a:rPr>
          </a:br>
          <a:r>
            <a:rPr lang="fr-CA" sz="1200" b="1" kern="1200" dirty="0">
              <a:latin typeface="Overpass" pitchFamily="2" charset="0"/>
            </a:rPr>
            <a:t>500$ </a:t>
          </a:r>
        </a:p>
      </dsp:txBody>
      <dsp:txXfrm>
        <a:off x="927921" y="1230672"/>
        <a:ext cx="876631" cy="504671"/>
      </dsp:txXfrm>
    </dsp:sp>
    <dsp:sp modelId="{5FC22895-FE71-47B2-9F1F-47BB327C4609}">
      <dsp:nvSpPr>
        <dsp:cNvPr id="0" name=""/>
        <dsp:cNvSpPr/>
      </dsp:nvSpPr>
      <dsp:spPr>
        <a:xfrm>
          <a:off x="1796176" y="1101021"/>
          <a:ext cx="2049909" cy="553684"/>
        </a:xfrm>
        <a:prstGeom prst="rightArrow">
          <a:avLst>
            <a:gd name="adj1" fmla="val 50000"/>
            <a:gd name="adj2" fmla="val 50000"/>
          </a:avLst>
        </a:prstGeom>
        <a:solidFill>
          <a:schemeClr val="accent4">
            <a:hueOff val="0"/>
            <a:satOff val="0"/>
            <a:lumOff val="-862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1910" tIns="41910" rIns="254000" bIns="87897" numCol="1" spcCol="1270" anchor="ctr" anchorCtr="0">
          <a:noAutofit/>
        </a:bodyPr>
        <a:lstStyle/>
        <a:p>
          <a:pPr marL="0" lvl="0" indent="0" algn="l" defTabSz="488950">
            <a:lnSpc>
              <a:spcPct val="90000"/>
            </a:lnSpc>
            <a:spcBef>
              <a:spcPct val="0"/>
            </a:spcBef>
            <a:spcAft>
              <a:spcPct val="35000"/>
            </a:spcAft>
            <a:buNone/>
          </a:pPr>
          <a:endParaRPr lang="fr-CA" sz="1100" kern="1200" dirty="0">
            <a:solidFill>
              <a:srgbClr val="FFFFFF"/>
            </a:solidFill>
            <a:latin typeface="Overpass Light" charset="0"/>
            <a:ea typeface="+mn-ea"/>
            <a:cs typeface="+mn-cs"/>
          </a:endParaRPr>
        </a:p>
      </dsp:txBody>
      <dsp:txXfrm>
        <a:off x="1796176" y="1239442"/>
        <a:ext cx="1911488" cy="276842"/>
      </dsp:txXfrm>
    </dsp:sp>
    <dsp:sp modelId="{96A813A6-71F6-4748-8836-0C582C522E6A}">
      <dsp:nvSpPr>
        <dsp:cNvPr id="0" name=""/>
        <dsp:cNvSpPr/>
      </dsp:nvSpPr>
      <dsp:spPr>
        <a:xfrm>
          <a:off x="1804552" y="1513328"/>
          <a:ext cx="876631" cy="501415"/>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CA" sz="1200" kern="1200" dirty="0">
              <a:latin typeface="Overpass" pitchFamily="2" charset="0"/>
            </a:rPr>
            <a:t>Versement</a:t>
          </a:r>
          <a:br>
            <a:rPr lang="fr-CA" sz="1200" kern="1200" dirty="0">
              <a:latin typeface="Overpass" pitchFamily="2" charset="0"/>
            </a:rPr>
          </a:br>
          <a:r>
            <a:rPr lang="fr-CA" sz="1200" b="1" kern="1200" dirty="0">
              <a:latin typeface="Overpass" pitchFamily="2" charset="0"/>
            </a:rPr>
            <a:t>500$</a:t>
          </a:r>
        </a:p>
      </dsp:txBody>
      <dsp:txXfrm>
        <a:off x="1804552" y="1513328"/>
        <a:ext cx="876631" cy="501415"/>
      </dsp:txXfrm>
    </dsp:sp>
    <dsp:sp modelId="{F1F1562D-FD4A-43D4-B6D0-D061E39691E4}">
      <dsp:nvSpPr>
        <dsp:cNvPr id="0" name=""/>
        <dsp:cNvSpPr/>
      </dsp:nvSpPr>
      <dsp:spPr>
        <a:xfrm>
          <a:off x="2673717" y="1379267"/>
          <a:ext cx="1173278" cy="553684"/>
        </a:xfrm>
        <a:prstGeom prst="rightArrow">
          <a:avLst>
            <a:gd name="adj1" fmla="val 50000"/>
            <a:gd name="adj2" fmla="val 50000"/>
          </a:avLst>
        </a:prstGeom>
        <a:solidFill>
          <a:schemeClr val="accent4">
            <a:hueOff val="0"/>
            <a:satOff val="0"/>
            <a:lumOff val="-1294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254000" bIns="87897" numCol="1" spcCol="1270" anchor="ctr" anchorCtr="0">
          <a:noAutofit/>
        </a:bodyPr>
        <a:lstStyle/>
        <a:p>
          <a:pPr marL="0" lvl="0" indent="0" algn="l" defTabSz="444500">
            <a:lnSpc>
              <a:spcPct val="90000"/>
            </a:lnSpc>
            <a:spcBef>
              <a:spcPct val="0"/>
            </a:spcBef>
            <a:spcAft>
              <a:spcPct val="35000"/>
            </a:spcAft>
            <a:buNone/>
          </a:pPr>
          <a:endParaRPr lang="fr-CA" sz="1000" kern="1200" dirty="0">
            <a:latin typeface="Overpass Light" charset="0"/>
          </a:endParaRPr>
        </a:p>
      </dsp:txBody>
      <dsp:txXfrm>
        <a:off x="2673717" y="1517688"/>
        <a:ext cx="1034857" cy="276842"/>
      </dsp:txXfrm>
    </dsp:sp>
    <dsp:sp modelId="{8E320203-5029-46EF-A07B-A213DF28B6AA}">
      <dsp:nvSpPr>
        <dsp:cNvPr id="0" name=""/>
        <dsp:cNvSpPr/>
      </dsp:nvSpPr>
      <dsp:spPr>
        <a:xfrm>
          <a:off x="2718999" y="1807106"/>
          <a:ext cx="774996" cy="477193"/>
        </a:xfrm>
        <a:prstGeom prst="rect">
          <a:avLst/>
        </a:prstGeom>
        <a:solidFill>
          <a:schemeClr val="lt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CA" sz="1200" kern="1200" dirty="0">
              <a:latin typeface="Overpass" pitchFamily="2" charset="0"/>
            </a:rPr>
            <a:t>Versement</a:t>
          </a:r>
          <a:br>
            <a:rPr lang="fr-CA" sz="1200" kern="1200" dirty="0">
              <a:latin typeface="Overpass" pitchFamily="2" charset="0"/>
            </a:rPr>
          </a:br>
          <a:r>
            <a:rPr lang="fr-CA" sz="1200" b="1" kern="1200" dirty="0">
              <a:latin typeface="Overpass" pitchFamily="2" charset="0"/>
            </a:rPr>
            <a:t>500$</a:t>
          </a:r>
        </a:p>
      </dsp:txBody>
      <dsp:txXfrm>
        <a:off x="2718999" y="1807106"/>
        <a:ext cx="774996" cy="4771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ABBD23-882E-4321-BF86-4507997FF92A}">
      <dsp:nvSpPr>
        <dsp:cNvPr id="0" name=""/>
        <dsp:cNvSpPr/>
      </dsp:nvSpPr>
      <dsp:spPr>
        <a:xfrm>
          <a:off x="0" y="742017"/>
          <a:ext cx="3535532" cy="514916"/>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254000" bIns="81743" numCol="1" spcCol="1270" anchor="ctr" anchorCtr="0">
          <a:noAutofit/>
        </a:bodyPr>
        <a:lstStyle/>
        <a:p>
          <a:pPr marL="0" lvl="0" indent="0" algn="l" defTabSz="533400">
            <a:lnSpc>
              <a:spcPct val="100000"/>
            </a:lnSpc>
            <a:spcBef>
              <a:spcPts val="1200"/>
            </a:spcBef>
            <a:spcAft>
              <a:spcPts val="0"/>
            </a:spcAft>
            <a:buNone/>
          </a:pPr>
          <a:endParaRPr lang="fr-CA" sz="1200" kern="1200" dirty="0">
            <a:latin typeface="Overpass Light" charset="0"/>
          </a:endParaRPr>
        </a:p>
      </dsp:txBody>
      <dsp:txXfrm>
        <a:off x="0" y="870746"/>
        <a:ext cx="3406803" cy="257458"/>
      </dsp:txXfrm>
    </dsp:sp>
    <dsp:sp modelId="{9DFB6CD8-E2FB-49AA-B18A-CFC91922290B}">
      <dsp:nvSpPr>
        <dsp:cNvPr id="0" name=""/>
        <dsp:cNvSpPr/>
      </dsp:nvSpPr>
      <dsp:spPr>
        <a:xfrm>
          <a:off x="57649" y="1133643"/>
          <a:ext cx="1821357" cy="501547"/>
        </a:xfrm>
        <a:prstGeom prst="rect">
          <a:avLst/>
        </a:prstGeom>
        <a:solidFill>
          <a:schemeClr val="lt1">
            <a:hueOff val="0"/>
            <a:satOff val="0"/>
            <a:lumOff val="0"/>
            <a:alphaOff val="0"/>
          </a:schemeClr>
        </a:solidFill>
        <a:ln w="0" cap="flat" cmpd="sng" algn="ctr">
          <a:noFill/>
          <a:prstDash val="sysDot"/>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fr-CA" sz="1200" kern="1200" dirty="0">
              <a:latin typeface="Overpass" pitchFamily="2" charset="0"/>
            </a:rPr>
            <a:t>Un seul versement</a:t>
          </a:r>
          <a:br>
            <a:rPr lang="fr-CA" sz="1200" kern="1200" dirty="0">
              <a:latin typeface="Overpass" pitchFamily="2" charset="0"/>
            </a:rPr>
          </a:br>
          <a:r>
            <a:rPr lang="fr-CA" sz="1200" b="1" kern="1200" dirty="0">
              <a:latin typeface="Overpass" pitchFamily="2" charset="0"/>
            </a:rPr>
            <a:t>1 600$</a:t>
          </a:r>
        </a:p>
      </dsp:txBody>
      <dsp:txXfrm>
        <a:off x="57649" y="1133643"/>
        <a:ext cx="1821357" cy="501547"/>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fr-CA"/>
          </a:p>
        </p:txBody>
      </p:sp>
      <p:sp>
        <p:nvSpPr>
          <p:cNvPr id="3" name="Espace réservé de la date 2"/>
          <p:cNvSpPr>
            <a:spLocks noGrp="1"/>
          </p:cNvSpPr>
          <p:nvPr>
            <p:ph type="dt" idx="1"/>
          </p:nvPr>
        </p:nvSpPr>
        <p:spPr>
          <a:xfrm>
            <a:off x="5438458" y="1"/>
            <a:ext cx="4160520" cy="367030"/>
          </a:xfrm>
          <a:prstGeom prst="rect">
            <a:avLst/>
          </a:prstGeom>
        </p:spPr>
        <p:txBody>
          <a:bodyPr vert="horz" lIns="96661" tIns="48331" rIns="96661" bIns="48331" rtlCol="0"/>
          <a:lstStyle>
            <a:lvl1pPr algn="r">
              <a:defRPr sz="1300"/>
            </a:lvl1pPr>
          </a:lstStyle>
          <a:p>
            <a:fld id="{DB8BAAEE-69AA-423F-B988-B2F9D03037BE}" type="datetimeFigureOut">
              <a:rPr lang="fr-CA" smtClean="0"/>
              <a:t>2025-07-03</a:t>
            </a:fld>
            <a:endParaRPr lang="fr-CA"/>
          </a:p>
        </p:txBody>
      </p:sp>
      <p:sp>
        <p:nvSpPr>
          <p:cNvPr id="4" name="Espace réservé de l'image des diapositives 3"/>
          <p:cNvSpPr>
            <a:spLocks noGrp="1" noRot="1" noChangeAspect="1"/>
          </p:cNvSpPr>
          <p:nvPr>
            <p:ph type="sldImg" idx="2"/>
          </p:nvPr>
        </p:nvSpPr>
        <p:spPr>
          <a:xfrm>
            <a:off x="2606675" y="914400"/>
            <a:ext cx="4387850" cy="2468563"/>
          </a:xfrm>
          <a:prstGeom prst="rect">
            <a:avLst/>
          </a:prstGeom>
          <a:noFill/>
          <a:ln w="12700">
            <a:solidFill>
              <a:prstClr val="black"/>
            </a:solidFill>
          </a:ln>
        </p:spPr>
        <p:txBody>
          <a:bodyPr vert="horz" lIns="96661" tIns="48331" rIns="96661" bIns="48331" rtlCol="0" anchor="ctr"/>
          <a:lstStyle/>
          <a:p>
            <a:endParaRPr lang="fr-CA"/>
          </a:p>
        </p:txBody>
      </p:sp>
      <p:sp>
        <p:nvSpPr>
          <p:cNvPr id="5" name="Espace réservé des notes 4"/>
          <p:cNvSpPr>
            <a:spLocks noGrp="1"/>
          </p:cNvSpPr>
          <p:nvPr>
            <p:ph type="body" sz="quarter" idx="3"/>
          </p:nvPr>
        </p:nvSpPr>
        <p:spPr>
          <a:xfrm>
            <a:off x="960120" y="3520439"/>
            <a:ext cx="7680960" cy="2880361"/>
          </a:xfrm>
          <a:prstGeom prst="rect">
            <a:avLst/>
          </a:prstGeom>
        </p:spPr>
        <p:txBody>
          <a:bodyPr vert="horz" lIns="96661" tIns="48331" rIns="96661" bIns="48331"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6948171"/>
            <a:ext cx="4160520" cy="367029"/>
          </a:xfrm>
          <a:prstGeom prst="rect">
            <a:avLst/>
          </a:prstGeom>
        </p:spPr>
        <p:txBody>
          <a:bodyPr vert="horz" lIns="96661" tIns="48331" rIns="96661" bIns="48331" rtlCol="0" anchor="b"/>
          <a:lstStyle>
            <a:lvl1pPr algn="l">
              <a:defRPr sz="1300"/>
            </a:lvl1pPr>
          </a:lstStyle>
          <a:p>
            <a:endParaRPr lang="fr-CA"/>
          </a:p>
        </p:txBody>
      </p:sp>
      <p:sp>
        <p:nvSpPr>
          <p:cNvPr id="7" name="Espace réservé du numéro de diapositive 6"/>
          <p:cNvSpPr>
            <a:spLocks noGrp="1"/>
          </p:cNvSpPr>
          <p:nvPr>
            <p:ph type="sldNum" sz="quarter" idx="5"/>
          </p:nvPr>
        </p:nvSpPr>
        <p:spPr>
          <a:xfrm>
            <a:off x="5438458" y="6948171"/>
            <a:ext cx="4160520" cy="367029"/>
          </a:xfrm>
          <a:prstGeom prst="rect">
            <a:avLst/>
          </a:prstGeom>
        </p:spPr>
        <p:txBody>
          <a:bodyPr vert="horz" lIns="96661" tIns="48331" rIns="96661" bIns="48331" rtlCol="0" anchor="b"/>
          <a:lstStyle>
            <a:lvl1pPr algn="r">
              <a:defRPr sz="1300"/>
            </a:lvl1pPr>
          </a:lstStyle>
          <a:p>
            <a:fld id="{200626FC-679C-49F8-BB28-9D6CACE38C46}" type="slidenum">
              <a:rPr lang="fr-CA" smtClean="0"/>
              <a:t>‹n°›</a:t>
            </a:fld>
            <a:endParaRPr lang="fr-CA"/>
          </a:p>
        </p:txBody>
      </p:sp>
    </p:spTree>
    <p:extLst>
      <p:ext uri="{BB962C8B-B14F-4D97-AF65-F5344CB8AC3E}">
        <p14:creationId xmlns:p14="http://schemas.microsoft.com/office/powerpoint/2010/main" val="1845132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bbaf.ulaval.ca/mes-finances/consulter-les-ressources-daide/#alimentaire" TargetMode="External"/><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hyperlink" Target="https://www.bbaf.ulaval.ca/mes-finances/consulter-les-ressources-daide/#psychologique" TargetMode="External"/><Relationship Id="rId4" Type="http://schemas.openxmlformats.org/officeDocument/2006/relationships/hyperlink" Target="https://www.bbaf.ulaval.ca/mes-finances/consulter-les-ressources-daide/#usag%C3%A9s" TargetMode="Externa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quebec.ca/education/aide-financiere-aux-etudes/remboursement/remboursement-differe/"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quebec.ca/education/aide-financiere-aux-etudes/remboursement/remise-dette/"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aseline="0" dirty="0">
                <a:latin typeface="Overpass" pitchFamily="2" charset="0"/>
              </a:rPr>
              <a:t>Le </a:t>
            </a:r>
            <a:r>
              <a:rPr lang="fr-CA" b="1" baseline="0" dirty="0">
                <a:latin typeface="Overpass" pitchFamily="2" charset="0"/>
              </a:rPr>
              <a:t>Bureau des bourses et de l’aide financière </a:t>
            </a:r>
            <a:r>
              <a:rPr lang="fr-CA" baseline="0" dirty="0">
                <a:latin typeface="Overpass" pitchFamily="2" charset="0"/>
              </a:rPr>
              <a:t>est là pour vous faire découvrir les ressources qui s’offrent à vous pour vous soutenir dans la réalisation de votre projet d’études. </a:t>
            </a:r>
          </a:p>
          <a:p>
            <a:br>
              <a:rPr lang="fr-CA" baseline="0" dirty="0">
                <a:latin typeface="Overpass" pitchFamily="2" charset="0"/>
              </a:rPr>
            </a:br>
            <a:endParaRPr lang="fr-CA" dirty="0">
              <a:latin typeface="Overpass" pitchFamily="2" charset="0"/>
            </a:endParaRPr>
          </a:p>
          <a:p>
            <a:endParaRPr lang="fr-CA" dirty="0">
              <a:latin typeface="Overpass" pitchFamily="2" charset="0"/>
            </a:endParaRP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a:t>
            </a:fld>
            <a:endParaRPr lang="fr-CA"/>
          </a:p>
        </p:txBody>
      </p:sp>
    </p:spTree>
    <p:extLst>
      <p:ext uri="{BB962C8B-B14F-4D97-AF65-F5344CB8AC3E}">
        <p14:creationId xmlns:p14="http://schemas.microsoft.com/office/powerpoint/2010/main" val="2028378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10</a:t>
            </a:fld>
            <a:endParaRPr lang="fr-CA">
              <a:solidFill>
                <a:prstClr val="black"/>
              </a:solidFill>
              <a:latin typeface="Calibri" panose="020F0502020204030204"/>
            </a:endParaRPr>
          </a:p>
        </p:txBody>
      </p:sp>
    </p:spTree>
    <p:extLst>
      <p:ext uri="{BB962C8B-B14F-4D97-AF65-F5344CB8AC3E}">
        <p14:creationId xmlns:p14="http://schemas.microsoft.com/office/powerpoint/2010/main" val="32738804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br>
              <a:rPr lang="fr-CA" dirty="0">
                <a:latin typeface="Overpass" pitchFamily="2" charset="0"/>
              </a:rPr>
            </a:br>
            <a:r>
              <a:rPr lang="fr-CA" b="0" i="0" dirty="0">
                <a:solidFill>
                  <a:srgbClr val="000000"/>
                </a:solidFill>
                <a:effectLst/>
                <a:latin typeface="Overpass" pitchFamily="2" charset="0"/>
              </a:rPr>
              <a:t>Il est important de </a:t>
            </a:r>
            <a:r>
              <a:rPr lang="fr-CA" b="1" i="0" dirty="0">
                <a:solidFill>
                  <a:srgbClr val="000000"/>
                </a:solidFill>
                <a:effectLst/>
                <a:latin typeface="Overpass" pitchFamily="2" charset="0"/>
              </a:rPr>
              <a:t>ne pas confondre les bourses d'études avec les prêts et bourses</a:t>
            </a:r>
            <a:r>
              <a:rPr lang="fr-CA" b="0" i="0" dirty="0">
                <a:solidFill>
                  <a:srgbClr val="000000"/>
                </a:solidFill>
                <a:effectLst/>
                <a:latin typeface="Overpass" pitchFamily="2" charset="0"/>
              </a:rPr>
              <a:t>. </a:t>
            </a:r>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11</a:t>
            </a:fld>
            <a:endParaRPr lang="fr-CA">
              <a:solidFill>
                <a:prstClr val="black"/>
              </a:solidFill>
              <a:latin typeface="Calibri" panose="020F0502020204030204"/>
            </a:endParaRPr>
          </a:p>
        </p:txBody>
      </p:sp>
    </p:spTree>
    <p:extLst>
      <p:ext uri="{BB962C8B-B14F-4D97-AF65-F5344CB8AC3E}">
        <p14:creationId xmlns:p14="http://schemas.microsoft.com/office/powerpoint/2010/main" val="1293647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FR" sz="1900" dirty="0">
                <a:latin typeface="Overpass" pitchFamily="2" charset="0"/>
                <a:ea typeface="Times New Roman" panose="02020603050405020304" pitchFamily="18" charset="0"/>
                <a:cs typeface="Arial" panose="020B0604020202020204" pitchFamily="34" charset="0"/>
              </a:rPr>
              <a:t>Il est possible de cumuler jusqu’à 7 500$ en bourses d’études sans que cela affecte le calcul des prêts et bourses.</a:t>
            </a:r>
            <a:endParaRPr lang="fr-CA" sz="1900" dirty="0">
              <a:latin typeface="Overpass" pitchFamily="2" charset="0"/>
              <a:ea typeface="Times New Roman" panose="02020603050405020304" pitchFamily="18" charset="0"/>
            </a:endParaRP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12</a:t>
            </a:fld>
            <a:endParaRPr lang="fr-CA">
              <a:solidFill>
                <a:prstClr val="black"/>
              </a:solidFill>
              <a:latin typeface="Calibri" panose="020F0502020204030204"/>
            </a:endParaRPr>
          </a:p>
        </p:txBody>
      </p:sp>
    </p:spTree>
    <p:extLst>
      <p:ext uri="{BB962C8B-B14F-4D97-AF65-F5344CB8AC3E}">
        <p14:creationId xmlns:p14="http://schemas.microsoft.com/office/powerpoint/2010/main" val="2505536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CA" b="0" i="0" dirty="0">
                <a:solidFill>
                  <a:srgbClr val="000000"/>
                </a:solidFill>
                <a:effectLst/>
                <a:latin typeface="Overpass" charset="0"/>
              </a:rPr>
              <a:t>Contrairement à la croyance populaire, les bourses d'études ne sont pas exclusivement réservées à l'excellence scolaire. Il existe une multitude de bourses d'études dont les montants varient autant que les critères d'admissibilité établis par le donateur: admission, mobilité, leadership, excellence, soutien financier, etc.</a:t>
            </a:r>
          </a:p>
          <a:p>
            <a:endParaRPr lang="fr-CA" b="1" dirty="0">
              <a:latin typeface="Overpass" charset="0"/>
            </a:endParaRPr>
          </a:p>
          <a:p>
            <a:r>
              <a:rPr lang="fr-CA" b="1" dirty="0">
                <a:latin typeface="Overpass" charset="0"/>
              </a:rPr>
              <a:t>Qui peut obtenir une bourse d’études? :</a:t>
            </a:r>
            <a:endParaRPr lang="fr-CA" dirty="0">
              <a:latin typeface="Overpass" charset="0"/>
            </a:endParaRPr>
          </a:p>
          <a:p>
            <a:pPr marL="181240" indent="-181240">
              <a:buFont typeface="Wingdings" panose="05000000000000000000" pitchFamily="2" charset="2"/>
              <a:buChar char="q"/>
            </a:pPr>
            <a:r>
              <a:rPr lang="fr-CA" dirty="0">
                <a:latin typeface="Overpass" charset="0"/>
              </a:rPr>
              <a:t>Les critères varient pour chaque bourse, vous devez donc en prendre connaissance sur la fiche de la bourse.</a:t>
            </a:r>
          </a:p>
          <a:p>
            <a:pPr marL="181240" indent="-181240">
              <a:buFont typeface="Wingdings" panose="05000000000000000000" pitchFamily="2" charset="2"/>
              <a:buChar char="q"/>
            </a:pPr>
            <a:r>
              <a:rPr lang="fr-CA" dirty="0">
                <a:latin typeface="Overpass" charset="0"/>
              </a:rPr>
              <a:t>Pour toutes questions sur une bourse, vous trouverez la personne ou bureau à contacter sur la fiche de celle-ci. </a:t>
            </a:r>
          </a:p>
          <a:p>
            <a:endParaRPr lang="fr-CA" b="1" dirty="0">
              <a:latin typeface="Overpass" charset="0"/>
            </a:endParaRPr>
          </a:p>
          <a:p>
            <a:r>
              <a:rPr lang="fr-CA" b="1" dirty="0">
                <a:latin typeface="Overpass" charset="0"/>
              </a:rPr>
              <a:t>Bourses d’admission</a:t>
            </a:r>
            <a:r>
              <a:rPr lang="fr-CA" dirty="0">
                <a:latin typeface="Overpass" charset="0"/>
              </a:rPr>
              <a:t> : </a:t>
            </a:r>
          </a:p>
          <a:p>
            <a:r>
              <a:rPr lang="fr-CA" dirty="0">
                <a:latin typeface="Overpass" charset="0"/>
              </a:rPr>
              <a:t>Si vous débutez présentement un programme, vous n’êtes plus admissible à ces bourses. C’est en amont, au moment du dépôt de la demande d’admission qu’on peut généralement postuler. Toutefois, si vous poursuivez vos études à un autre cycle, ou que vous changez de programme, vous pourriez l’être. </a:t>
            </a:r>
            <a:br>
              <a:rPr lang="fr-CA" dirty="0">
                <a:latin typeface="Overpass" charset="0"/>
              </a:rPr>
            </a:br>
            <a:endParaRPr lang="fr-CA" dirty="0">
              <a:latin typeface="Overpass" charset="0"/>
            </a:endParaRPr>
          </a:p>
          <a:p>
            <a:r>
              <a:rPr lang="fr-CA" b="1" dirty="0">
                <a:latin typeface="Overpass" charset="0"/>
              </a:rPr>
              <a:t>Bourses en cours d’études </a:t>
            </a:r>
            <a:r>
              <a:rPr lang="fr-CA" dirty="0">
                <a:latin typeface="Overpass" charset="0"/>
              </a:rPr>
              <a:t>: </a:t>
            </a:r>
          </a:p>
          <a:p>
            <a:r>
              <a:rPr lang="fr-CA" dirty="0">
                <a:latin typeface="Overpass" charset="0"/>
              </a:rPr>
              <a:t>Vous y serez admissible dès votre deuxième session, ou après avoir complété un minimum de 12 crédits à l’Université Laval. </a:t>
            </a:r>
          </a:p>
          <a:p>
            <a:endParaRPr lang="fr-CA" dirty="0">
              <a:latin typeface="Overpass"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13</a:t>
            </a:fld>
            <a:endParaRPr lang="fr-CA"/>
          </a:p>
        </p:txBody>
      </p:sp>
    </p:spTree>
    <p:extLst>
      <p:ext uri="{BB962C8B-B14F-4D97-AF65-F5344CB8AC3E}">
        <p14:creationId xmlns:p14="http://schemas.microsoft.com/office/powerpoint/2010/main" val="8880475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b="1" dirty="0">
                <a:latin typeface="Overpass" charset="0"/>
              </a:rPr>
              <a:t>Admission</a:t>
            </a:r>
            <a:r>
              <a:rPr lang="fr-CA" dirty="0">
                <a:latin typeface="Overpass" charset="0"/>
              </a:rPr>
              <a:t> : Si vous débutez présentement un programme, vous n’êtes plus admissible à ces bourses. C’est en amont, au moment du dépôt de la demande d’admission généralement qu’on peut postuler. Toutefois, si vous poursuivez vos études à un autre cycle, ou que vous changez de programme, vous pourriez l’être. </a:t>
            </a:r>
            <a:br>
              <a:rPr lang="fr-CA" dirty="0">
                <a:latin typeface="Overpass" charset="0"/>
              </a:rPr>
            </a:br>
            <a:endParaRPr lang="fr-CA" dirty="0">
              <a:latin typeface="Overpass" charset="0"/>
            </a:endParaRPr>
          </a:p>
          <a:p>
            <a:endParaRPr lang="fr-CA" dirty="0">
              <a:latin typeface="Overpass" charset="0"/>
            </a:endParaRPr>
          </a:p>
          <a:p>
            <a:endParaRPr lang="fr-CA" dirty="0">
              <a:latin typeface="Overpass"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14</a:t>
            </a:fld>
            <a:endParaRPr lang="fr-CA"/>
          </a:p>
        </p:txBody>
      </p:sp>
    </p:spTree>
    <p:extLst>
      <p:ext uri="{BB962C8B-B14F-4D97-AF65-F5344CB8AC3E}">
        <p14:creationId xmlns:p14="http://schemas.microsoft.com/office/powerpoint/2010/main" val="4263178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latin typeface="Overpass" pitchFamily="2" charset="0"/>
              </a:rPr>
              <a:t>Vous </a:t>
            </a:r>
            <a:r>
              <a:rPr lang="fr-CA" baseline="0" dirty="0">
                <a:latin typeface="Overpass" pitchFamily="2" charset="0"/>
              </a:rPr>
              <a:t>aurez l’opportunité de poser votre candidature sur ces bourses pendant vos études. Si vous en êtes à votre première session, vous y serez admissible à partir de la prochaine session.</a:t>
            </a:r>
          </a:p>
          <a:p>
            <a:endParaRPr lang="fr-CA" b="1" baseline="0" dirty="0">
              <a:latin typeface="Overpass" pitchFamily="2" charset="0"/>
            </a:endParaRPr>
          </a:p>
          <a:p>
            <a:r>
              <a:rPr lang="fr-CA" b="1" baseline="0" dirty="0">
                <a:latin typeface="Overpass" pitchFamily="2" charset="0"/>
              </a:rPr>
              <a:t>Les bourses en cours d’études</a:t>
            </a:r>
          </a:p>
          <a:p>
            <a:pPr marL="181240" indent="-181240" defTabSz="966612">
              <a:buFontTx/>
              <a:buChar char="-"/>
              <a:defRPr/>
            </a:pPr>
            <a:r>
              <a:rPr lang="fr-CA" sz="1300" dirty="0">
                <a:latin typeface="Overpass" pitchFamily="2" charset="0"/>
              </a:rPr>
              <a:t>Avoir terminé au moins une session universitaire (minimum 12 crédits)</a:t>
            </a:r>
          </a:p>
          <a:p>
            <a:pPr marL="181240" indent="-181240" defTabSz="966612">
              <a:buFontTx/>
              <a:buChar char="-"/>
              <a:defRPr/>
            </a:pPr>
            <a:r>
              <a:rPr lang="fr-CA" sz="1300" dirty="0">
                <a:latin typeface="Overpass" pitchFamily="2" charset="0"/>
              </a:rPr>
              <a:t>Répondre aux conditions d'admissibilité de chaque bourse</a:t>
            </a:r>
          </a:p>
          <a:p>
            <a:endParaRPr lang="fr-CA" dirty="0">
              <a:latin typeface="Overpass" pitchFamily="2" charset="0"/>
            </a:endParaRPr>
          </a:p>
          <a:p>
            <a:r>
              <a:rPr lang="fr-CA" dirty="0">
                <a:latin typeface="Overpass" pitchFamily="2" charset="0"/>
              </a:rPr>
              <a:t>Une recherche de ces bourses par catégories et critères est possible sur notre Répertoire des bourses (https://repertoire.bbaf.ulaval.ca)</a:t>
            </a:r>
          </a:p>
          <a:p>
            <a:endParaRPr lang="fr-CA" dirty="0">
              <a:latin typeface="Overpass" pitchFamily="2" charset="0"/>
            </a:endParaRP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15</a:t>
            </a:fld>
            <a:endParaRPr lang="fr-CA"/>
          </a:p>
        </p:txBody>
      </p:sp>
    </p:spTree>
    <p:extLst>
      <p:ext uri="{BB962C8B-B14F-4D97-AF65-F5344CB8AC3E}">
        <p14:creationId xmlns:p14="http://schemas.microsoft.com/office/powerpoint/2010/main" val="281485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latin typeface="Overpass" pitchFamily="2" charset="0"/>
            </a:endParaRPr>
          </a:p>
          <a:p>
            <a:r>
              <a:rPr lang="fr-CA" dirty="0">
                <a:latin typeface="Overpass" pitchFamily="2" charset="0"/>
              </a:rPr>
              <a:t>Bourses de réussite de la FÉSP: varie d’une faculté à l’autre. Versé à différents moments dans le parcours selon l’avancement et respect des critères.</a:t>
            </a:r>
          </a:p>
          <a:p>
            <a:endParaRPr lang="fr-CA" dirty="0">
              <a:latin typeface="Overpass" pitchFamily="2" charset="0"/>
            </a:endParaRPr>
          </a:p>
          <a:p>
            <a:endParaRPr lang="fr-CA" dirty="0">
              <a:latin typeface="Overpass" pitchFamily="2" charset="0"/>
            </a:endParaRPr>
          </a:p>
          <a:p>
            <a:pPr defTabSz="966612">
              <a:defRPr/>
            </a:pPr>
            <a:r>
              <a:rPr lang="fr-CA" b="1" dirty="0">
                <a:latin typeface="Overpass" pitchFamily="2" charset="0"/>
              </a:rPr>
              <a:t>Recherche</a:t>
            </a:r>
            <a:r>
              <a:rPr lang="fr-CA" dirty="0">
                <a:latin typeface="Overpass" pitchFamily="2" charset="0"/>
              </a:rPr>
              <a:t> : </a:t>
            </a:r>
            <a:r>
              <a:rPr lang="fr-CA" dirty="0">
                <a:highlight>
                  <a:srgbClr val="FFFF00"/>
                </a:highlight>
                <a:latin typeface="Overpass" pitchFamily="2" charset="0"/>
              </a:rPr>
              <a:t>Bourses majoritairement pour les cycles supérieurs (maîtrise, doctorat, postdoctorat), mais il en existe de plus en plus pour le premier cycle. S’adresse aux étudiantes et étudiants qui effectuent de la recherche dans le contexte de leur programme d’études. Bourses offertes par les organismes subventionnaires fédéraux et provinciaux, ou autres (centres de recherches, fondations, etc.)</a:t>
            </a: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16</a:t>
            </a:fld>
            <a:endParaRPr lang="fr-CA"/>
          </a:p>
        </p:txBody>
      </p:sp>
    </p:spTree>
    <p:extLst>
      <p:ext uri="{BB962C8B-B14F-4D97-AF65-F5344CB8AC3E}">
        <p14:creationId xmlns:p14="http://schemas.microsoft.com/office/powerpoint/2010/main" val="25122752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latin typeface="Overpass" pitchFamily="2" charset="0"/>
              </a:rPr>
              <a:t>Les étudiantes et étudiants de l’international doivent payer des frais de scolarité supplémentaires étrangers. Certaines bourses d’exemption </a:t>
            </a:r>
            <a:r>
              <a:rPr lang="fr-CA" sz="1300" dirty="0">
                <a:latin typeface="Overpass" pitchFamily="2" charset="0"/>
              </a:rPr>
              <a:t>des droits de scolarité supplémentaires peuvent leur permettre de payer les mêmes droits de scolarité que les étudiantes et étudiants canadiens ou québécois.</a:t>
            </a:r>
            <a:endParaRPr lang="fr-CA" dirty="0">
              <a:latin typeface="Overpass" pitchFamily="2" charset="0"/>
            </a:endParaRPr>
          </a:p>
          <a:p>
            <a:endParaRPr lang="fr-CA" dirty="0">
              <a:latin typeface="Overpass" pitchFamily="2" charset="0"/>
            </a:endParaRPr>
          </a:p>
          <a:p>
            <a:pPr defTabSz="966612">
              <a:defRPr/>
            </a:pPr>
            <a:r>
              <a:rPr lang="fr-CA" b="1" dirty="0" err="1">
                <a:latin typeface="Overpass" pitchFamily="2" charset="0"/>
              </a:rPr>
              <a:t>Bacc</a:t>
            </a:r>
            <a:r>
              <a:rPr lang="fr-CA" b="1" dirty="0">
                <a:latin typeface="Overpass" pitchFamily="2" charset="0"/>
              </a:rPr>
              <a:t> + Maîtrise: </a:t>
            </a:r>
            <a:r>
              <a:rPr lang="fr-CA" dirty="0">
                <a:latin typeface="Overpass" pitchFamily="2" charset="0"/>
              </a:rPr>
              <a:t>Il existe différentes bourses d’exemption. </a:t>
            </a:r>
          </a:p>
          <a:p>
            <a:pPr defTabSz="966612">
              <a:defRPr/>
            </a:pPr>
            <a:r>
              <a:rPr lang="fr-CA" dirty="0">
                <a:latin typeface="Overpass" pitchFamily="2" charset="0"/>
              </a:rPr>
              <a:t>Ex. </a:t>
            </a:r>
          </a:p>
          <a:p>
            <a:pPr marL="181240" indent="-181240" defTabSz="966612">
              <a:buFont typeface="Arial" panose="020B0604020202020204" pitchFamily="34" charset="0"/>
              <a:buChar char="•"/>
              <a:defRPr/>
            </a:pPr>
            <a:r>
              <a:rPr lang="fr-CA" dirty="0">
                <a:latin typeface="Overpass" pitchFamily="2" charset="0"/>
              </a:rPr>
              <a:t>Entente des pays signataires</a:t>
            </a:r>
          </a:p>
          <a:p>
            <a:pPr marL="181240" indent="-181240" defTabSz="966612">
              <a:buFont typeface="Arial" panose="020B0604020202020204" pitchFamily="34" charset="0"/>
              <a:buChar char="•"/>
              <a:defRPr/>
            </a:pPr>
            <a:r>
              <a:rPr lang="fr-CA" dirty="0">
                <a:latin typeface="Overpass" pitchFamily="2" charset="0"/>
              </a:rPr>
              <a:t>Entente pour les Français et les Belges francophones</a:t>
            </a:r>
          </a:p>
          <a:p>
            <a:pPr marL="181240" indent="-181240" defTabSz="966612">
              <a:buFont typeface="Arial" panose="020B0604020202020204" pitchFamily="34" charset="0"/>
              <a:buChar char="•"/>
              <a:defRPr/>
            </a:pPr>
            <a:r>
              <a:rPr lang="fr-CA" dirty="0">
                <a:latin typeface="Overpass" pitchFamily="2" charset="0"/>
              </a:rPr>
              <a:t>Entente pour des études dans certains programmes</a:t>
            </a:r>
          </a:p>
          <a:p>
            <a:pPr marL="181240" indent="-181240" defTabSz="966612">
              <a:buFont typeface="Arial" panose="020B0604020202020204" pitchFamily="34" charset="0"/>
              <a:buChar char="•"/>
              <a:defRPr/>
            </a:pPr>
            <a:r>
              <a:rPr lang="fr-CA" dirty="0">
                <a:latin typeface="Overpass" pitchFamily="2" charset="0"/>
              </a:rPr>
              <a:t>Entente pour </a:t>
            </a:r>
            <a:r>
              <a:rPr lang="fr-CA" sz="1900" dirty="0">
                <a:solidFill>
                  <a:srgbClr val="000000"/>
                </a:solidFill>
                <a:latin typeface="Overpass" pitchFamily="2" charset="0"/>
                <a:ea typeface="Calibri" panose="020F0502020204030204" pitchFamily="34" charset="0"/>
                <a:cs typeface="Calibri" panose="020F0502020204030204" pitchFamily="34" charset="0"/>
              </a:rPr>
              <a:t>certaines personnes réfugiées et membres du personnel diplomatique ou du personnel d'organisations internationales non gouvernementales</a:t>
            </a:r>
            <a:endParaRPr lang="fr-CA" dirty="0">
              <a:latin typeface="Overpass" pitchFamily="2" charset="0"/>
            </a:endParaRPr>
          </a:p>
          <a:p>
            <a:endParaRPr lang="fr-CA" dirty="0">
              <a:latin typeface="Overpass" pitchFamily="2" charset="0"/>
            </a:endParaRPr>
          </a:p>
          <a:p>
            <a:r>
              <a:rPr lang="fr-CA" b="1" dirty="0">
                <a:latin typeface="Overpass" pitchFamily="2" charset="0"/>
              </a:rPr>
              <a:t>Doctorat: </a:t>
            </a:r>
            <a:r>
              <a:rPr lang="fr-CA" dirty="0">
                <a:latin typeface="Overpass" pitchFamily="2" charset="0"/>
              </a:rPr>
              <a:t>L’Université Laval a mis en place un programme dans lequel tous les étudiants et étudiantes de l’international peuvent bénéficier de l’exemption, c’est-à-dire de payer l’équivalent des frais de scolarités québécois sur respect de certains critères. Certaines étapes sont nécessaires pour y avoir droit.</a:t>
            </a:r>
          </a:p>
          <a:p>
            <a:endParaRPr lang="fr-CA" dirty="0">
              <a:latin typeface="Overpass" pitchFamily="2" charset="0"/>
            </a:endParaRPr>
          </a:p>
          <a:p>
            <a:pPr defTabSz="966612">
              <a:defRPr/>
            </a:pPr>
            <a:r>
              <a:rPr lang="fr-CA" b="1" dirty="0">
                <a:latin typeface="Overpass" pitchFamily="2" charset="0"/>
              </a:rPr>
              <a:t>Cliquez sur la bulle du cycle d’études visé pour avoir le détail des programmes.</a:t>
            </a:r>
            <a:endParaRPr lang="fr-CA" dirty="0">
              <a:latin typeface="Overpass" pitchFamily="2" charset="0"/>
            </a:endParaRP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17</a:t>
            </a:fld>
            <a:endParaRPr lang="fr-CA"/>
          </a:p>
        </p:txBody>
      </p:sp>
    </p:spTree>
    <p:extLst>
      <p:ext uri="{BB962C8B-B14F-4D97-AF65-F5344CB8AC3E}">
        <p14:creationId xmlns:p14="http://schemas.microsoft.com/office/powerpoint/2010/main" val="36739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latin typeface="Overpass" pitchFamily="2" charset="0"/>
              </a:rPr>
              <a:t>Outil très intéressant, car il regroupe plus de 3 000 bourses!</a:t>
            </a:r>
          </a:p>
          <a:p>
            <a:endParaRPr lang="fr-CA" dirty="0">
              <a:latin typeface="Overpass" pitchFamily="2" charset="0"/>
            </a:endParaRPr>
          </a:p>
          <a:p>
            <a:pPr defTabSz="966612">
              <a:defRPr/>
            </a:pPr>
            <a:r>
              <a:rPr lang="fr-CA" baseline="0" dirty="0">
                <a:latin typeface="Overpass" pitchFamily="2" charset="0"/>
              </a:rPr>
              <a:t>Selon le concours, les montants et critères d’admissibilité diffèrent. </a:t>
            </a:r>
          </a:p>
          <a:p>
            <a:endParaRPr lang="fr-CA" sz="1900" dirty="0">
              <a:latin typeface="Overpass" pitchFamily="2" charset="0"/>
              <a:ea typeface="Calibri" panose="020F0502020204030204" pitchFamily="34" charset="0"/>
            </a:endParaRPr>
          </a:p>
          <a:p>
            <a:r>
              <a:rPr lang="fr-CA" sz="1900" dirty="0">
                <a:solidFill>
                  <a:srgbClr val="050505"/>
                </a:solidFill>
                <a:latin typeface="Overpass" pitchFamily="2" charset="0"/>
                <a:ea typeface="Calibri" panose="020F0502020204030204" pitchFamily="34" charset="0"/>
              </a:rPr>
              <a:t> </a:t>
            </a:r>
            <a:endParaRPr lang="fr-CA" sz="1900" dirty="0">
              <a:latin typeface="Overpass" pitchFamily="2" charset="0"/>
              <a:ea typeface="Calibri" panose="020F0502020204030204" pitchFamily="34" charset="0"/>
            </a:endParaRPr>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18</a:t>
            </a:fld>
            <a:endParaRPr lang="fr-CA">
              <a:solidFill>
                <a:prstClr val="black"/>
              </a:solidFill>
              <a:latin typeface="Calibri" panose="020F0502020204030204"/>
            </a:endParaRPr>
          </a:p>
        </p:txBody>
      </p:sp>
    </p:spTree>
    <p:extLst>
      <p:ext uri="{BB962C8B-B14F-4D97-AF65-F5344CB8AC3E}">
        <p14:creationId xmlns:p14="http://schemas.microsoft.com/office/powerpoint/2010/main" val="21422970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84978">
              <a:defRPr/>
            </a:pPr>
            <a:r>
              <a:rPr lang="fr-CA" baseline="0" dirty="0">
                <a:latin typeface="Overpass" pitchFamily="2" charset="0"/>
              </a:rPr>
              <a:t>Le répertoire est un outil qui vous permet de faciliter votre recherche de bourses. </a:t>
            </a:r>
          </a:p>
          <a:p>
            <a:pPr algn="l"/>
            <a:r>
              <a:rPr lang="fr-FR" b="0" i="0" dirty="0">
                <a:solidFill>
                  <a:srgbClr val="DA846B"/>
                </a:solidFill>
                <a:effectLst/>
                <a:latin typeface="Overpass" pitchFamily="2" charset="0"/>
              </a:rPr>
              <a:t>Pour optimiser votre recherche dans le répertoire </a:t>
            </a:r>
            <a:r>
              <a:rPr lang="fr-CA" dirty="0">
                <a:latin typeface="Overpass" pitchFamily="2" charset="0"/>
              </a:rPr>
              <a:t>(https://repertoire.bbaf.ulaval.ca)</a:t>
            </a:r>
            <a:r>
              <a:rPr lang="fr-FR" b="0" i="0" dirty="0">
                <a:solidFill>
                  <a:srgbClr val="DA846B"/>
                </a:solidFill>
                <a:effectLst/>
                <a:latin typeface="Overpass" pitchFamily="2" charset="0"/>
              </a:rPr>
              <a:t>, nous vous conseillons la démarche suivante avant même d’utiliser le moteur de recherche.</a:t>
            </a:r>
          </a:p>
          <a:p>
            <a:pPr algn="l"/>
            <a:endParaRPr lang="fr-FR" b="0" i="0" dirty="0">
              <a:solidFill>
                <a:srgbClr val="DA846B"/>
              </a:solidFill>
              <a:effectLst/>
              <a:latin typeface="Overpass" pitchFamily="2" charset="0"/>
            </a:endParaRPr>
          </a:p>
          <a:p>
            <a:pPr algn="l">
              <a:buFont typeface="+mj-lt"/>
              <a:buAutoNum type="arabicPeriod"/>
            </a:pPr>
            <a:r>
              <a:rPr lang="fr-FR" b="1" i="0" dirty="0">
                <a:solidFill>
                  <a:srgbClr val="DA846B"/>
                </a:solidFill>
                <a:effectLst/>
                <a:latin typeface="Overpass" pitchFamily="2" charset="0"/>
              </a:rPr>
              <a:t> Saisissez votre IDUL/Mot de passe dans l’onglet Connexion (vous les obtiendrez suite à votre demande d’admission à l’Université)</a:t>
            </a:r>
            <a:r>
              <a:rPr lang="fr-FR" b="0" i="0" dirty="0">
                <a:solidFill>
                  <a:srgbClr val="DA846B"/>
                </a:solidFill>
                <a:effectLst/>
                <a:latin typeface="Overpass" pitchFamily="2" charset="0"/>
              </a:rPr>
              <a:t>: vous pourrez visualiser les bourses qui correspondent à votre profil.</a:t>
            </a:r>
          </a:p>
          <a:p>
            <a:endParaRPr lang="fr-CA" dirty="0">
              <a:latin typeface="Overpass" pitchFamily="2" charset="0"/>
            </a:endParaRPr>
          </a:p>
          <a:p>
            <a:r>
              <a:rPr lang="fr-CA" dirty="0">
                <a:latin typeface="Overpass" pitchFamily="2" charset="0"/>
              </a:rPr>
              <a:t>Vous pouvez ajouter des critères pour limiter votre recherche. </a:t>
            </a: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19</a:t>
            </a:fld>
            <a:endParaRPr lang="fr-CA"/>
          </a:p>
        </p:txBody>
      </p:sp>
    </p:spTree>
    <p:extLst>
      <p:ext uri="{BB962C8B-B14F-4D97-AF65-F5344CB8AC3E}">
        <p14:creationId xmlns:p14="http://schemas.microsoft.com/office/powerpoint/2010/main" val="173085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a:t>
            </a:fld>
            <a:endParaRPr lang="fr-CA"/>
          </a:p>
        </p:txBody>
      </p:sp>
    </p:spTree>
    <p:extLst>
      <p:ext uri="{BB962C8B-B14F-4D97-AF65-F5344CB8AC3E}">
        <p14:creationId xmlns:p14="http://schemas.microsoft.com/office/powerpoint/2010/main" val="1492090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CA" b="1" dirty="0">
                <a:latin typeface="Overpass" pitchFamily="2" charset="0"/>
              </a:rPr>
              <a:t>Ajouter aux favoris</a:t>
            </a:r>
          </a:p>
          <a:p>
            <a:pPr defTabSz="966612">
              <a:defRPr/>
            </a:pPr>
            <a:r>
              <a:rPr lang="fr-CA" dirty="0">
                <a:latin typeface="Overpass" pitchFamily="2" charset="0"/>
              </a:rPr>
              <a:t>Nous conseillons de mettre les bourses qui vous intéressent en favoris, même si les concours ne sont pas encore ouverts. </a:t>
            </a:r>
          </a:p>
          <a:p>
            <a:pPr defTabSz="966612">
              <a:defRPr/>
            </a:pPr>
            <a:r>
              <a:rPr lang="fr-CA" dirty="0">
                <a:latin typeface="Overpass" pitchFamily="2" charset="0"/>
              </a:rPr>
              <a:t>Vous recevrez une notification dans </a:t>
            </a:r>
            <a:r>
              <a:rPr lang="fr-CA" dirty="0" err="1">
                <a:latin typeface="Overpass" pitchFamily="2" charset="0"/>
              </a:rPr>
              <a:t>monPortail</a:t>
            </a:r>
            <a:r>
              <a:rPr lang="fr-CA" dirty="0">
                <a:latin typeface="Overpass" pitchFamily="2" charset="0"/>
              </a:rPr>
              <a:t> lorsque les concours ouvriront. </a:t>
            </a:r>
          </a:p>
          <a:p>
            <a:pPr defTabSz="966612">
              <a:defRPr/>
            </a:pPr>
            <a:r>
              <a:rPr lang="fr-FR" b="0" i="0" dirty="0">
                <a:solidFill>
                  <a:srgbClr val="DA846B"/>
                </a:solidFill>
                <a:effectLst/>
                <a:latin typeface="Overpass" pitchFamily="2" charset="0"/>
              </a:rPr>
              <a:t>Vous économiserez du temps!</a:t>
            </a:r>
          </a:p>
          <a:p>
            <a:pPr defTabSz="966612">
              <a:defRPr/>
            </a:pPr>
            <a:endParaRPr lang="fr-FR" b="0" i="0" dirty="0">
              <a:solidFill>
                <a:srgbClr val="DA846B"/>
              </a:solidFill>
              <a:effectLst/>
              <a:latin typeface="Overpass" pitchFamily="2" charset="0"/>
            </a:endParaRPr>
          </a:p>
          <a:p>
            <a:pPr defTabSz="966612">
              <a:defRPr/>
            </a:pPr>
            <a:r>
              <a:rPr lang="fr-CA" sz="1300" b="1" dirty="0">
                <a:solidFill>
                  <a:prstClr val="black"/>
                </a:solidFill>
                <a:latin typeface="Overpass" pitchFamily="2" charset="0"/>
              </a:rPr>
              <a:t>Soumettre votre candidature</a:t>
            </a:r>
          </a:p>
          <a:p>
            <a:pPr defTabSz="966612">
              <a:defRPr/>
            </a:pPr>
            <a:r>
              <a:rPr lang="fr-CA" sz="1300" dirty="0">
                <a:solidFill>
                  <a:prstClr val="black"/>
                </a:solidFill>
                <a:latin typeface="Overpass" pitchFamily="2" charset="0"/>
              </a:rPr>
              <a:t>Vérifiez la date limite de soumission.</a:t>
            </a:r>
          </a:p>
          <a:p>
            <a:pPr defTabSz="966612">
              <a:defRPr/>
            </a:pPr>
            <a:r>
              <a:rPr lang="fr-CA" sz="1300" dirty="0">
                <a:solidFill>
                  <a:prstClr val="black"/>
                </a:solidFill>
                <a:latin typeface="Overpass" pitchFamily="2" charset="0"/>
              </a:rPr>
              <a:t>Pour toutes questions sur une bourse, vous trouverez la personne ou bureau à contacter au bas de la fiche.</a:t>
            </a:r>
            <a:endParaRPr lang="fr-CA" dirty="0">
              <a:latin typeface="Overpass" pitchFamily="2" charset="0"/>
            </a:endParaRPr>
          </a:p>
          <a:p>
            <a:pPr defTabSz="966612">
              <a:defRPr/>
            </a:pPr>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20</a:t>
            </a:fld>
            <a:endParaRPr lang="fr-CA"/>
          </a:p>
        </p:txBody>
      </p:sp>
    </p:spTree>
    <p:extLst>
      <p:ext uri="{BB962C8B-B14F-4D97-AF65-F5344CB8AC3E}">
        <p14:creationId xmlns:p14="http://schemas.microsoft.com/office/powerpoint/2010/main" val="218337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latin typeface="Overpass" pitchFamily="2" charset="0"/>
              </a:rPr>
              <a:t>La section </a:t>
            </a:r>
            <a:r>
              <a:rPr lang="fr-CA" b="1" dirty="0">
                <a:latin typeface="Overpass" pitchFamily="2" charset="0"/>
              </a:rPr>
              <a:t>«Conseils pour une demande de bourses»</a:t>
            </a:r>
            <a:r>
              <a:rPr lang="fr-CA" dirty="0">
                <a:latin typeface="Overpass" pitchFamily="2" charset="0"/>
              </a:rPr>
              <a:t> sur notre site Web peut fournir des trucs afin de ne rien oublier avant de déposer une demande de bourse. Elle est accessible la section </a:t>
            </a:r>
            <a:r>
              <a:rPr lang="fr-CA" b="1" dirty="0">
                <a:latin typeface="Overpass" pitchFamily="2" charset="0"/>
              </a:rPr>
              <a:t>«Bourses d’études» </a:t>
            </a:r>
            <a:r>
              <a:rPr lang="fr-CA" dirty="0">
                <a:latin typeface="Overpass" pitchFamily="2" charset="0"/>
              </a:rPr>
              <a:t>via les onglets : </a:t>
            </a:r>
          </a:p>
          <a:p>
            <a:pPr marL="664546" lvl="1" indent="-181240">
              <a:buFontTx/>
              <a:buChar char="-"/>
            </a:pPr>
            <a:r>
              <a:rPr lang="fr-CA" b="1" dirty="0">
                <a:latin typeface="Overpass" pitchFamily="2" charset="0"/>
              </a:rPr>
              <a:t>«Citoyens canadiens ou résidents permanents»; </a:t>
            </a:r>
          </a:p>
          <a:p>
            <a:pPr marL="664546" lvl="1" indent="-181240">
              <a:buFontTx/>
              <a:buChar char="-"/>
            </a:pPr>
            <a:r>
              <a:rPr lang="fr-CA" b="1" dirty="0">
                <a:latin typeface="Overpass" pitchFamily="2" charset="0"/>
              </a:rPr>
              <a:t>«Étudiants de l’international».</a:t>
            </a:r>
          </a:p>
          <a:p>
            <a:pPr defTabSz="966612">
              <a:defRPr/>
            </a:pPr>
            <a:endParaRPr lang="fr-CA" dirty="0">
              <a:latin typeface="Overpass" pitchFamily="2" charset="0"/>
            </a:endParaRPr>
          </a:p>
          <a:p>
            <a:pPr defTabSz="966612">
              <a:defRPr/>
            </a:pPr>
            <a:r>
              <a:rPr lang="fr-CA" dirty="0">
                <a:latin typeface="Overpass" pitchFamily="2" charset="0"/>
              </a:rPr>
              <a:t>Pour</a:t>
            </a:r>
            <a:r>
              <a:rPr lang="fr-CA" baseline="0" dirty="0">
                <a:latin typeface="Overpass" pitchFamily="2" charset="0"/>
              </a:rPr>
              <a:t> certains concours, il est demandé de rédiger une lettre de motivation. </a:t>
            </a:r>
          </a:p>
          <a:p>
            <a:pPr defTabSz="966612">
              <a:defRPr/>
            </a:pPr>
            <a:r>
              <a:rPr lang="fr-CA" baseline="0" dirty="0">
                <a:latin typeface="Overpass" pitchFamily="2" charset="0"/>
              </a:rPr>
              <a:t>Vous y trouverez donc les éléments à inclure dans cette lettre et des trucs pour la rédaction.</a:t>
            </a:r>
          </a:p>
          <a:p>
            <a:pPr defTabSz="966612">
              <a:defRPr/>
            </a:pPr>
            <a:endParaRPr lang="fr-CA" baseline="0" dirty="0">
              <a:latin typeface="Overpass" pitchFamily="2" charset="0"/>
            </a:endParaRPr>
          </a:p>
          <a:p>
            <a:pPr defTabSz="966612">
              <a:defRPr/>
            </a:pPr>
            <a:r>
              <a:rPr lang="fr-CA" baseline="0" dirty="0">
                <a:latin typeface="Overpass" pitchFamily="2" charset="0"/>
              </a:rPr>
              <a:t>Si vous avez besoin de conseils pour la rédaction de votre CV, n’hésitez pas à communiquer avec le Service du développement professionnel (SDP).</a:t>
            </a:r>
          </a:p>
          <a:p>
            <a:endParaRPr lang="fr-CA" baseline="0" dirty="0">
              <a:latin typeface="Overpass" pitchFamily="2" charset="0"/>
            </a:endParaRP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21</a:t>
            </a:fld>
            <a:endParaRPr lang="fr-CA"/>
          </a:p>
        </p:txBody>
      </p:sp>
    </p:spTree>
    <p:extLst>
      <p:ext uri="{BB962C8B-B14F-4D97-AF65-F5344CB8AC3E}">
        <p14:creationId xmlns:p14="http://schemas.microsoft.com/office/powerpoint/2010/main" val="10142822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84978">
              <a:defRPr/>
            </a:pPr>
            <a:endParaRPr lang="fr-CA" b="1" dirty="0">
              <a:latin typeface="Overpass" pitchFamily="2" charset="0"/>
            </a:endParaRPr>
          </a:p>
          <a:p>
            <a:pPr defTabSz="984978">
              <a:defRPr/>
            </a:pPr>
            <a:r>
              <a:rPr lang="fr-CA" b="0" dirty="0">
                <a:latin typeface="Overpass" pitchFamily="2" charset="0"/>
              </a:rPr>
              <a:t>Découvrez </a:t>
            </a:r>
            <a:r>
              <a:rPr lang="fr-CA" sz="1300" dirty="0"/>
              <a:t>les options avantageuses pour limiter les risques liés à la surconsommation et à l’endettement en consultant la page </a:t>
            </a:r>
            <a:r>
              <a:rPr lang="fr-CA" sz="1300" b="1" dirty="0"/>
              <a:t>«</a:t>
            </a:r>
            <a:r>
              <a:rPr lang="fr-CA" sz="1300" dirty="0"/>
              <a:t> </a:t>
            </a:r>
            <a:r>
              <a:rPr lang="fr-CA" sz="1300" b="1" dirty="0"/>
              <a:t>Limiter la consommation et l'endettement</a:t>
            </a:r>
            <a:r>
              <a:rPr lang="fr-CA" sz="1300" dirty="0"/>
              <a:t> </a:t>
            </a:r>
            <a:r>
              <a:rPr lang="fr-CA" sz="1300" b="1" dirty="0"/>
              <a:t>» </a:t>
            </a:r>
            <a:r>
              <a:rPr lang="fr-CA" sz="1300" dirty="0"/>
              <a:t>sur le site Web du Bureau des bourses et de l’aide financière. </a:t>
            </a:r>
            <a:endParaRPr lang="fr-CA" dirty="0">
              <a:latin typeface="Overpass" pitchFamily="2" charset="0"/>
            </a:endParaRPr>
          </a:p>
          <a:p>
            <a:endParaRPr lang="fr-CA" dirty="0">
              <a:latin typeface="Overpass" pitchFamily="2" charset="0"/>
            </a:endParaRPr>
          </a:p>
          <a:p>
            <a:pPr defTabSz="984978">
              <a:defRPr/>
            </a:pPr>
            <a:endParaRPr lang="fr-CA" dirty="0">
              <a:latin typeface="Overpass" pitchFamily="2" charset="0"/>
            </a:endParaRP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22</a:t>
            </a:fld>
            <a:endParaRPr lang="fr-CA">
              <a:solidFill>
                <a:prstClr val="black"/>
              </a:solidFill>
              <a:latin typeface="Calibri" panose="020F0502020204030204"/>
            </a:endParaRPr>
          </a:p>
        </p:txBody>
      </p:sp>
    </p:spTree>
    <p:extLst>
      <p:ext uri="{BB962C8B-B14F-4D97-AF65-F5344CB8AC3E}">
        <p14:creationId xmlns:p14="http://schemas.microsoft.com/office/powerpoint/2010/main" val="947360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24B286-7966-CB74-7B77-12632B0EA52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4B2873A-0262-6DFE-1458-A161367DB20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FDA1394-2EFD-DF2D-0847-76AE395D54E5}"/>
              </a:ext>
            </a:extLst>
          </p:cNvPr>
          <p:cNvSpPr>
            <a:spLocks noGrp="1"/>
          </p:cNvSpPr>
          <p:nvPr>
            <p:ph type="body" idx="1"/>
          </p:nvPr>
        </p:nvSpPr>
        <p:spPr/>
        <p:txBody>
          <a:bodyPr/>
          <a:lstStyle/>
          <a:p>
            <a:pPr defTabSz="966612">
              <a:defRPr/>
            </a:pPr>
            <a:r>
              <a:rPr lang="fr-CA" sz="1300" dirty="0">
                <a:solidFill>
                  <a:prstClr val="black"/>
                </a:solidFill>
                <a:latin typeface="Overpass" pitchFamily="2" charset="0"/>
              </a:rPr>
              <a:t>La page </a:t>
            </a:r>
            <a:r>
              <a:rPr lang="fr-CA" sz="1300" b="1" dirty="0">
                <a:solidFill>
                  <a:prstClr val="black"/>
                </a:solidFill>
                <a:latin typeface="Overpass" pitchFamily="2" charset="0"/>
              </a:rPr>
              <a:t>Limiter la consommation et l’endettement</a:t>
            </a:r>
            <a:r>
              <a:rPr lang="fr-CA" sz="1300" dirty="0">
                <a:solidFill>
                  <a:prstClr val="black"/>
                </a:solidFill>
                <a:latin typeface="Overpass" pitchFamily="2" charset="0"/>
              </a:rPr>
              <a:t> offre de </a:t>
            </a:r>
            <a:r>
              <a:rPr lang="fr-CA" sz="1300" dirty="0"/>
              <a:t>judicieux conseils afin d'éviter les pièges de la surconsommation et du surendettement.</a:t>
            </a:r>
            <a:endParaRPr lang="fr-CA" sz="1300" dirty="0">
              <a:solidFill>
                <a:prstClr val="black"/>
              </a:solidFill>
              <a:latin typeface="Overpass" pitchFamily="2" charset="0"/>
            </a:endParaRPr>
          </a:p>
          <a:p>
            <a:pPr marL="181240" indent="-181240" defTabSz="966612">
              <a:buFont typeface="Arial" panose="020B0604020202020204" pitchFamily="34" charset="0"/>
              <a:buChar char="•"/>
              <a:defRPr/>
            </a:pPr>
            <a:endParaRPr lang="fr-CA" sz="1300" dirty="0">
              <a:solidFill>
                <a:prstClr val="black"/>
              </a:solidFill>
              <a:latin typeface="Overpass" pitchFamily="2" charset="0"/>
            </a:endParaRPr>
          </a:p>
        </p:txBody>
      </p:sp>
      <p:sp>
        <p:nvSpPr>
          <p:cNvPr id="4" name="Espace réservé du numéro de diapositive 3">
            <a:extLst>
              <a:ext uri="{FF2B5EF4-FFF2-40B4-BE49-F238E27FC236}">
                <a16:creationId xmlns:a16="http://schemas.microsoft.com/office/drawing/2014/main" id="{1319C27E-6B39-B693-EEB7-EA30246399B0}"/>
              </a:ext>
            </a:extLst>
          </p:cNvPr>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23</a:t>
            </a:fld>
            <a:endParaRPr lang="fr-CA">
              <a:solidFill>
                <a:prstClr val="black"/>
              </a:solidFill>
              <a:latin typeface="Calibri" panose="020F0502020204030204"/>
            </a:endParaRPr>
          </a:p>
        </p:txBody>
      </p:sp>
    </p:spTree>
    <p:extLst>
      <p:ext uri="{BB962C8B-B14F-4D97-AF65-F5344CB8AC3E}">
        <p14:creationId xmlns:p14="http://schemas.microsoft.com/office/powerpoint/2010/main" val="31803894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2235B-A04E-18CD-BB88-E0D6C893A71B}"/>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90DBDC6-7EE9-7A26-9631-6FE3304F34E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CEE0BA-2627-ED9D-7FBC-1D62E679EE6E}"/>
              </a:ext>
            </a:extLst>
          </p:cNvPr>
          <p:cNvSpPr>
            <a:spLocks noGrp="1"/>
          </p:cNvSpPr>
          <p:nvPr>
            <p:ph type="body" idx="1"/>
          </p:nvPr>
        </p:nvSpPr>
        <p:spPr/>
        <p:txBody>
          <a:bodyPr/>
          <a:lstStyle/>
          <a:p>
            <a:pPr defTabSz="984978">
              <a:defRPr/>
            </a:pPr>
            <a:endParaRPr lang="fr-CA" b="1" dirty="0">
              <a:latin typeface="Overpass" pitchFamily="2" charset="0"/>
            </a:endParaRPr>
          </a:p>
          <a:p>
            <a:pPr defTabSz="984978">
              <a:defRPr/>
            </a:pPr>
            <a:r>
              <a:rPr lang="fr-CA" b="0" dirty="0">
                <a:latin typeface="Overpass" pitchFamily="2" charset="0"/>
              </a:rPr>
              <a:t>Découvrez </a:t>
            </a:r>
            <a:r>
              <a:rPr lang="fr-CA" sz="1300" dirty="0"/>
              <a:t>les options avantageuses pour limiter les risques liés à la surconsommation et à l’endettement en consultant la page </a:t>
            </a:r>
            <a:r>
              <a:rPr lang="fr-CA" sz="1300" b="1" dirty="0"/>
              <a:t>«</a:t>
            </a:r>
            <a:r>
              <a:rPr lang="fr-CA" sz="1300" dirty="0"/>
              <a:t> </a:t>
            </a:r>
            <a:r>
              <a:rPr lang="fr-CA" sz="1300" b="1" dirty="0"/>
              <a:t>Limiter la consommation et l'endettement</a:t>
            </a:r>
            <a:r>
              <a:rPr lang="fr-CA" sz="1300" dirty="0"/>
              <a:t> </a:t>
            </a:r>
            <a:r>
              <a:rPr lang="fr-CA" sz="1300" b="1" dirty="0"/>
              <a:t>» </a:t>
            </a:r>
            <a:r>
              <a:rPr lang="fr-CA" sz="1300" dirty="0"/>
              <a:t>sur le site Web du Bureau des bourses et de l’aide financière. </a:t>
            </a:r>
            <a:endParaRPr lang="fr-CA" dirty="0">
              <a:latin typeface="Overpass" pitchFamily="2" charset="0"/>
            </a:endParaRPr>
          </a:p>
          <a:p>
            <a:endParaRPr lang="fr-CA" dirty="0">
              <a:latin typeface="Overpass" pitchFamily="2" charset="0"/>
            </a:endParaRPr>
          </a:p>
          <a:p>
            <a:pPr defTabSz="984978">
              <a:defRPr/>
            </a:pPr>
            <a:endParaRPr lang="fr-CA" dirty="0">
              <a:latin typeface="Overpass" pitchFamily="2" charset="0"/>
            </a:endParaRPr>
          </a:p>
          <a:p>
            <a:endParaRPr lang="fr-CA" dirty="0">
              <a:latin typeface="Overpass" pitchFamily="2" charset="0"/>
            </a:endParaRPr>
          </a:p>
        </p:txBody>
      </p:sp>
      <p:sp>
        <p:nvSpPr>
          <p:cNvPr id="4" name="Espace réservé du numéro de diapositive 3">
            <a:extLst>
              <a:ext uri="{FF2B5EF4-FFF2-40B4-BE49-F238E27FC236}">
                <a16:creationId xmlns:a16="http://schemas.microsoft.com/office/drawing/2014/main" id="{CCD390E2-999D-F705-0A47-4DE0323834C5}"/>
              </a:ext>
            </a:extLst>
          </p:cNvPr>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24</a:t>
            </a:fld>
            <a:endParaRPr lang="fr-CA">
              <a:solidFill>
                <a:prstClr val="black"/>
              </a:solidFill>
              <a:latin typeface="Calibri" panose="020F0502020204030204"/>
            </a:endParaRPr>
          </a:p>
        </p:txBody>
      </p:sp>
    </p:spTree>
    <p:extLst>
      <p:ext uri="{BB962C8B-B14F-4D97-AF65-F5344CB8AC3E}">
        <p14:creationId xmlns:p14="http://schemas.microsoft.com/office/powerpoint/2010/main" val="42032513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CA" sz="1300" dirty="0">
                <a:solidFill>
                  <a:prstClr val="black"/>
                </a:solidFill>
                <a:latin typeface="Overpass" pitchFamily="2" charset="0"/>
              </a:rPr>
              <a:t>La section </a:t>
            </a:r>
            <a:r>
              <a:rPr lang="fr-CA" sz="1300" b="1" dirty="0">
                <a:solidFill>
                  <a:prstClr val="black"/>
                </a:solidFill>
                <a:latin typeface="Overpass" pitchFamily="2" charset="0"/>
              </a:rPr>
              <a:t>Trucs et astuces </a:t>
            </a:r>
            <a:r>
              <a:rPr lang="fr-CA" sz="1300" dirty="0">
                <a:solidFill>
                  <a:prstClr val="black"/>
                </a:solidFill>
                <a:latin typeface="Overpass" pitchFamily="2" charset="0"/>
              </a:rPr>
              <a:t>vous propose de nombreuses stratégies simples vous permettant d’économiser. </a:t>
            </a:r>
          </a:p>
          <a:p>
            <a:pPr defTabSz="966612">
              <a:defRPr/>
            </a:pPr>
            <a:endParaRPr lang="fr-CA" sz="1300" dirty="0">
              <a:solidFill>
                <a:prstClr val="black"/>
              </a:solidFill>
              <a:latin typeface="Overpass" pitchFamily="2" charset="0"/>
            </a:endParaRPr>
          </a:p>
          <a:p>
            <a:pPr defTabSz="966612">
              <a:defRPr/>
            </a:pPr>
            <a:r>
              <a:rPr lang="fr-CA" sz="1300" dirty="0">
                <a:solidFill>
                  <a:prstClr val="black"/>
                </a:solidFill>
                <a:latin typeface="Overpass" pitchFamily="2" charset="0"/>
              </a:rPr>
              <a:t>Les trucs et astuces sont présentés par catégorie, comme par exemple : </a:t>
            </a:r>
          </a:p>
          <a:p>
            <a:pPr marL="181240" indent="-181240" defTabSz="966612">
              <a:buFont typeface="Arial" panose="020B0604020202020204" pitchFamily="34" charset="0"/>
              <a:buChar char="•"/>
              <a:defRPr/>
            </a:pPr>
            <a:r>
              <a:rPr lang="fr-CA" sz="1300" dirty="0">
                <a:solidFill>
                  <a:prstClr val="black"/>
                </a:solidFill>
                <a:latin typeface="Overpass" pitchFamily="2" charset="0"/>
              </a:rPr>
              <a:t>Épicerie et loyer</a:t>
            </a:r>
          </a:p>
          <a:p>
            <a:pPr marL="181240" indent="-181240" defTabSz="966612">
              <a:buFont typeface="Arial" panose="020B0604020202020204" pitchFamily="34" charset="0"/>
              <a:buChar char="•"/>
              <a:defRPr/>
            </a:pPr>
            <a:r>
              <a:rPr lang="fr-CA" sz="1300" dirty="0">
                <a:solidFill>
                  <a:prstClr val="black"/>
                </a:solidFill>
                <a:latin typeface="Overpass" pitchFamily="2" charset="0"/>
              </a:rPr>
              <a:t>Assurances</a:t>
            </a:r>
          </a:p>
          <a:p>
            <a:pPr marL="181240" indent="-181240" defTabSz="966612">
              <a:buFont typeface="Arial" panose="020B0604020202020204" pitchFamily="34" charset="0"/>
              <a:buChar char="•"/>
              <a:defRPr/>
            </a:pPr>
            <a:r>
              <a:rPr lang="fr-CA" sz="1300" dirty="0">
                <a:solidFill>
                  <a:prstClr val="black"/>
                </a:solidFill>
                <a:latin typeface="Overpass" pitchFamily="2" charset="0"/>
              </a:rPr>
              <a:t>Loisirs</a:t>
            </a:r>
          </a:p>
          <a:p>
            <a:pPr marL="181240" indent="-181240" defTabSz="966612">
              <a:buFont typeface="Arial" panose="020B0604020202020204" pitchFamily="34" charset="0"/>
              <a:buChar char="•"/>
              <a:defRPr/>
            </a:pPr>
            <a:r>
              <a:rPr lang="fr-CA" sz="1300" dirty="0">
                <a:solidFill>
                  <a:prstClr val="black"/>
                </a:solidFill>
                <a:latin typeface="Overpass" pitchFamily="2" charset="0"/>
              </a:rPr>
              <a:t>Crédit et dettes</a:t>
            </a:r>
          </a:p>
          <a:p>
            <a:pPr marL="181240" indent="-181240" defTabSz="966612">
              <a:buFont typeface="Arial" panose="020B0604020202020204" pitchFamily="34" charset="0"/>
              <a:buChar char="•"/>
              <a:defRPr/>
            </a:pPr>
            <a:endParaRPr lang="fr-CA" sz="1300" dirty="0">
              <a:solidFill>
                <a:prstClr val="black"/>
              </a:solidFill>
              <a:latin typeface="Overpass" pitchFamily="2" charset="0"/>
            </a:endParaRPr>
          </a:p>
          <a:p>
            <a:pPr defTabSz="966612">
              <a:defRPr/>
            </a:pPr>
            <a:r>
              <a:rPr lang="fr-CA" sz="1300" dirty="0">
                <a:solidFill>
                  <a:prstClr val="black"/>
                </a:solidFill>
                <a:latin typeface="Overpass" pitchFamily="2" charset="0"/>
              </a:rPr>
              <a:t>Cela facilitera vos recherches selon vos besoins.</a:t>
            </a:r>
          </a:p>
          <a:p>
            <a:pPr defTabSz="966612">
              <a:defRPr/>
            </a:pPr>
            <a:endParaRPr lang="fr-CA" sz="1300" dirty="0">
              <a:solidFill>
                <a:prstClr val="black"/>
              </a:solidFill>
              <a:latin typeface="Overpass" pitchFamily="2" charset="0"/>
            </a:endParaRPr>
          </a:p>
          <a:p>
            <a:pPr marL="181240" indent="-181240" defTabSz="966612">
              <a:buFont typeface="Arial" panose="020B0604020202020204" pitchFamily="34" charset="0"/>
              <a:buChar char="•"/>
              <a:defRPr/>
            </a:pPr>
            <a:endParaRPr lang="fr-CA" sz="1300" dirty="0">
              <a:solidFill>
                <a:prstClr val="black"/>
              </a:solidFill>
              <a:latin typeface="Overpass" pitchFamily="2" charset="0"/>
            </a:endParaRPr>
          </a:p>
          <a:p>
            <a:pPr defTabSz="966612">
              <a:defRPr/>
            </a:pPr>
            <a:r>
              <a:rPr lang="fr-CA" sz="1300" dirty="0">
                <a:solidFill>
                  <a:prstClr val="black"/>
                </a:solidFill>
                <a:latin typeface="Overpass" pitchFamily="2" charset="0"/>
              </a:rPr>
              <a:t>Dans la section suivante, sous </a:t>
            </a:r>
            <a:r>
              <a:rPr lang="fr-CA" sz="1300" b="1" dirty="0">
                <a:solidFill>
                  <a:prstClr val="black"/>
                </a:solidFill>
                <a:latin typeface="Overpass" pitchFamily="2" charset="0"/>
              </a:rPr>
              <a:t>Ressources d’aide</a:t>
            </a:r>
            <a:r>
              <a:rPr lang="fr-CA" sz="1300" dirty="0">
                <a:solidFill>
                  <a:prstClr val="black"/>
                </a:solidFill>
                <a:latin typeface="Overpass" pitchFamily="2" charset="0"/>
              </a:rPr>
              <a:t>, vous trouverez : </a:t>
            </a:r>
          </a:p>
          <a:p>
            <a:pPr algn="l">
              <a:buFont typeface="Arial" panose="020B0604020202020204" pitchFamily="34" charset="0"/>
              <a:buChar char="•"/>
            </a:pPr>
            <a:r>
              <a:rPr lang="fr-CA" b="0" i="0" u="sng" dirty="0">
                <a:solidFill>
                  <a:srgbClr val="3470B5"/>
                </a:solidFill>
                <a:effectLst/>
                <a:latin typeface="Overpass" pitchFamily="2" charset="0"/>
                <a:hlinkClick r:id="rId3"/>
              </a:rPr>
              <a:t>Aide alimentaire</a:t>
            </a:r>
            <a:r>
              <a:rPr lang="fr-CA" b="0" i="0" u="sng" dirty="0">
                <a:solidFill>
                  <a:srgbClr val="3470B5"/>
                </a:solidFill>
                <a:effectLst/>
                <a:latin typeface="Overpass" pitchFamily="2" charset="0"/>
              </a:rPr>
              <a:t>  Exemple: Frigo Partage d’</a:t>
            </a:r>
            <a:r>
              <a:rPr lang="fr-CA" b="0" i="0" u="sng" dirty="0" err="1">
                <a:solidFill>
                  <a:srgbClr val="3470B5"/>
                </a:solidFill>
                <a:effectLst/>
                <a:latin typeface="Overpass" pitchFamily="2" charset="0"/>
              </a:rPr>
              <a:t>Univert</a:t>
            </a:r>
            <a:r>
              <a:rPr lang="fr-CA" b="0" i="0" u="sng" dirty="0">
                <a:solidFill>
                  <a:srgbClr val="3470B5"/>
                </a:solidFill>
                <a:effectLst/>
                <a:latin typeface="Overpass" pitchFamily="2" charset="0"/>
              </a:rPr>
              <a:t> Laval au pavillon </a:t>
            </a:r>
            <a:r>
              <a:rPr lang="fr-CA" b="0" i="0" u="sng" dirty="0" err="1">
                <a:solidFill>
                  <a:srgbClr val="3470B5"/>
                </a:solidFill>
                <a:effectLst/>
                <a:latin typeface="Overpass" pitchFamily="2" charset="0"/>
              </a:rPr>
              <a:t>Abiti</a:t>
            </a:r>
            <a:r>
              <a:rPr lang="fr-CA" b="0" i="0" u="sng" dirty="0">
                <a:solidFill>
                  <a:srgbClr val="3470B5"/>
                </a:solidFill>
                <a:effectLst/>
                <a:latin typeface="Overpass" pitchFamily="2" charset="0"/>
              </a:rPr>
              <a:t>-Prince</a:t>
            </a:r>
            <a:endParaRPr lang="fr-CA" b="0" i="0" dirty="0">
              <a:solidFill>
                <a:srgbClr val="555555"/>
              </a:solidFill>
              <a:effectLst/>
              <a:latin typeface="Overpass" pitchFamily="2" charset="0"/>
            </a:endParaRPr>
          </a:p>
          <a:p>
            <a:pPr algn="l">
              <a:buFont typeface="Arial" panose="020B0604020202020204" pitchFamily="34" charset="0"/>
              <a:buChar char="•"/>
            </a:pPr>
            <a:r>
              <a:rPr lang="fr-CA" b="0" i="0" u="sng" dirty="0">
                <a:solidFill>
                  <a:srgbClr val="3470B5"/>
                </a:solidFill>
                <a:effectLst/>
                <a:latin typeface="Overpass" pitchFamily="2" charset="0"/>
                <a:hlinkClick r:id="rId4"/>
              </a:rPr>
              <a:t>Articles usagés</a:t>
            </a:r>
            <a:endParaRPr lang="fr-CA" b="0" i="0" dirty="0">
              <a:solidFill>
                <a:srgbClr val="555555"/>
              </a:solidFill>
              <a:effectLst/>
              <a:latin typeface="Overpass" pitchFamily="2" charset="0"/>
            </a:endParaRPr>
          </a:p>
          <a:p>
            <a:pPr algn="l">
              <a:buFont typeface="Arial" panose="020B0604020202020204" pitchFamily="34" charset="0"/>
              <a:buChar char="•"/>
            </a:pPr>
            <a:r>
              <a:rPr lang="fr-CA" b="0" i="0" u="sng" dirty="0">
                <a:solidFill>
                  <a:srgbClr val="3470B5"/>
                </a:solidFill>
                <a:effectLst/>
                <a:latin typeface="Overpass" pitchFamily="2" charset="0"/>
                <a:hlinkClick r:id="rId5"/>
              </a:rPr>
              <a:t>Aide psychologique</a:t>
            </a:r>
            <a:endParaRPr lang="fr-CA" b="0" i="0" dirty="0">
              <a:solidFill>
                <a:srgbClr val="555555"/>
              </a:solidFill>
              <a:effectLst/>
              <a:latin typeface="Overpass" pitchFamily="2" charset="0"/>
            </a:endParaRPr>
          </a:p>
          <a:p>
            <a:pPr defTabSz="966612">
              <a:defRPr/>
            </a:pPr>
            <a:endParaRPr lang="fr-CA" sz="1300" dirty="0">
              <a:solidFill>
                <a:prstClr val="black"/>
              </a:solidFill>
              <a:latin typeface="Overpass" pitchFamily="2" charset="0"/>
            </a:endParaRPr>
          </a:p>
          <a:p>
            <a:pPr marL="181240" indent="-181240" defTabSz="966612">
              <a:buFont typeface="Arial" panose="020B0604020202020204" pitchFamily="34" charset="0"/>
              <a:buChar char="•"/>
              <a:defRPr/>
            </a:pPr>
            <a:endParaRPr lang="fr-CA" sz="1300" dirty="0">
              <a:solidFill>
                <a:prstClr val="black"/>
              </a:solidFill>
              <a:latin typeface="Overpass" pitchFamily="2" charset="0"/>
            </a:endParaRPr>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25</a:t>
            </a:fld>
            <a:endParaRPr lang="fr-CA">
              <a:solidFill>
                <a:prstClr val="black"/>
              </a:solidFill>
              <a:latin typeface="Calibri" panose="020F0502020204030204"/>
            </a:endParaRPr>
          </a:p>
        </p:txBody>
      </p:sp>
    </p:spTree>
    <p:extLst>
      <p:ext uri="{BB962C8B-B14F-4D97-AF65-F5344CB8AC3E}">
        <p14:creationId xmlns:p14="http://schemas.microsoft.com/office/powerpoint/2010/main" val="3714057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FAF651-4372-1115-9AAA-B3ED2C01239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D87244A-48AC-1479-8705-811B0A2FE3B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B18B2D4-D663-0605-1B2E-CFE89E332BC2}"/>
              </a:ext>
            </a:extLst>
          </p:cNvPr>
          <p:cNvSpPr>
            <a:spLocks noGrp="1"/>
          </p:cNvSpPr>
          <p:nvPr>
            <p:ph type="body" idx="1"/>
          </p:nvPr>
        </p:nvSpPr>
        <p:spPr/>
        <p:txBody>
          <a:bodyPr/>
          <a:lstStyle/>
          <a:p>
            <a:pPr defTabSz="984978">
              <a:defRPr/>
            </a:pPr>
            <a:endParaRPr lang="fr-CA" b="1" dirty="0">
              <a:latin typeface="Overpass" pitchFamily="2" charset="0"/>
            </a:endParaRPr>
          </a:p>
          <a:p>
            <a:pPr defTabSz="984978">
              <a:defRPr/>
            </a:pPr>
            <a:r>
              <a:rPr lang="fr-CA" b="1" dirty="0">
                <a:latin typeface="Overpass" pitchFamily="2" charset="0"/>
              </a:rPr>
              <a:t>Pour étudier sans souci financier</a:t>
            </a:r>
            <a:r>
              <a:rPr lang="fr-CA" dirty="0">
                <a:latin typeface="Overpass" pitchFamily="2" charset="0"/>
              </a:rPr>
              <a:t>, la première chose à garder en tête est que vous </a:t>
            </a:r>
            <a:r>
              <a:rPr lang="fr-CA" b="1" dirty="0">
                <a:latin typeface="Overpass" pitchFamily="2" charset="0"/>
              </a:rPr>
              <a:t>devez être en action </a:t>
            </a:r>
            <a:r>
              <a:rPr lang="fr-CA" dirty="0">
                <a:latin typeface="Overpass" pitchFamily="2" charset="0"/>
              </a:rPr>
              <a:t>dans la recherche de </a:t>
            </a:r>
            <a:r>
              <a:rPr lang="fr-CA" b="1" dirty="0">
                <a:latin typeface="Overpass" pitchFamily="2" charset="0"/>
              </a:rPr>
              <a:t>votre</a:t>
            </a:r>
            <a:r>
              <a:rPr lang="fr-CA" dirty="0">
                <a:latin typeface="Overpass" pitchFamily="2" charset="0"/>
              </a:rPr>
              <a:t> financement, et ce, dès le </a:t>
            </a:r>
            <a:r>
              <a:rPr lang="fr-CA" b="1" dirty="0">
                <a:latin typeface="Overpass" pitchFamily="2" charset="0"/>
              </a:rPr>
              <a:t>début de votre parcours universitaire</a:t>
            </a:r>
            <a:r>
              <a:rPr lang="fr-CA" dirty="0">
                <a:latin typeface="Overpass" pitchFamily="2" charset="0"/>
              </a:rPr>
              <a:t>. </a:t>
            </a:r>
          </a:p>
          <a:p>
            <a:pPr defTabSz="984978">
              <a:defRPr/>
            </a:pPr>
            <a:endParaRPr lang="fr-CA" dirty="0">
              <a:latin typeface="Overpass" pitchFamily="2" charset="0"/>
            </a:endParaRPr>
          </a:p>
          <a:p>
            <a:pPr defTabSz="984978">
              <a:defRPr/>
            </a:pPr>
            <a:r>
              <a:rPr lang="fr-CA" dirty="0">
                <a:latin typeface="Overpass" pitchFamily="2" charset="0"/>
              </a:rPr>
              <a:t>Par exemple:</a:t>
            </a:r>
          </a:p>
          <a:p>
            <a:pPr defTabSz="984978">
              <a:defRPr/>
            </a:pPr>
            <a:endParaRPr lang="fr-CA" dirty="0">
              <a:latin typeface="Overpass" pitchFamily="2" charset="0"/>
            </a:endParaRPr>
          </a:p>
          <a:p>
            <a:pPr marL="181240" indent="-181240" defTabSz="984978">
              <a:buFont typeface="Wingdings" panose="05000000000000000000" pitchFamily="2" charset="2"/>
              <a:buChar char="q"/>
              <a:defRPr/>
            </a:pPr>
            <a:r>
              <a:rPr lang="fr-CA" b="1" dirty="0">
                <a:latin typeface="Overpass" pitchFamily="2" charset="0"/>
              </a:rPr>
              <a:t>Recherche des bourses: </a:t>
            </a:r>
            <a:r>
              <a:rPr lang="fr-CA" dirty="0">
                <a:latin typeface="Overpass" pitchFamily="2" charset="0"/>
              </a:rPr>
              <a:t>Mettre en favoris pour optimiser le temps consacré à votre recherche et vous donner un aperçu des possibilités qui pourraient s’offrir à vous tout au long de votre parcours universitaire. </a:t>
            </a:r>
          </a:p>
          <a:p>
            <a:pPr defTabSz="984978">
              <a:defRPr/>
            </a:pPr>
            <a:endParaRPr lang="fr-CA" dirty="0">
              <a:latin typeface="Overpass" pitchFamily="2" charset="0"/>
            </a:endParaRPr>
          </a:p>
          <a:p>
            <a:pPr marL="181240" indent="-181240" defTabSz="984978">
              <a:buFont typeface="Wingdings" panose="05000000000000000000" pitchFamily="2" charset="2"/>
              <a:buChar char="q"/>
              <a:defRPr/>
            </a:pPr>
            <a:r>
              <a:rPr lang="fr-CA" b="1" dirty="0">
                <a:latin typeface="Overpass" pitchFamily="2" charset="0"/>
              </a:rPr>
              <a:t>Faire un budget: </a:t>
            </a:r>
            <a:r>
              <a:rPr lang="fr-CA" dirty="0">
                <a:latin typeface="Overpass" pitchFamily="2" charset="0"/>
              </a:rPr>
              <a:t>L’objectif commun de tous les livres sur l’éducation financière est </a:t>
            </a:r>
            <a:r>
              <a:rPr lang="fr-CA" b="1" dirty="0">
                <a:latin typeface="Overpass" pitchFamily="2" charset="0"/>
              </a:rPr>
              <a:t>l’établissement d’un budget</a:t>
            </a:r>
            <a:r>
              <a:rPr lang="fr-CA" b="0" dirty="0">
                <a:latin typeface="Overpass" pitchFamily="2" charset="0"/>
              </a:rPr>
              <a:t>:</a:t>
            </a:r>
            <a:r>
              <a:rPr lang="fr-CA" dirty="0">
                <a:latin typeface="Overpass" pitchFamily="2" charset="0"/>
              </a:rPr>
              <a:t> le faire, le comprendre, le suivre. </a:t>
            </a:r>
          </a:p>
          <a:p>
            <a:endParaRPr lang="fr-CA" dirty="0">
              <a:latin typeface="Overpass" pitchFamily="2" charset="0"/>
            </a:endParaRPr>
          </a:p>
          <a:p>
            <a:pPr defTabSz="984978">
              <a:defRPr/>
            </a:pPr>
            <a:endParaRPr lang="fr-CA" dirty="0">
              <a:latin typeface="Overpass" pitchFamily="2" charset="0"/>
            </a:endParaRPr>
          </a:p>
          <a:p>
            <a:endParaRPr lang="fr-CA" dirty="0">
              <a:latin typeface="Overpass" pitchFamily="2" charset="0"/>
            </a:endParaRPr>
          </a:p>
        </p:txBody>
      </p:sp>
      <p:sp>
        <p:nvSpPr>
          <p:cNvPr id="4" name="Espace réservé du numéro de diapositive 3">
            <a:extLst>
              <a:ext uri="{FF2B5EF4-FFF2-40B4-BE49-F238E27FC236}">
                <a16:creationId xmlns:a16="http://schemas.microsoft.com/office/drawing/2014/main" id="{DE73244A-BC3E-4BBB-A34C-CB2E9335BE13}"/>
              </a:ext>
            </a:extLst>
          </p:cNvPr>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26</a:t>
            </a:fld>
            <a:endParaRPr lang="fr-CA">
              <a:solidFill>
                <a:prstClr val="black"/>
              </a:solidFill>
              <a:latin typeface="Calibri" panose="020F0502020204030204"/>
            </a:endParaRPr>
          </a:p>
        </p:txBody>
      </p:sp>
    </p:spTree>
    <p:extLst>
      <p:ext uri="{BB962C8B-B14F-4D97-AF65-F5344CB8AC3E}">
        <p14:creationId xmlns:p14="http://schemas.microsoft.com/office/powerpoint/2010/main" val="3590485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CA" dirty="0">
                <a:latin typeface="Overpass" pitchFamily="2" charset="0"/>
              </a:rPr>
              <a:t>Il est souvent nécessaire de </a:t>
            </a:r>
            <a:r>
              <a:rPr lang="fr-CA" b="1" dirty="0">
                <a:latin typeface="Overpass" pitchFamily="2" charset="0"/>
              </a:rPr>
              <a:t>combiner plusieurs sources de financement </a:t>
            </a:r>
            <a:r>
              <a:rPr lang="fr-CA" dirty="0">
                <a:latin typeface="Overpass" pitchFamily="2" charset="0"/>
              </a:rPr>
              <a:t>afin de rendre et maintenir le projet d’études réaliste.</a:t>
            </a:r>
          </a:p>
          <a:p>
            <a:endParaRPr lang="fr-CA" b="1" dirty="0">
              <a:latin typeface="Overpass" pitchFamily="2" charset="0"/>
            </a:endParaRPr>
          </a:p>
          <a:p>
            <a:pPr defTabSz="966612">
              <a:defRPr/>
            </a:pPr>
            <a:r>
              <a:rPr lang="fr-CA" b="1" dirty="0">
                <a:latin typeface="Overpass" pitchFamily="2" charset="0"/>
              </a:rPr>
              <a:t>PRINCIPALES SOURCES DE REVENUS</a:t>
            </a:r>
          </a:p>
          <a:p>
            <a:endParaRPr lang="fr-CA" b="1" dirty="0">
              <a:latin typeface="Overpass" pitchFamily="2" charset="0"/>
            </a:endParaRPr>
          </a:p>
          <a:p>
            <a:pPr marL="184684" indent="-184684">
              <a:buFont typeface="Wingdings" panose="05000000000000000000" pitchFamily="2" charset="2"/>
              <a:buChar char="q"/>
            </a:pPr>
            <a:r>
              <a:rPr lang="fr-CA" b="1" dirty="0">
                <a:latin typeface="Overpass" pitchFamily="2" charset="0"/>
              </a:rPr>
              <a:t>Vos économies </a:t>
            </a:r>
          </a:p>
          <a:p>
            <a:pPr marL="184684" indent="-184684">
              <a:buFont typeface="Wingdings" panose="05000000000000000000" pitchFamily="2" charset="2"/>
              <a:buChar char="q"/>
            </a:pPr>
            <a:r>
              <a:rPr lang="fr-CA" b="1" dirty="0">
                <a:latin typeface="Overpass" pitchFamily="2" charset="0"/>
              </a:rPr>
              <a:t>Un emprunt bancaire étudiant : </a:t>
            </a:r>
            <a:r>
              <a:rPr lang="fr-CA" b="0" dirty="0">
                <a:latin typeface="Overpass" pitchFamily="2" charset="0"/>
              </a:rPr>
              <a:t>prêts et bourses, marge de crédit étudiante, prêt personnel</a:t>
            </a:r>
          </a:p>
          <a:p>
            <a:pPr marL="184684" indent="-184684">
              <a:buFont typeface="Wingdings" panose="05000000000000000000" pitchFamily="2" charset="2"/>
              <a:buChar char="q"/>
            </a:pPr>
            <a:r>
              <a:rPr lang="fr-CA" b="1" dirty="0">
                <a:latin typeface="Overpass" pitchFamily="2" charset="0"/>
              </a:rPr>
              <a:t>Un travail à temps partiel : </a:t>
            </a:r>
            <a:r>
              <a:rPr lang="fr-CA" b="0" dirty="0">
                <a:latin typeface="Overpass" pitchFamily="2" charset="0"/>
              </a:rPr>
              <a:t>Service du développement professionnel, poste d’auxiliaire d’enseignement ou de recherche sur le campus</a:t>
            </a:r>
            <a:endParaRPr lang="fr-FR" b="0" i="0" dirty="0">
              <a:solidFill>
                <a:srgbClr val="555555"/>
              </a:solidFill>
              <a:effectLst/>
              <a:latin typeface="Overpass" pitchFamily="2" charset="0"/>
            </a:endParaRPr>
          </a:p>
          <a:p>
            <a:pPr marL="184684" indent="-184684" defTabSz="966612">
              <a:buFont typeface="Wingdings" panose="05000000000000000000" pitchFamily="2" charset="2"/>
              <a:buChar char="q"/>
              <a:defRPr/>
            </a:pPr>
            <a:r>
              <a:rPr lang="fr-CA" b="1" dirty="0">
                <a:latin typeface="Overpass" pitchFamily="2" charset="0"/>
              </a:rPr>
              <a:t>Bourses et programmes d’exemption des droits de scolarité supplémentaires : </a:t>
            </a:r>
            <a:r>
              <a:rPr lang="fr-CA" b="0" i="0" dirty="0">
                <a:solidFill>
                  <a:srgbClr val="656565"/>
                </a:solidFill>
                <a:effectLst/>
                <a:latin typeface="Overpass" pitchFamily="2" charset="0"/>
              </a:rPr>
              <a:t> </a:t>
            </a:r>
            <a:r>
              <a:rPr lang="fr-CA" dirty="0">
                <a:latin typeface="Overpass" pitchFamily="2" charset="0"/>
              </a:rPr>
              <a:t>Les étudiantes et étudiants hors Québec doivent payer des frais de scolarité supplémentaires étrangers. Certaines bourses et programmes d’exemption </a:t>
            </a:r>
            <a:r>
              <a:rPr lang="fr-CA" sz="1300" dirty="0">
                <a:latin typeface="Overpass" pitchFamily="2" charset="0"/>
              </a:rPr>
              <a:t>des droits de scolarité supplémentaires peuvent leur permettre de payer les mêmes droits de scolarité que les étudiantes et étudiants canadiens ou québécois. Pour en savoir davantage : https://bbaf.ulaval.ca/exemption</a:t>
            </a:r>
            <a:endParaRPr lang="fr-CA" b="0" dirty="0">
              <a:latin typeface="Overpass" pitchFamily="2" charset="0"/>
            </a:endParaRPr>
          </a:p>
          <a:p>
            <a:pPr marL="184684" indent="-184684">
              <a:buFont typeface="Wingdings" panose="05000000000000000000" pitchFamily="2" charset="2"/>
              <a:buChar char="q"/>
            </a:pPr>
            <a:r>
              <a:rPr lang="fr-CA" b="0" dirty="0">
                <a:latin typeface="Overpass" pitchFamily="2" charset="0"/>
              </a:rPr>
              <a:t>Les bourses d’études ou du fonds du directeur de recherche</a:t>
            </a:r>
            <a:endParaRPr lang="fr-CA" b="0" i="0" dirty="0">
              <a:solidFill>
                <a:srgbClr val="003C71"/>
              </a:solidFill>
              <a:effectLst/>
              <a:latin typeface="Overpass" pitchFamily="2" charset="0"/>
            </a:endParaRPr>
          </a:p>
          <a:p>
            <a:pPr marL="184684" indent="-184684">
              <a:buFont typeface="Wingdings" panose="05000000000000000000" pitchFamily="2" charset="2"/>
              <a:buChar char="q"/>
            </a:pPr>
            <a:r>
              <a:rPr lang="fr-CA" b="1" dirty="0">
                <a:latin typeface="Overpass" pitchFamily="2" charset="0"/>
              </a:rPr>
              <a:t>Une aide d’une tierce personne </a:t>
            </a:r>
            <a:r>
              <a:rPr lang="fr-CA" b="0" dirty="0">
                <a:latin typeface="Overpass" pitchFamily="2" charset="0"/>
              </a:rPr>
              <a:t>: contribution des parents, amis, conjoint</a:t>
            </a:r>
          </a:p>
          <a:p>
            <a:pPr defTabSz="966612">
              <a:defRPr/>
            </a:pPr>
            <a:endParaRPr lang="fr-CA" b="0" dirty="0">
              <a:latin typeface="Overpass" pitchFamily="2" charset="0"/>
            </a:endParaRPr>
          </a:p>
          <a:p>
            <a:endParaRPr lang="fr-CA" b="0" i="0" dirty="0">
              <a:solidFill>
                <a:srgbClr val="003C71"/>
              </a:solidFill>
              <a:effectLst/>
              <a:latin typeface="Overpass" pitchFamily="2" charset="0"/>
            </a:endParaRPr>
          </a:p>
          <a:p>
            <a:endParaRPr lang="fr-CA" b="0" i="0" dirty="0">
              <a:solidFill>
                <a:srgbClr val="003C71"/>
              </a:solidFill>
              <a:effectLst/>
              <a:latin typeface="Overpass" pitchFamily="2" charset="0"/>
            </a:endParaRPr>
          </a:p>
          <a:p>
            <a:pPr defTabSz="984978">
              <a:defRPr/>
            </a:pPr>
            <a:endParaRPr lang="fr-CA" b="0" i="0" cap="all" dirty="0">
              <a:solidFill>
                <a:srgbClr val="000000"/>
              </a:solidFill>
              <a:effectLst/>
              <a:latin typeface="Overpass" pitchFamily="2" charset="0"/>
            </a:endParaRPr>
          </a:p>
          <a:p>
            <a:pPr defTabSz="984978">
              <a:defRPr/>
            </a:pPr>
            <a:endParaRPr lang="fr-CA" b="0" i="0" cap="all" dirty="0">
              <a:solidFill>
                <a:srgbClr val="000000"/>
              </a:solidFill>
              <a:effectLst/>
              <a:latin typeface="Overpass" pitchFamily="2" charset="0"/>
            </a:endParaRPr>
          </a:p>
          <a:p>
            <a:pPr defTabSz="984978">
              <a:defRPr/>
            </a:pPr>
            <a:endParaRPr lang="fr-CA" b="0" i="0" cap="all" dirty="0">
              <a:solidFill>
                <a:srgbClr val="000000"/>
              </a:solidFill>
              <a:effectLst/>
              <a:latin typeface="Overpass" pitchFamily="2" charset="0"/>
            </a:endParaRPr>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27</a:t>
            </a:fld>
            <a:endParaRPr lang="fr-CA">
              <a:solidFill>
                <a:prstClr val="black"/>
              </a:solidFill>
              <a:latin typeface="Calibri" panose="020F0502020204030204"/>
            </a:endParaRPr>
          </a:p>
        </p:txBody>
      </p:sp>
    </p:spTree>
    <p:extLst>
      <p:ext uri="{BB962C8B-B14F-4D97-AF65-F5344CB8AC3E}">
        <p14:creationId xmlns:p14="http://schemas.microsoft.com/office/powerpoint/2010/main" val="26783734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28</a:t>
            </a:fld>
            <a:endParaRPr lang="fr-CA">
              <a:solidFill>
                <a:prstClr val="black"/>
              </a:solidFill>
              <a:latin typeface="Calibri" panose="020F0502020204030204"/>
            </a:endParaRPr>
          </a:p>
        </p:txBody>
      </p:sp>
    </p:spTree>
    <p:extLst>
      <p:ext uri="{BB962C8B-B14F-4D97-AF65-F5344CB8AC3E}">
        <p14:creationId xmlns:p14="http://schemas.microsoft.com/office/powerpoint/2010/main" val="15158166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CA" b="1" dirty="0">
                <a:latin typeface="Overpass" pitchFamily="2" charset="0"/>
              </a:rPr>
              <a:t>FaisTonBudget.ca</a:t>
            </a:r>
            <a:endParaRPr lang="fr-CA" b="0" dirty="0">
              <a:latin typeface="Overpass" pitchFamily="2" charset="0"/>
            </a:endParaRPr>
          </a:p>
          <a:p>
            <a:pPr defTabSz="966612">
              <a:defRPr/>
            </a:pPr>
            <a:r>
              <a:rPr lang="fr-CA" b="0" dirty="0">
                <a:latin typeface="Overpass" pitchFamily="2" charset="0"/>
              </a:rPr>
              <a:t>Vous trouverez sur notre site </a:t>
            </a:r>
            <a:r>
              <a:rPr lang="fr-CA" b="0" baseline="0" dirty="0">
                <a:latin typeface="Overpass" pitchFamily="2" charset="0"/>
              </a:rPr>
              <a:t>u</a:t>
            </a:r>
            <a:r>
              <a:rPr lang="fr-CA" baseline="0" dirty="0">
                <a:latin typeface="Overpass" pitchFamily="2" charset="0"/>
              </a:rPr>
              <a:t>n</a:t>
            </a:r>
            <a:r>
              <a:rPr lang="fr-CA" b="1" baseline="0" dirty="0">
                <a:latin typeface="Overpass" pitchFamily="2" charset="0"/>
              </a:rPr>
              <a:t> outil ludique pour faire votre budget </a:t>
            </a:r>
            <a:r>
              <a:rPr lang="fr-CA" b="0" baseline="0" dirty="0">
                <a:latin typeface="Overpass" pitchFamily="2" charset="0"/>
              </a:rPr>
              <a:t>: </a:t>
            </a:r>
            <a:r>
              <a:rPr lang="fr-CA" b="1" dirty="0">
                <a:latin typeface="Overpass" pitchFamily="2" charset="0"/>
              </a:rPr>
              <a:t>FaisTonBudget.ca</a:t>
            </a:r>
          </a:p>
          <a:p>
            <a:endParaRPr lang="fr-CA" b="1" dirty="0">
              <a:latin typeface="Overpass" pitchFamily="2" charset="0"/>
            </a:endParaRPr>
          </a:p>
          <a:p>
            <a:r>
              <a:rPr lang="fr-CA" b="1" dirty="0">
                <a:latin typeface="Overpass" pitchFamily="2" charset="0"/>
              </a:rPr>
              <a:t>Vous y trouverez des trucs et astuces sur comment : </a:t>
            </a:r>
          </a:p>
          <a:p>
            <a:pPr marL="181240" indent="-181240">
              <a:buFont typeface="Wingdings" panose="05000000000000000000" pitchFamily="2" charset="2"/>
              <a:buChar char="q"/>
            </a:pPr>
            <a:r>
              <a:rPr lang="fr-CA" dirty="0">
                <a:latin typeface="Overpass" pitchFamily="2" charset="0"/>
              </a:rPr>
              <a:t>Diminuer vos dépenses fixes</a:t>
            </a:r>
          </a:p>
          <a:p>
            <a:pPr marL="181240" indent="-181240">
              <a:buFont typeface="Wingdings" panose="05000000000000000000" pitchFamily="2" charset="2"/>
              <a:buChar char="q"/>
            </a:pPr>
            <a:r>
              <a:rPr lang="fr-CA" dirty="0">
                <a:latin typeface="Overpass" pitchFamily="2" charset="0"/>
              </a:rPr>
              <a:t>Diminuer vos dépenses variables</a:t>
            </a:r>
          </a:p>
          <a:p>
            <a:pPr marL="181240" indent="-181240">
              <a:buFont typeface="Wingdings" panose="05000000000000000000" pitchFamily="2" charset="2"/>
              <a:buChar char="q"/>
            </a:pPr>
            <a:r>
              <a:rPr lang="fr-CA" dirty="0">
                <a:latin typeface="Overpass" pitchFamily="2" charset="0"/>
              </a:rPr>
              <a:t>Augmenter vos revenus</a:t>
            </a:r>
          </a:p>
          <a:p>
            <a:pPr marL="181240" indent="-181240">
              <a:buFont typeface="Wingdings" panose="05000000000000000000" pitchFamily="2" charset="2"/>
              <a:buChar char="q"/>
            </a:pPr>
            <a:r>
              <a:rPr lang="fr-CA" dirty="0">
                <a:latin typeface="Overpass" pitchFamily="2" charset="0"/>
              </a:rPr>
              <a:t>Éviter l’endettement</a:t>
            </a: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29</a:t>
            </a:fld>
            <a:endParaRPr lang="fr-CA"/>
          </a:p>
        </p:txBody>
      </p:sp>
    </p:spTree>
    <p:extLst>
      <p:ext uri="{BB962C8B-B14F-4D97-AF65-F5344CB8AC3E}">
        <p14:creationId xmlns:p14="http://schemas.microsoft.com/office/powerpoint/2010/main" val="1970999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3</a:t>
            </a:fld>
            <a:endParaRPr lang="fr-CA">
              <a:solidFill>
                <a:prstClr val="black"/>
              </a:solidFill>
              <a:latin typeface="Calibri" panose="020F0502020204030204"/>
            </a:endParaRPr>
          </a:p>
        </p:txBody>
      </p:sp>
    </p:spTree>
    <p:extLst>
      <p:ext uri="{BB962C8B-B14F-4D97-AF65-F5344CB8AC3E}">
        <p14:creationId xmlns:p14="http://schemas.microsoft.com/office/powerpoint/2010/main" val="638219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CA" dirty="0">
                <a:latin typeface="Overpass" pitchFamily="2" charset="0"/>
              </a:rPr>
              <a:t>Nous sommes là pour vous aider à prendre soin de votre santé financière!</a:t>
            </a:r>
          </a:p>
          <a:p>
            <a:endParaRPr lang="fr-CA" b="1" dirty="0">
              <a:latin typeface="Overpass" pitchFamily="2" charset="0"/>
            </a:endParaRPr>
          </a:p>
          <a:p>
            <a:r>
              <a:rPr lang="fr-CA" b="1" dirty="0">
                <a:latin typeface="Overpass" pitchFamily="2" charset="0"/>
              </a:rPr>
              <a:t>Liens utiles : </a:t>
            </a:r>
          </a:p>
          <a:p>
            <a:r>
              <a:rPr lang="fr-CA" b="1" dirty="0">
                <a:latin typeface="Overpass" pitchFamily="2" charset="0"/>
              </a:rPr>
              <a:t>Site Web BBAF: </a:t>
            </a:r>
            <a:r>
              <a:rPr lang="fr-CA" dirty="0">
                <a:latin typeface="Overpass" pitchFamily="2" charset="0"/>
              </a:rPr>
              <a:t>https://www.bbaf.ulaval.ca/ </a:t>
            </a:r>
          </a:p>
          <a:p>
            <a:r>
              <a:rPr lang="fr-CA" b="1" dirty="0">
                <a:latin typeface="Overpass" pitchFamily="2" charset="0"/>
              </a:rPr>
              <a:t>Pages Facebook : </a:t>
            </a:r>
          </a:p>
          <a:p>
            <a:r>
              <a:rPr lang="fr-CA" dirty="0">
                <a:latin typeface="Overpass" pitchFamily="2" charset="0"/>
              </a:rPr>
              <a:t>https://www.facebook.com/VieEtudianteULaval/ </a:t>
            </a:r>
          </a:p>
          <a:p>
            <a:r>
              <a:rPr lang="fr-CA" dirty="0">
                <a:latin typeface="Overpass" pitchFamily="2" charset="0"/>
              </a:rPr>
              <a:t>https://www.facebook.com/EtudiantsInternationalULaval/</a:t>
            </a:r>
          </a:p>
          <a:p>
            <a:r>
              <a:rPr lang="fr-CA" b="1" dirty="0">
                <a:latin typeface="Overpass" pitchFamily="2" charset="0"/>
              </a:rPr>
              <a:t>Site Web AFE: </a:t>
            </a:r>
            <a:r>
              <a:rPr lang="fr-CA" dirty="0">
                <a:latin typeface="Overpass" pitchFamily="2" charset="0"/>
              </a:rPr>
              <a:t>https://www.quebec.ca/education/aide-financiere-aux-etudes/</a:t>
            </a:r>
          </a:p>
          <a:p>
            <a:r>
              <a:rPr lang="fr-CA" b="1" dirty="0">
                <a:latin typeface="Overpass" pitchFamily="2" charset="0"/>
              </a:rPr>
              <a:t>Page Facebook AFE: </a:t>
            </a:r>
            <a:r>
              <a:rPr lang="fr-CA" dirty="0">
                <a:latin typeface="Overpass" pitchFamily="2" charset="0"/>
              </a:rPr>
              <a:t>https://www.facebook.com/enseignementsuperieurquebec</a:t>
            </a:r>
          </a:p>
        </p:txBody>
      </p:sp>
      <p:sp>
        <p:nvSpPr>
          <p:cNvPr id="4" name="Espace réservé du numéro de diapositive 3"/>
          <p:cNvSpPr>
            <a:spLocks noGrp="1"/>
          </p:cNvSpPr>
          <p:nvPr>
            <p:ph type="sldNum" sz="quarter" idx="5"/>
          </p:nvPr>
        </p:nvSpPr>
        <p:spPr/>
        <p:txBody>
          <a:bodyPr/>
          <a:lstStyle/>
          <a:p>
            <a:pPr defTabSz="483306">
              <a:defRPr/>
            </a:pPr>
            <a:fld id="{200626FC-679C-49F8-BB28-9D6CACE38C46}" type="slidenum">
              <a:rPr lang="fr-CA">
                <a:solidFill>
                  <a:prstClr val="black"/>
                </a:solidFill>
                <a:latin typeface="Calibri" panose="020F0502020204030204"/>
              </a:rPr>
              <a:pPr defTabSz="483306">
                <a:defRPr/>
              </a:pPr>
              <a:t>30</a:t>
            </a:fld>
            <a:endParaRPr lang="fr-CA">
              <a:solidFill>
                <a:prstClr val="black"/>
              </a:solidFill>
              <a:latin typeface="Calibri" panose="020F0502020204030204"/>
            </a:endParaRPr>
          </a:p>
        </p:txBody>
      </p:sp>
    </p:spTree>
    <p:extLst>
      <p:ext uri="{BB962C8B-B14F-4D97-AF65-F5344CB8AC3E}">
        <p14:creationId xmlns:p14="http://schemas.microsoft.com/office/powerpoint/2010/main" val="6603959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31</a:t>
            </a:fld>
            <a:endParaRPr lang="fr-CA"/>
          </a:p>
        </p:txBody>
      </p:sp>
    </p:spTree>
    <p:extLst>
      <p:ext uri="{BB962C8B-B14F-4D97-AF65-F5344CB8AC3E}">
        <p14:creationId xmlns:p14="http://schemas.microsoft.com/office/powerpoint/2010/main" val="4291880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CA" b="1" i="0" dirty="0">
                <a:solidFill>
                  <a:srgbClr val="000000"/>
                </a:solidFill>
                <a:effectLst/>
                <a:latin typeface="Overpass" pitchFamily="2" charset="0"/>
              </a:rPr>
              <a:t>Prêts et bourses</a:t>
            </a:r>
            <a:br>
              <a:rPr lang="fr-CA" b="0" i="0" dirty="0">
                <a:solidFill>
                  <a:srgbClr val="000000"/>
                </a:solidFill>
                <a:effectLst/>
                <a:latin typeface="Overpass" pitchFamily="2" charset="0"/>
              </a:rPr>
            </a:br>
            <a:endParaRPr lang="fr-CA" b="0" i="0" dirty="0">
              <a:solidFill>
                <a:srgbClr val="000000"/>
              </a:solidFill>
              <a:effectLst/>
              <a:latin typeface="Overpass" pitchFamily="2" charset="0"/>
            </a:endParaRPr>
          </a:p>
          <a:p>
            <a:pPr algn="l"/>
            <a:r>
              <a:rPr lang="fr-CA" b="0" i="0" dirty="0">
                <a:solidFill>
                  <a:srgbClr val="000000"/>
                </a:solidFill>
                <a:effectLst/>
                <a:latin typeface="Overpass" pitchFamily="2" charset="0"/>
              </a:rPr>
              <a:t>Les prêts et bourses constituent un excellent moyen d’obtenir du financement et offrent de </a:t>
            </a:r>
            <a:r>
              <a:rPr lang="fr-CA" b="1" i="0" dirty="0">
                <a:solidFill>
                  <a:srgbClr val="000000"/>
                </a:solidFill>
                <a:effectLst/>
                <a:latin typeface="Overpass" pitchFamily="2" charset="0"/>
              </a:rPr>
              <a:t>nombreux avantages</a:t>
            </a:r>
            <a:r>
              <a:rPr lang="fr-CA" b="0" i="0" dirty="0">
                <a:solidFill>
                  <a:srgbClr val="000000"/>
                </a:solidFill>
                <a:effectLst/>
                <a:latin typeface="Overpass" pitchFamily="2" charset="0"/>
              </a:rPr>
              <a:t>:</a:t>
            </a:r>
          </a:p>
          <a:p>
            <a:pPr algn="l"/>
            <a:endParaRPr lang="fr-CA" b="0" i="0" dirty="0">
              <a:solidFill>
                <a:srgbClr val="000000"/>
              </a:solidFill>
              <a:effectLst/>
              <a:latin typeface="Overpass" pitchFamily="2" charset="0"/>
            </a:endParaRPr>
          </a:p>
          <a:p>
            <a:pPr algn="l">
              <a:buFont typeface="Arial" panose="020B0604020202020204" pitchFamily="34" charset="0"/>
              <a:buChar char="•"/>
            </a:pPr>
            <a:r>
              <a:rPr lang="fr-CA" b="0" i="0" dirty="0">
                <a:solidFill>
                  <a:srgbClr val="000000"/>
                </a:solidFill>
                <a:effectLst/>
                <a:latin typeface="Overpass" pitchFamily="2" charset="0"/>
              </a:rPr>
              <a:t> Montant accordé sous forme de prêts et parfois même de bourses en fonction de vos besoins et de vos revenus.</a:t>
            </a:r>
          </a:p>
          <a:p>
            <a:pPr algn="l">
              <a:buFont typeface="Arial" panose="020B0604020202020204" pitchFamily="34" charset="0"/>
              <a:buChar char="•"/>
            </a:pPr>
            <a:r>
              <a:rPr lang="fr-CA" b="0" i="0" dirty="0">
                <a:solidFill>
                  <a:srgbClr val="000000"/>
                </a:solidFill>
                <a:effectLst/>
                <a:latin typeface="Overpass" pitchFamily="2" charset="0"/>
              </a:rPr>
              <a:t> Prêts avec taux d’intérêt très avantageux, remboursables à la fin des études.</a:t>
            </a:r>
          </a:p>
          <a:p>
            <a:pPr algn="l">
              <a:buFont typeface="Arial" panose="020B0604020202020204" pitchFamily="34" charset="0"/>
              <a:buChar char="•"/>
            </a:pPr>
            <a:r>
              <a:rPr lang="fr-CA" b="0" i="0" dirty="0">
                <a:solidFill>
                  <a:srgbClr val="000000"/>
                </a:solidFill>
                <a:effectLst/>
                <a:latin typeface="Overpass" pitchFamily="2" charset="0"/>
              </a:rPr>
              <a:t> Intérêts déductibles d’impôts durant tout le remboursement du prêt.</a:t>
            </a:r>
          </a:p>
          <a:p>
            <a:pPr algn="l">
              <a:buFont typeface="Arial" panose="020B0604020202020204" pitchFamily="34" charset="0"/>
              <a:buChar char="•"/>
            </a:pPr>
            <a:r>
              <a:rPr lang="fr-CA" b="0" i="0" dirty="0">
                <a:solidFill>
                  <a:srgbClr val="000000"/>
                </a:solidFill>
                <a:effectLst/>
                <a:latin typeface="Overpass" pitchFamily="2" charset="0"/>
              </a:rPr>
              <a:t> Possibilité de faire une </a:t>
            </a:r>
            <a:r>
              <a:rPr lang="fr-CA" sz="1300" b="1" dirty="0">
                <a:solidFill>
                  <a:srgbClr val="000000"/>
                </a:solidFill>
                <a:latin typeface="Overpass" pitchFamily="2" charset="0"/>
                <a:hlinkClick r:id="rId3">
                  <a:extLst>
                    <a:ext uri="{A12FA001-AC4F-418D-AE19-62706E023703}">
                      <ahyp:hlinkClr xmlns:ahyp="http://schemas.microsoft.com/office/drawing/2018/hyperlinkcolor" val="tx"/>
                    </a:ext>
                  </a:extLst>
                </a:hlinkClick>
              </a:rPr>
              <a:t>demande de remboursement différé</a:t>
            </a:r>
            <a:r>
              <a:rPr lang="fr-CA" sz="1300" b="1" dirty="0">
                <a:solidFill>
                  <a:srgbClr val="000000"/>
                </a:solidFill>
                <a:latin typeface="Overpass" pitchFamily="2" charset="0"/>
              </a:rPr>
              <a:t> </a:t>
            </a:r>
            <a:r>
              <a:rPr lang="fr-CA" b="0" i="0" dirty="0">
                <a:solidFill>
                  <a:srgbClr val="000000"/>
                </a:solidFill>
                <a:effectLst/>
                <a:latin typeface="Overpass" pitchFamily="2" charset="0"/>
              </a:rPr>
              <a:t>pour vous permettre, en cas de situation financière précaire, de rembourser votre dette d’études selon vos moyens</a:t>
            </a:r>
          </a:p>
          <a:p>
            <a:pPr algn="l">
              <a:buFont typeface="Arial" panose="020B0604020202020204" pitchFamily="34" charset="0"/>
              <a:buChar char="•"/>
            </a:pPr>
            <a:r>
              <a:rPr lang="fr-CA" b="0" i="0" dirty="0">
                <a:solidFill>
                  <a:srgbClr val="000000"/>
                </a:solidFill>
                <a:effectLst/>
                <a:latin typeface="Overpass" pitchFamily="2" charset="0"/>
              </a:rPr>
              <a:t> Possibilité de bénéficier d’une</a:t>
            </a:r>
            <a:r>
              <a:rPr lang="fr-CA" sz="1300" b="1" dirty="0">
                <a:latin typeface="Overpass" pitchFamily="2" charset="0"/>
              </a:rPr>
              <a:t> </a:t>
            </a:r>
            <a:r>
              <a:rPr lang="fr-CA" sz="1300" b="1" dirty="0">
                <a:latin typeface="Overpass" pitchFamily="2" charset="0"/>
                <a:hlinkClick r:id="rId4">
                  <a:extLst>
                    <a:ext uri="{A12FA001-AC4F-418D-AE19-62706E023703}">
                      <ahyp:hlinkClr xmlns:ahyp="http://schemas.microsoft.com/office/drawing/2018/hyperlinkcolor" val="tx"/>
                    </a:ext>
                  </a:extLst>
                </a:hlinkClick>
              </a:rPr>
              <a:t>remise de dette</a:t>
            </a:r>
            <a:r>
              <a:rPr lang="fr-CA" sz="1300" b="1" dirty="0">
                <a:latin typeface="Overpass" pitchFamily="2" charset="0"/>
              </a:rPr>
              <a:t> </a:t>
            </a:r>
            <a:r>
              <a:rPr lang="fr-CA" b="0" i="0" dirty="0">
                <a:solidFill>
                  <a:srgbClr val="000000"/>
                </a:solidFill>
                <a:effectLst/>
                <a:latin typeface="Overpass" pitchFamily="2" charset="0"/>
              </a:rPr>
              <a:t>de 15% </a:t>
            </a:r>
            <a:r>
              <a:rPr lang="fr-FR" b="0" i="0" dirty="0">
                <a:solidFill>
                  <a:srgbClr val="223654"/>
                </a:solidFill>
                <a:effectLst/>
                <a:latin typeface="Overpass" pitchFamily="2" charset="0"/>
              </a:rPr>
              <a:t>si vous finissez vos études dans la durée prévue.</a:t>
            </a:r>
            <a:endParaRPr lang="fr-CA" b="0" i="0" dirty="0">
              <a:solidFill>
                <a:srgbClr val="000000"/>
              </a:solidFill>
              <a:effectLst/>
              <a:latin typeface="Overpass" pitchFamily="2" charset="0"/>
            </a:endParaRPr>
          </a:p>
          <a:p>
            <a:pPr algn="l">
              <a:buFont typeface="Arial" panose="020B0604020202020204" pitchFamily="34" charset="0"/>
              <a:buChar char="•"/>
            </a:pPr>
            <a:r>
              <a:rPr lang="fr-CA" b="0" i="0" dirty="0">
                <a:solidFill>
                  <a:srgbClr val="000000"/>
                </a:solidFill>
                <a:effectLst/>
                <a:latin typeface="Overpass" pitchFamily="2" charset="0"/>
              </a:rPr>
              <a:t> Possibilité d’avoir des bourses qui n’auront pas à être remboursées à la fin des études.</a:t>
            </a:r>
          </a:p>
          <a:p>
            <a:pPr algn="l"/>
            <a:endParaRPr lang="fr-CA" b="0" i="0" dirty="0">
              <a:solidFill>
                <a:srgbClr val="000000"/>
              </a:solidFill>
              <a:effectLst/>
              <a:latin typeface="Overpass" pitchFamily="2" charset="0"/>
            </a:endParaRPr>
          </a:p>
          <a:p>
            <a:pPr algn="l"/>
            <a:endParaRPr lang="fr-CA" b="0" i="0" dirty="0">
              <a:solidFill>
                <a:srgbClr val="000000"/>
              </a:solidFill>
              <a:effectLst/>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4</a:t>
            </a:fld>
            <a:endParaRPr lang="fr-CA"/>
          </a:p>
        </p:txBody>
      </p:sp>
    </p:spTree>
    <p:extLst>
      <p:ext uri="{BB962C8B-B14F-4D97-AF65-F5344CB8AC3E}">
        <p14:creationId xmlns:p14="http://schemas.microsoft.com/office/powerpoint/2010/main" val="4131936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a:p>
            <a:endParaRPr lang="fr-CA" dirty="0"/>
          </a:p>
          <a:p>
            <a:endParaRPr lang="fr-CA" dirty="0"/>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5</a:t>
            </a:fld>
            <a:endParaRPr lang="fr-CA"/>
          </a:p>
        </p:txBody>
      </p:sp>
    </p:spTree>
    <p:extLst>
      <p:ext uri="{BB962C8B-B14F-4D97-AF65-F5344CB8AC3E}">
        <p14:creationId xmlns:p14="http://schemas.microsoft.com/office/powerpoint/2010/main" val="3647855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FR" b="1" i="0" dirty="0">
                <a:solidFill>
                  <a:srgbClr val="000000"/>
                </a:solidFill>
                <a:effectLst/>
                <a:latin typeface="Overpass" pitchFamily="2" charset="0"/>
              </a:rPr>
              <a:t>Autres dépenses pouvant bonifier votre aide financière</a:t>
            </a:r>
          </a:p>
          <a:p>
            <a:r>
              <a:rPr lang="fr-CA" dirty="0">
                <a:latin typeface="Overpass" pitchFamily="2" charset="0"/>
              </a:rPr>
              <a:t>Allocation pour du matériel d’appui à la formation</a:t>
            </a:r>
          </a:p>
          <a:p>
            <a:r>
              <a:rPr lang="fr-CA" dirty="0">
                <a:latin typeface="Overpass" pitchFamily="2" charset="0"/>
              </a:rPr>
              <a:t>Médicaments, soins chiropratiques ou orthèses visuelles</a:t>
            </a:r>
          </a:p>
          <a:p>
            <a:r>
              <a:rPr lang="fr-CA" dirty="0">
                <a:latin typeface="Overpass" pitchFamily="2" charset="0"/>
              </a:rPr>
              <a:t>Transport en commun inexistant</a:t>
            </a: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6</a:t>
            </a:fld>
            <a:endParaRPr lang="fr-CA"/>
          </a:p>
        </p:txBody>
      </p:sp>
    </p:spTree>
    <p:extLst>
      <p:ext uri="{BB962C8B-B14F-4D97-AF65-F5344CB8AC3E}">
        <p14:creationId xmlns:p14="http://schemas.microsoft.com/office/powerpoint/2010/main" val="2078277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66612">
              <a:defRPr/>
            </a:pPr>
            <a:r>
              <a:rPr lang="fr-CA" sz="1300" dirty="0">
                <a:latin typeface="Overpass" pitchFamily="2" charset="0"/>
              </a:rPr>
              <a:t>Même si vous n’habitez pas chez vos parents, leur contribution pourrait tout de même être considérée dans le calcul de vos prêts et bourses</a:t>
            </a:r>
            <a:endParaRPr lang="fr-CA" sz="1900" dirty="0">
              <a:solidFill>
                <a:prstClr val="black"/>
              </a:solidFill>
              <a:latin typeface="Overpass" panose="00000500000000000000" pitchFamily="2" charset="0"/>
            </a:endParaRPr>
          </a:p>
          <a:p>
            <a:endParaRPr lang="fr-CA" dirty="0">
              <a:latin typeface="Overpass" pitchFamily="2" charset="0"/>
            </a:endParaRP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7</a:t>
            </a:fld>
            <a:endParaRPr lang="fr-CA"/>
          </a:p>
        </p:txBody>
      </p:sp>
    </p:spTree>
    <p:extLst>
      <p:ext uri="{BB962C8B-B14F-4D97-AF65-F5344CB8AC3E}">
        <p14:creationId xmlns:p14="http://schemas.microsoft.com/office/powerpoint/2010/main" val="1358952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81240" indent="-181240">
              <a:buFont typeface="Arial" panose="020B0604020202020204" pitchFamily="34" charset="0"/>
              <a:buChar char="•"/>
            </a:pPr>
            <a:r>
              <a:rPr lang="fr-CA" b="1" dirty="0">
                <a:latin typeface="Overpass" pitchFamily="2" charset="0"/>
              </a:rPr>
              <a:t>Mythe</a:t>
            </a:r>
            <a:r>
              <a:rPr lang="fr-CA" b="1" baseline="0" dirty="0">
                <a:latin typeface="Overpass" pitchFamily="2" charset="0"/>
              </a:rPr>
              <a:t>: </a:t>
            </a:r>
            <a:r>
              <a:rPr lang="fr-CA" baseline="0" dirty="0">
                <a:latin typeface="Overpass" pitchFamily="2" charset="0"/>
              </a:rPr>
              <a:t>le fait que vous résidiez ou non chez vos parents n’a pas d’impact sur le fait que l’AFE tienne compte ou non de la contribution de vos parents.</a:t>
            </a:r>
          </a:p>
          <a:p>
            <a:pPr marL="181240" indent="-181240">
              <a:buFont typeface="Arial" panose="020B0604020202020204" pitchFamily="34" charset="0"/>
              <a:buChar char="•"/>
            </a:pPr>
            <a:r>
              <a:rPr lang="fr-CA" baseline="0" dirty="0">
                <a:latin typeface="Overpass" pitchFamily="2" charset="0"/>
              </a:rPr>
              <a:t>Votre </a:t>
            </a:r>
            <a:r>
              <a:rPr lang="fr-CA" b="1" baseline="0" dirty="0">
                <a:latin typeface="Overpass" pitchFamily="2" charset="0"/>
              </a:rPr>
              <a:t>situation d’études </a:t>
            </a:r>
            <a:r>
              <a:rPr lang="fr-CA" b="0" baseline="0" dirty="0">
                <a:latin typeface="Overpass" pitchFamily="2" charset="0"/>
              </a:rPr>
              <a:t>et votre </a:t>
            </a:r>
            <a:r>
              <a:rPr lang="fr-CA" b="1" baseline="0" dirty="0">
                <a:latin typeface="Overpass" pitchFamily="2" charset="0"/>
              </a:rPr>
              <a:t>situation familiale </a:t>
            </a:r>
            <a:r>
              <a:rPr lang="fr-CA" baseline="0" dirty="0">
                <a:latin typeface="Overpass" pitchFamily="2" charset="0"/>
              </a:rPr>
              <a:t>sont les principaux éléments à considérer.</a:t>
            </a:r>
          </a:p>
        </p:txBody>
      </p:sp>
      <p:sp>
        <p:nvSpPr>
          <p:cNvPr id="4" name="Espace réservé du numéro de diapositive 3"/>
          <p:cNvSpPr>
            <a:spLocks noGrp="1"/>
          </p:cNvSpPr>
          <p:nvPr>
            <p:ph type="sldNum" sz="quarter" idx="5"/>
          </p:nvPr>
        </p:nvSpPr>
        <p:spPr/>
        <p:txBody>
          <a:bodyPr/>
          <a:lstStyle/>
          <a:p>
            <a:fld id="{200626FC-679C-49F8-BB28-9D6CACE38C46}" type="slidenum">
              <a:rPr lang="fr-CA" smtClean="0"/>
              <a:t>8</a:t>
            </a:fld>
            <a:endParaRPr lang="fr-CA"/>
          </a:p>
        </p:txBody>
      </p:sp>
    </p:spTree>
    <p:extLst>
      <p:ext uri="{BB962C8B-B14F-4D97-AF65-F5344CB8AC3E}">
        <p14:creationId xmlns:p14="http://schemas.microsoft.com/office/powerpoint/2010/main" val="4147282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8771FE-E324-E565-7D29-3478E848F072}"/>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E04D9CA-E421-1D45-4EE2-484A8D9F297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FC467E-C57D-F656-07AF-363975745850}"/>
              </a:ext>
            </a:extLst>
          </p:cNvPr>
          <p:cNvSpPr>
            <a:spLocks noGrp="1"/>
          </p:cNvSpPr>
          <p:nvPr>
            <p:ph type="body" idx="1"/>
          </p:nvPr>
        </p:nvSpPr>
        <p:spPr/>
        <p:txBody>
          <a:bodyPr/>
          <a:lstStyle/>
          <a:p>
            <a:endParaRPr lang="fr-CA" dirty="0"/>
          </a:p>
        </p:txBody>
      </p:sp>
      <p:sp>
        <p:nvSpPr>
          <p:cNvPr id="4" name="Espace réservé du numéro de diapositive 3">
            <a:extLst>
              <a:ext uri="{FF2B5EF4-FFF2-40B4-BE49-F238E27FC236}">
                <a16:creationId xmlns:a16="http://schemas.microsoft.com/office/drawing/2014/main" id="{8A552C10-4498-5BFF-7FFF-C0AA9CC28404}"/>
              </a:ext>
            </a:extLst>
          </p:cNvPr>
          <p:cNvSpPr>
            <a:spLocks noGrp="1"/>
          </p:cNvSpPr>
          <p:nvPr>
            <p:ph type="sldNum" sz="quarter" idx="5"/>
          </p:nvPr>
        </p:nvSpPr>
        <p:spPr/>
        <p:txBody>
          <a:bodyPr/>
          <a:lstStyle/>
          <a:p>
            <a:fld id="{200626FC-679C-49F8-BB28-9D6CACE38C46}" type="slidenum">
              <a:rPr lang="fr-CA" smtClean="0"/>
              <a:t>9</a:t>
            </a:fld>
            <a:endParaRPr lang="fr-CA"/>
          </a:p>
        </p:txBody>
      </p:sp>
    </p:spTree>
    <p:extLst>
      <p:ext uri="{BB962C8B-B14F-4D97-AF65-F5344CB8AC3E}">
        <p14:creationId xmlns:p14="http://schemas.microsoft.com/office/powerpoint/2010/main" val="30181931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Master" Target="../slideMasters/slideMaster8.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4.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verture - fond roug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89FD98-CF7C-0746-803B-4FAB7F740B82}"/>
              </a:ext>
            </a:extLst>
          </p:cNvPr>
          <p:cNvSpPr/>
          <p:nvPr userDrawn="1"/>
        </p:nvSpPr>
        <p:spPr>
          <a:xfrm>
            <a:off x="0" y="1"/>
            <a:ext cx="9144000" cy="41957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le 1">
            <a:extLst>
              <a:ext uri="{FF2B5EF4-FFF2-40B4-BE49-F238E27FC236}">
                <a16:creationId xmlns:a16="http://schemas.microsoft.com/office/drawing/2014/main" id="{4EC2CEB5-1B92-B748-B420-2E3C97B0FC03}"/>
              </a:ext>
            </a:extLst>
          </p:cNvPr>
          <p:cNvSpPr>
            <a:spLocks noGrp="1"/>
          </p:cNvSpPr>
          <p:nvPr>
            <p:ph type="ctrTitle"/>
          </p:nvPr>
        </p:nvSpPr>
        <p:spPr>
          <a:xfrm>
            <a:off x="1143000" y="414000"/>
            <a:ext cx="6858000" cy="1790700"/>
          </a:xfrm>
          <a:prstGeom prst="rect">
            <a:avLst/>
          </a:prstGeom>
        </p:spPr>
        <p:txBody>
          <a:bodyPr lIns="0" tIns="0" rIns="0" bIns="0" anchor="b"/>
          <a:lstStyle>
            <a:lvl1pPr algn="l">
              <a:lnSpc>
                <a:spcPts val="5000"/>
              </a:lnSpc>
              <a:defRPr sz="5000" b="1" i="0" cap="all" baseline="0">
                <a:solidFill>
                  <a:schemeClr val="bg1"/>
                </a:solidFill>
                <a:latin typeface="Overpass" pitchFamily="2" charset="77"/>
              </a:defRPr>
            </a:lvl1pPr>
          </a:lstStyle>
          <a:p>
            <a:r>
              <a:rPr lang="fr-CA" dirty="0"/>
              <a:t>Modifier le style du titre</a:t>
            </a:r>
            <a:endParaRPr lang="en-US" dirty="0"/>
          </a:p>
        </p:txBody>
      </p:sp>
      <p:sp>
        <p:nvSpPr>
          <p:cNvPr id="7" name="Subtitle 2">
            <a:extLst>
              <a:ext uri="{FF2B5EF4-FFF2-40B4-BE49-F238E27FC236}">
                <a16:creationId xmlns:a16="http://schemas.microsoft.com/office/drawing/2014/main" id="{4A9BCC76-AE05-3E45-8E43-BB27AC606655}"/>
              </a:ext>
            </a:extLst>
          </p:cNvPr>
          <p:cNvSpPr>
            <a:spLocks noGrp="1"/>
          </p:cNvSpPr>
          <p:nvPr>
            <p:ph type="subTitle" idx="1" hasCustomPrompt="1"/>
          </p:nvPr>
        </p:nvSpPr>
        <p:spPr>
          <a:xfrm>
            <a:off x="1143000" y="2250000"/>
            <a:ext cx="6858000" cy="630000"/>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Sous-titre (optionnel)</a:t>
            </a:r>
            <a:endParaRPr lang="en-US" dirty="0"/>
          </a:p>
        </p:txBody>
      </p:sp>
      <p:cxnSp>
        <p:nvCxnSpPr>
          <p:cNvPr id="8" name="Connecteur droit 7">
            <a:extLst>
              <a:ext uri="{FF2B5EF4-FFF2-40B4-BE49-F238E27FC236}">
                <a16:creationId xmlns:a16="http://schemas.microsoft.com/office/drawing/2014/main" id="{E6F11704-79A4-9C4C-AAE2-5FABAA91CE0E}"/>
              </a:ext>
            </a:extLst>
          </p:cNvPr>
          <p:cNvCxnSpPr>
            <a:cxnSpLocks/>
          </p:cNvCxnSpPr>
          <p:nvPr userDrawn="1"/>
        </p:nvCxnSpPr>
        <p:spPr>
          <a:xfrm>
            <a:off x="1143000" y="3009900"/>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texte 2">
            <a:extLst>
              <a:ext uri="{FF2B5EF4-FFF2-40B4-BE49-F238E27FC236}">
                <a16:creationId xmlns:a16="http://schemas.microsoft.com/office/drawing/2014/main" id="{7E6271EA-BA43-3148-852E-A6CDB63BA15A}"/>
              </a:ext>
            </a:extLst>
          </p:cNvPr>
          <p:cNvSpPr>
            <a:spLocks noGrp="1"/>
          </p:cNvSpPr>
          <p:nvPr>
            <p:ph type="body" sz="quarter" idx="10" hasCustomPrompt="1"/>
          </p:nvPr>
        </p:nvSpPr>
        <p:spPr>
          <a:xfrm>
            <a:off x="1143000" y="3163094"/>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Présenté par Prénom Nom</a:t>
            </a:r>
          </a:p>
        </p:txBody>
      </p:sp>
      <p:sp>
        <p:nvSpPr>
          <p:cNvPr id="10" name="Espace réservé du texte 2">
            <a:extLst>
              <a:ext uri="{FF2B5EF4-FFF2-40B4-BE49-F238E27FC236}">
                <a16:creationId xmlns:a16="http://schemas.microsoft.com/office/drawing/2014/main" id="{D8EA5844-F2C6-0E43-BE17-3F302E3E28D3}"/>
              </a:ext>
            </a:extLst>
          </p:cNvPr>
          <p:cNvSpPr>
            <a:spLocks noGrp="1"/>
          </p:cNvSpPr>
          <p:nvPr>
            <p:ph type="body" sz="quarter" idx="11" hasCustomPrompt="1"/>
          </p:nvPr>
        </p:nvSpPr>
        <p:spPr>
          <a:xfrm>
            <a:off x="1143000" y="3660384"/>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a:t>Date et lieu</a:t>
            </a:r>
          </a:p>
        </p:txBody>
      </p:sp>
    </p:spTree>
    <p:extLst>
      <p:ext uri="{BB962C8B-B14F-4D97-AF65-F5344CB8AC3E}">
        <p14:creationId xmlns:p14="http://schemas.microsoft.com/office/powerpoint/2010/main" val="1342049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nd blanc">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8928B9E-E18F-5243-865D-D08488133E4B}"/>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kern="1000" cap="all" baseline="0">
                <a:solidFill>
                  <a:schemeClr val="accent6"/>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2451207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253902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2268835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enu - 1 colonne sans photo">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177773E-0430-E345-A47A-CB8216229131}"/>
              </a:ext>
            </a:extLst>
          </p:cNvPr>
          <p:cNvSpPr>
            <a:spLocks noGrp="1"/>
          </p:cNvSpPr>
          <p:nvPr>
            <p:ph type="title"/>
          </p:nvPr>
        </p:nvSpPr>
        <p:spPr>
          <a:xfrm>
            <a:off x="1041576" y="630000"/>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du texte 11">
            <a:extLst>
              <a:ext uri="{FF2B5EF4-FFF2-40B4-BE49-F238E27FC236}">
                <a16:creationId xmlns:a16="http://schemas.microsoft.com/office/drawing/2014/main" id="{E888B08D-129D-0B4A-A518-3FE9928D5511}"/>
              </a:ext>
            </a:extLst>
          </p:cNvPr>
          <p:cNvSpPr>
            <a:spLocks noGrp="1"/>
          </p:cNvSpPr>
          <p:nvPr>
            <p:ph type="body" sz="quarter" idx="15" hasCustomPrompt="1"/>
          </p:nvPr>
        </p:nvSpPr>
        <p:spPr>
          <a:xfrm>
            <a:off x="1041576" y="1069200"/>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3" name="Espace réservé du texte 2">
            <a:extLst>
              <a:ext uri="{FF2B5EF4-FFF2-40B4-BE49-F238E27FC236}">
                <a16:creationId xmlns:a16="http://schemas.microsoft.com/office/drawing/2014/main" id="{50B54E6D-6D4A-E440-94D2-8A03F42AF589}"/>
              </a:ext>
            </a:extLst>
          </p:cNvPr>
          <p:cNvSpPr>
            <a:spLocks noGrp="1"/>
          </p:cNvSpPr>
          <p:nvPr>
            <p:ph type="body" sz="quarter" idx="16" hasCustomPrompt="1"/>
          </p:nvPr>
        </p:nvSpPr>
        <p:spPr>
          <a:xfrm>
            <a:off x="1041400" y="2134801"/>
            <a:ext cx="7410450" cy="2177708"/>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dirty="0"/>
              <a:t>Liste à puces</a:t>
            </a:r>
          </a:p>
          <a:p>
            <a:pPr lvl="0"/>
            <a:r>
              <a:rPr lang="fr-CA" dirty="0"/>
              <a:t>Liste à puces</a:t>
            </a:r>
          </a:p>
          <a:p>
            <a:pPr lvl="0"/>
            <a:r>
              <a:rPr lang="fr-CA" dirty="0"/>
              <a:t>Liste à puces</a:t>
            </a:r>
          </a:p>
          <a:p>
            <a:pPr lvl="0"/>
            <a:r>
              <a:rPr lang="fr-CA" dirty="0"/>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dirty="0"/>
              <a:t>Liste à puces</a:t>
            </a:r>
          </a:p>
          <a:p>
            <a:pPr lvl="0"/>
            <a:endParaRPr lang="fr-CA" dirty="0"/>
          </a:p>
        </p:txBody>
      </p:sp>
    </p:spTree>
    <p:extLst>
      <p:ext uri="{BB962C8B-B14F-4D97-AF65-F5344CB8AC3E}">
        <p14:creationId xmlns:p14="http://schemas.microsoft.com/office/powerpoint/2010/main" val="3493537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u - 3 colonnes">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169AAD-ADCF-7244-B5B9-5A69DDA13866}"/>
              </a:ext>
            </a:extLst>
          </p:cNvPr>
          <p:cNvSpPr>
            <a:spLocks noGrp="1"/>
          </p:cNvSpPr>
          <p:nvPr>
            <p:ph type="title"/>
          </p:nvPr>
        </p:nvSpPr>
        <p:spPr>
          <a:xfrm>
            <a:off x="1041576" y="630000"/>
            <a:ext cx="7333744"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4" name="Espace réservé du texte 11">
            <a:extLst>
              <a:ext uri="{FF2B5EF4-FFF2-40B4-BE49-F238E27FC236}">
                <a16:creationId xmlns:a16="http://schemas.microsoft.com/office/drawing/2014/main" id="{84438B0B-710D-AD46-AC88-B42C2D436673}"/>
              </a:ext>
            </a:extLst>
          </p:cNvPr>
          <p:cNvSpPr>
            <a:spLocks noGrp="1"/>
          </p:cNvSpPr>
          <p:nvPr>
            <p:ph type="body" sz="quarter" idx="14" hasCustomPrompt="1"/>
          </p:nvPr>
        </p:nvSpPr>
        <p:spPr>
          <a:xfrm>
            <a:off x="1040400" y="1069200"/>
            <a:ext cx="7333744"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Espace réservé du texte 7">
            <a:extLst>
              <a:ext uri="{FF2B5EF4-FFF2-40B4-BE49-F238E27FC236}">
                <a16:creationId xmlns:a16="http://schemas.microsoft.com/office/drawing/2014/main" id="{B6D61975-162C-3449-A872-C0F1D5BA91AC}"/>
              </a:ext>
            </a:extLst>
          </p:cNvPr>
          <p:cNvSpPr>
            <a:spLocks noGrp="1"/>
          </p:cNvSpPr>
          <p:nvPr>
            <p:ph type="body" sz="quarter" idx="11" hasCustomPrompt="1"/>
          </p:nvPr>
        </p:nvSpPr>
        <p:spPr>
          <a:xfrm>
            <a:off x="1040400" y="1843200"/>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6" name="Espace réservé du texte 7">
            <a:extLst>
              <a:ext uri="{FF2B5EF4-FFF2-40B4-BE49-F238E27FC236}">
                <a16:creationId xmlns:a16="http://schemas.microsoft.com/office/drawing/2014/main" id="{A6F53904-FF21-DD42-B056-630BD2EF8971}"/>
              </a:ext>
            </a:extLst>
          </p:cNvPr>
          <p:cNvSpPr>
            <a:spLocks noGrp="1"/>
          </p:cNvSpPr>
          <p:nvPr>
            <p:ph type="body" sz="quarter" idx="12" hasCustomPrompt="1"/>
          </p:nvPr>
        </p:nvSpPr>
        <p:spPr>
          <a:xfrm>
            <a:off x="3628800" y="1843089"/>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7" name="Espace réservé du texte 7">
            <a:extLst>
              <a:ext uri="{FF2B5EF4-FFF2-40B4-BE49-F238E27FC236}">
                <a16:creationId xmlns:a16="http://schemas.microsoft.com/office/drawing/2014/main" id="{2B6130CA-8068-F943-A72F-AE39D1F0AC46}"/>
              </a:ext>
            </a:extLst>
          </p:cNvPr>
          <p:cNvSpPr>
            <a:spLocks noGrp="1"/>
          </p:cNvSpPr>
          <p:nvPr>
            <p:ph type="body" sz="quarter" idx="13" hasCustomPrompt="1"/>
          </p:nvPr>
        </p:nvSpPr>
        <p:spPr>
          <a:xfrm>
            <a:off x="6181200" y="1843088"/>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9" name="Espace réservé du texte 8">
            <a:extLst>
              <a:ext uri="{FF2B5EF4-FFF2-40B4-BE49-F238E27FC236}">
                <a16:creationId xmlns:a16="http://schemas.microsoft.com/office/drawing/2014/main" id="{3219111F-23A7-8F44-964B-D37D4709DD74}"/>
              </a:ext>
            </a:extLst>
          </p:cNvPr>
          <p:cNvSpPr>
            <a:spLocks noGrp="1"/>
          </p:cNvSpPr>
          <p:nvPr>
            <p:ph type="body" sz="quarter" idx="15" hasCustomPrompt="1"/>
          </p:nvPr>
        </p:nvSpPr>
        <p:spPr>
          <a:xfrm>
            <a:off x="10404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0" name="Espace réservé du texte 8">
            <a:extLst>
              <a:ext uri="{FF2B5EF4-FFF2-40B4-BE49-F238E27FC236}">
                <a16:creationId xmlns:a16="http://schemas.microsoft.com/office/drawing/2014/main" id="{94094D36-7818-F740-ADF3-A006C133EDA3}"/>
              </a:ext>
            </a:extLst>
          </p:cNvPr>
          <p:cNvSpPr>
            <a:spLocks noGrp="1"/>
          </p:cNvSpPr>
          <p:nvPr>
            <p:ph type="body" sz="quarter" idx="16" hasCustomPrompt="1"/>
          </p:nvPr>
        </p:nvSpPr>
        <p:spPr>
          <a:xfrm>
            <a:off x="36288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1" name="Espace réservé du texte 8">
            <a:extLst>
              <a:ext uri="{FF2B5EF4-FFF2-40B4-BE49-F238E27FC236}">
                <a16:creationId xmlns:a16="http://schemas.microsoft.com/office/drawing/2014/main" id="{36BCDF6F-E1E7-6143-8FE4-D311B90FCBF9}"/>
              </a:ext>
            </a:extLst>
          </p:cNvPr>
          <p:cNvSpPr>
            <a:spLocks noGrp="1"/>
          </p:cNvSpPr>
          <p:nvPr>
            <p:ph type="body" sz="quarter" idx="17" hasCustomPrompt="1"/>
          </p:nvPr>
        </p:nvSpPr>
        <p:spPr>
          <a:xfrm>
            <a:off x="61812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Tree>
    <p:extLst>
      <p:ext uri="{BB962C8B-B14F-4D97-AF65-F5344CB8AC3E}">
        <p14:creationId xmlns:p14="http://schemas.microsoft.com/office/powerpoint/2010/main" val="26435836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u - 3 colonnes blanc">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AE169AAD-ADCF-7244-B5B9-5A69DDA13866}"/>
              </a:ext>
            </a:extLst>
          </p:cNvPr>
          <p:cNvSpPr>
            <a:spLocks noGrp="1"/>
          </p:cNvSpPr>
          <p:nvPr>
            <p:ph type="title"/>
          </p:nvPr>
        </p:nvSpPr>
        <p:spPr>
          <a:xfrm>
            <a:off x="1041576" y="630000"/>
            <a:ext cx="7333744"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4" name="Espace réservé du texte 11">
            <a:extLst>
              <a:ext uri="{FF2B5EF4-FFF2-40B4-BE49-F238E27FC236}">
                <a16:creationId xmlns:a16="http://schemas.microsoft.com/office/drawing/2014/main" id="{84438B0B-710D-AD46-AC88-B42C2D436673}"/>
              </a:ext>
            </a:extLst>
          </p:cNvPr>
          <p:cNvSpPr>
            <a:spLocks noGrp="1"/>
          </p:cNvSpPr>
          <p:nvPr>
            <p:ph type="body" sz="quarter" idx="14" hasCustomPrompt="1"/>
          </p:nvPr>
        </p:nvSpPr>
        <p:spPr>
          <a:xfrm>
            <a:off x="1040400" y="1069200"/>
            <a:ext cx="7333744"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Espace réservé du texte 7">
            <a:extLst>
              <a:ext uri="{FF2B5EF4-FFF2-40B4-BE49-F238E27FC236}">
                <a16:creationId xmlns:a16="http://schemas.microsoft.com/office/drawing/2014/main" id="{B6D61975-162C-3449-A872-C0F1D5BA91AC}"/>
              </a:ext>
            </a:extLst>
          </p:cNvPr>
          <p:cNvSpPr>
            <a:spLocks noGrp="1"/>
          </p:cNvSpPr>
          <p:nvPr>
            <p:ph type="body" sz="quarter" idx="11" hasCustomPrompt="1"/>
          </p:nvPr>
        </p:nvSpPr>
        <p:spPr>
          <a:xfrm>
            <a:off x="1040400" y="1843200"/>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6" name="Espace réservé du texte 7">
            <a:extLst>
              <a:ext uri="{FF2B5EF4-FFF2-40B4-BE49-F238E27FC236}">
                <a16:creationId xmlns:a16="http://schemas.microsoft.com/office/drawing/2014/main" id="{A6F53904-FF21-DD42-B056-630BD2EF8971}"/>
              </a:ext>
            </a:extLst>
          </p:cNvPr>
          <p:cNvSpPr>
            <a:spLocks noGrp="1"/>
          </p:cNvSpPr>
          <p:nvPr>
            <p:ph type="body" sz="quarter" idx="12" hasCustomPrompt="1"/>
          </p:nvPr>
        </p:nvSpPr>
        <p:spPr>
          <a:xfrm>
            <a:off x="3628800" y="1843089"/>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7" name="Espace réservé du texte 7">
            <a:extLst>
              <a:ext uri="{FF2B5EF4-FFF2-40B4-BE49-F238E27FC236}">
                <a16:creationId xmlns:a16="http://schemas.microsoft.com/office/drawing/2014/main" id="{2B6130CA-8068-F943-A72F-AE39D1F0AC46}"/>
              </a:ext>
            </a:extLst>
          </p:cNvPr>
          <p:cNvSpPr>
            <a:spLocks noGrp="1"/>
          </p:cNvSpPr>
          <p:nvPr>
            <p:ph type="body" sz="quarter" idx="13" hasCustomPrompt="1"/>
          </p:nvPr>
        </p:nvSpPr>
        <p:spPr>
          <a:xfrm>
            <a:off x="6181200" y="1843088"/>
            <a:ext cx="2192337" cy="270000"/>
          </a:xfrm>
          <a:prstGeom prst="rect">
            <a:avLst/>
          </a:prstGeom>
        </p:spPr>
        <p:txBody>
          <a:bodyPr lIns="0" tIns="0" rIns="0" bIns="0"/>
          <a:lstStyle>
            <a:lvl1pPr marL="0" indent="0">
              <a:buFontTx/>
              <a:buNone/>
              <a:defRPr sz="1700" b="1" i="0" baseline="0">
                <a:solidFill>
                  <a:schemeClr val="accent6"/>
                </a:solidFill>
                <a:latin typeface="Overpass" pitchFamily="2" charset="77"/>
              </a:defRPr>
            </a:lvl1pPr>
            <a:lvl2pPr marL="0" indent="0">
              <a:spcBef>
                <a:spcPts val="4"/>
              </a:spcBef>
              <a:buFontTx/>
              <a:buNone/>
              <a:defRPr sz="1600" baseline="0">
                <a:latin typeface="Overpass Light" pitchFamily="2" charset="77"/>
              </a:defRPr>
            </a:lvl2pPr>
            <a:lvl3pPr marL="914400" indent="0">
              <a:buFontTx/>
              <a:buNone/>
              <a:defRPr sz="1600" baseline="0">
                <a:latin typeface="Overpass" pitchFamily="2" charset="77"/>
              </a:defRPr>
            </a:lvl3pPr>
            <a:lvl4pPr marL="1371600" indent="0">
              <a:buFontTx/>
              <a:buNone/>
              <a:defRPr sz="1600" baseline="0">
                <a:latin typeface="Overpass" pitchFamily="2" charset="77"/>
              </a:defRPr>
            </a:lvl4pPr>
            <a:lvl5pPr marL="1828800" indent="0">
              <a:buFontTx/>
              <a:buNone/>
              <a:defRPr sz="1600" baseline="0">
                <a:latin typeface="Overpass" pitchFamily="2" charset="77"/>
              </a:defRPr>
            </a:lvl5pPr>
          </a:lstStyle>
          <a:p>
            <a:pPr lvl="0"/>
            <a:r>
              <a:rPr lang="fr-CA" dirty="0"/>
              <a:t>Sous-titre</a:t>
            </a:r>
          </a:p>
        </p:txBody>
      </p:sp>
      <p:sp>
        <p:nvSpPr>
          <p:cNvPr id="9" name="Espace réservé du texte 8">
            <a:extLst>
              <a:ext uri="{FF2B5EF4-FFF2-40B4-BE49-F238E27FC236}">
                <a16:creationId xmlns:a16="http://schemas.microsoft.com/office/drawing/2014/main" id="{3219111F-23A7-8F44-964B-D37D4709DD74}"/>
              </a:ext>
            </a:extLst>
          </p:cNvPr>
          <p:cNvSpPr>
            <a:spLocks noGrp="1"/>
          </p:cNvSpPr>
          <p:nvPr>
            <p:ph type="body" sz="quarter" idx="15" hasCustomPrompt="1"/>
          </p:nvPr>
        </p:nvSpPr>
        <p:spPr>
          <a:xfrm>
            <a:off x="10404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0" name="Espace réservé du texte 8">
            <a:extLst>
              <a:ext uri="{FF2B5EF4-FFF2-40B4-BE49-F238E27FC236}">
                <a16:creationId xmlns:a16="http://schemas.microsoft.com/office/drawing/2014/main" id="{94094D36-7818-F740-ADF3-A006C133EDA3}"/>
              </a:ext>
            </a:extLst>
          </p:cNvPr>
          <p:cNvSpPr>
            <a:spLocks noGrp="1"/>
          </p:cNvSpPr>
          <p:nvPr>
            <p:ph type="body" sz="quarter" idx="16" hasCustomPrompt="1"/>
          </p:nvPr>
        </p:nvSpPr>
        <p:spPr>
          <a:xfrm>
            <a:off x="36288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11" name="Espace réservé du texte 8">
            <a:extLst>
              <a:ext uri="{FF2B5EF4-FFF2-40B4-BE49-F238E27FC236}">
                <a16:creationId xmlns:a16="http://schemas.microsoft.com/office/drawing/2014/main" id="{36BCDF6F-E1E7-6143-8FE4-D311B90FCBF9}"/>
              </a:ext>
            </a:extLst>
          </p:cNvPr>
          <p:cNvSpPr>
            <a:spLocks noGrp="1"/>
          </p:cNvSpPr>
          <p:nvPr>
            <p:ph type="body" sz="quarter" idx="17" hasCustomPrompt="1"/>
          </p:nvPr>
        </p:nvSpPr>
        <p:spPr>
          <a:xfrm>
            <a:off x="6181200" y="2112963"/>
            <a:ext cx="2192337" cy="2162475"/>
          </a:xfrm>
          <a:prstGeom prst="rect">
            <a:avLst/>
          </a:prstGeom>
        </p:spPr>
        <p:txBody>
          <a:bodyPr lIns="0" tIns="0" rIns="0"/>
          <a:lstStyle>
            <a:lvl1pPr marL="0" indent="0">
              <a:lnSpc>
                <a:spcPct val="100000"/>
              </a:lnSpc>
              <a:buNone/>
              <a:defRPr sz="1700" b="0" i="0">
                <a:solidFill>
                  <a:schemeClr val="accent6"/>
                </a:solidFill>
                <a:latin typeface="Overpass Light" pitchFamily="2" charset="77"/>
              </a:defRPr>
            </a:lvl1pPr>
            <a:lvl2pPr marL="457200" indent="0">
              <a:buNone/>
              <a:defRPr sz="1700" b="0" i="0">
                <a:solidFill>
                  <a:schemeClr val="tx1">
                    <a:lumMod val="75000"/>
                    <a:lumOff val="25000"/>
                  </a:schemeClr>
                </a:solidFill>
                <a:latin typeface="Overpass Light" pitchFamily="2" charset="77"/>
              </a:defRPr>
            </a:lvl2pPr>
            <a:lvl3pPr marL="914400" indent="0">
              <a:buNone/>
              <a:defRPr sz="1700" b="0" i="0">
                <a:solidFill>
                  <a:schemeClr val="tx1">
                    <a:lumMod val="75000"/>
                    <a:lumOff val="25000"/>
                  </a:schemeClr>
                </a:solidFill>
                <a:latin typeface="Overpass Light" pitchFamily="2" charset="77"/>
              </a:defRPr>
            </a:lvl3pPr>
            <a:lvl4pPr marL="1371600" indent="0">
              <a:buNone/>
              <a:defRPr sz="1700" b="0" i="0">
                <a:solidFill>
                  <a:schemeClr val="tx1">
                    <a:lumMod val="75000"/>
                    <a:lumOff val="25000"/>
                  </a:schemeClr>
                </a:solidFill>
                <a:latin typeface="Overpass Light" pitchFamily="2" charset="77"/>
              </a:defRPr>
            </a:lvl4pPr>
            <a:lvl5pPr marL="1828800" indent="0">
              <a:buNone/>
              <a:defRPr sz="17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allaqua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a:t>
            </a:r>
          </a:p>
        </p:txBody>
      </p:sp>
      <p:sp>
        <p:nvSpPr>
          <p:cNvPr id="2" name="Rectangle 1">
            <a:extLst>
              <a:ext uri="{FF2B5EF4-FFF2-40B4-BE49-F238E27FC236}">
                <a16:creationId xmlns:a16="http://schemas.microsoft.com/office/drawing/2014/main" id="{8CD47441-13B9-8DCE-0315-6EB4E9A089EB}"/>
              </a:ext>
            </a:extLst>
          </p:cNvPr>
          <p:cNvSpPr/>
          <p:nvPr userDrawn="1"/>
        </p:nvSpPr>
        <p:spPr>
          <a:xfrm>
            <a:off x="7641771" y="4362994"/>
            <a:ext cx="1476103" cy="72825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89760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u - photo 2/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9365E54B-E437-4543-8343-112C8073A80C}"/>
              </a:ext>
            </a:extLst>
          </p:cNvPr>
          <p:cNvSpPr>
            <a:spLocks noGrp="1"/>
          </p:cNvSpPr>
          <p:nvPr>
            <p:ph type="pic" sz="quarter" idx="15"/>
          </p:nvPr>
        </p:nvSpPr>
        <p:spPr>
          <a:xfrm>
            <a:off x="0" y="0"/>
            <a:ext cx="6088566"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texte 6">
            <a:extLst>
              <a:ext uri="{FF2B5EF4-FFF2-40B4-BE49-F238E27FC236}">
                <a16:creationId xmlns:a16="http://schemas.microsoft.com/office/drawing/2014/main" id="{9DB80027-FC53-324E-8103-74AD8AA58F0C}"/>
              </a:ext>
            </a:extLst>
          </p:cNvPr>
          <p:cNvSpPr>
            <a:spLocks noGrp="1"/>
          </p:cNvSpPr>
          <p:nvPr>
            <p:ph type="body" sz="quarter" idx="16" hasCustomPrompt="1"/>
          </p:nvPr>
        </p:nvSpPr>
        <p:spPr>
          <a:xfrm>
            <a:off x="6375601" y="2080800"/>
            <a:ext cx="2545978" cy="2256422"/>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ultam</a:t>
            </a:r>
            <a:r>
              <a:rPr lang="fr-CA" dirty="0"/>
              <a:t> </a:t>
            </a:r>
            <a:r>
              <a:rPr lang="fr-CA" dirty="0" err="1"/>
              <a:t>laboris</a:t>
            </a:r>
            <a:r>
              <a:rPr lang="fr-CA" dirty="0"/>
              <a:t> </a:t>
            </a:r>
            <a:r>
              <a:rPr lang="fr-CA" dirty="0" err="1"/>
              <a:t>nisi</a:t>
            </a:r>
            <a:r>
              <a:rPr lang="fr-CA" dirty="0"/>
              <a:t> ut.</a:t>
            </a:r>
            <a:endParaRPr lang="fr-FR" dirty="0"/>
          </a:p>
        </p:txBody>
      </p:sp>
      <p:sp>
        <p:nvSpPr>
          <p:cNvPr id="9" name="Espace réservé du texte 11">
            <a:extLst>
              <a:ext uri="{FF2B5EF4-FFF2-40B4-BE49-F238E27FC236}">
                <a16:creationId xmlns:a16="http://schemas.microsoft.com/office/drawing/2014/main" id="{0DAF43D1-B3BD-9C4C-8F31-36AC9ABD9CA5}"/>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10" name="Titre 1">
            <a:extLst>
              <a:ext uri="{FF2B5EF4-FFF2-40B4-BE49-F238E27FC236}">
                <a16:creationId xmlns:a16="http://schemas.microsoft.com/office/drawing/2014/main" id="{AD3F7662-E508-DE4B-9517-B7DA0DE5A0DE}"/>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Tree>
    <p:extLst>
      <p:ext uri="{BB962C8B-B14F-4D97-AF65-F5344CB8AC3E}">
        <p14:creationId xmlns:p14="http://schemas.microsoft.com/office/powerpoint/2010/main" val="31010270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13855798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2" name="Rectangle 1">
            <a:extLst>
              <a:ext uri="{FF2B5EF4-FFF2-40B4-BE49-F238E27FC236}">
                <a16:creationId xmlns:a16="http://schemas.microsoft.com/office/drawing/2014/main" id="{C6DE78D4-10DA-700D-413B-BA200F0AC225}"/>
              </a:ext>
            </a:extLst>
          </p:cNvPr>
          <p:cNvSpPr/>
          <p:nvPr userDrawn="1"/>
        </p:nvSpPr>
        <p:spPr>
          <a:xfrm>
            <a:off x="7716416" y="4460033"/>
            <a:ext cx="1222311" cy="55983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82456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u - 2 photos">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1A04120F-18A2-7B45-9132-9FE222EA50EE}"/>
              </a:ext>
            </a:extLst>
          </p:cNvPr>
          <p:cNvSpPr>
            <a:spLocks noGrp="1"/>
          </p:cNvSpPr>
          <p:nvPr>
            <p:ph type="pic" sz="quarter" idx="15"/>
          </p:nvPr>
        </p:nvSpPr>
        <p:spPr>
          <a:xfrm>
            <a:off x="0" y="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4" name="Espace réservé pour une image  8">
            <a:extLst>
              <a:ext uri="{FF2B5EF4-FFF2-40B4-BE49-F238E27FC236}">
                <a16:creationId xmlns:a16="http://schemas.microsoft.com/office/drawing/2014/main" id="{3D1FE636-5F4C-7F4D-9487-BE995305C255}"/>
              </a:ext>
            </a:extLst>
          </p:cNvPr>
          <p:cNvSpPr>
            <a:spLocks noGrp="1"/>
          </p:cNvSpPr>
          <p:nvPr>
            <p:ph type="pic" sz="quarter" idx="16"/>
          </p:nvPr>
        </p:nvSpPr>
        <p:spPr>
          <a:xfrm>
            <a:off x="0" y="2651760"/>
            <a:ext cx="3043238" cy="249174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Titre 1">
            <a:extLst>
              <a:ext uri="{FF2B5EF4-FFF2-40B4-BE49-F238E27FC236}">
                <a16:creationId xmlns:a16="http://schemas.microsoft.com/office/drawing/2014/main" id="{5F977A8D-8BD4-BC40-AAF0-C8CF11F86C7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du texte 11">
            <a:extLst>
              <a:ext uri="{FF2B5EF4-FFF2-40B4-BE49-F238E27FC236}">
                <a16:creationId xmlns:a16="http://schemas.microsoft.com/office/drawing/2014/main" id="{7D8760E7-6C89-1540-BA0E-91C425313EF2}"/>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7" name="Espace réservé du texte 4">
            <a:extLst>
              <a:ext uri="{FF2B5EF4-FFF2-40B4-BE49-F238E27FC236}">
                <a16:creationId xmlns:a16="http://schemas.microsoft.com/office/drawing/2014/main" id="{64D714FF-976B-1D4B-95C2-387ADF3F68D5}"/>
              </a:ext>
            </a:extLst>
          </p:cNvPr>
          <p:cNvSpPr>
            <a:spLocks noGrp="1"/>
          </p:cNvSpPr>
          <p:nvPr>
            <p:ph type="body" sz="quarter" idx="17"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p>
        </p:txBody>
      </p:sp>
    </p:spTree>
    <p:extLst>
      <p:ext uri="{BB962C8B-B14F-4D97-AF65-F5344CB8AC3E}">
        <p14:creationId xmlns:p14="http://schemas.microsoft.com/office/powerpoint/2010/main" val="771117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uverture - campus">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5782BBC7-DA8C-5E48-B220-B524EF95EA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91000"/>
          </a:xfrm>
          <a:prstGeom prst="rect">
            <a:avLst/>
          </a:prstGeom>
        </p:spPr>
      </p:pic>
      <p:sp>
        <p:nvSpPr>
          <p:cNvPr id="8" name="Rectangle 7">
            <a:extLst>
              <a:ext uri="{FF2B5EF4-FFF2-40B4-BE49-F238E27FC236}">
                <a16:creationId xmlns:a16="http://schemas.microsoft.com/office/drawing/2014/main" id="{870F2B13-8461-754B-91B3-C271263EC01A}"/>
              </a:ext>
            </a:extLst>
          </p:cNvPr>
          <p:cNvSpPr/>
          <p:nvPr userDrawn="1"/>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Title 1">
            <a:extLst>
              <a:ext uri="{FF2B5EF4-FFF2-40B4-BE49-F238E27FC236}">
                <a16:creationId xmlns:a16="http://schemas.microsoft.com/office/drawing/2014/main" id="{DA7E7F10-F712-6C48-BFDE-7280E4612BAC}"/>
              </a:ext>
            </a:extLst>
          </p:cNvPr>
          <p:cNvSpPr>
            <a:spLocks noGrp="1"/>
          </p:cNvSpPr>
          <p:nvPr>
            <p:ph type="ctrTitle"/>
          </p:nvPr>
        </p:nvSpPr>
        <p:spPr>
          <a:xfrm>
            <a:off x="481519" y="431319"/>
            <a:ext cx="3370634" cy="1439562"/>
          </a:xfrm>
          <a:prstGeom prst="rect">
            <a:avLst/>
          </a:prstGeom>
        </p:spPr>
        <p:txBody>
          <a:bodyPr lIns="0" tIns="0" rIns="0" bIns="0" anchor="b"/>
          <a:lstStyle>
            <a:lvl1pPr algn="l">
              <a:lnSpc>
                <a:spcPts val="3000"/>
              </a:lnSpc>
              <a:defRPr sz="3000" b="1" i="0" cap="all" baseline="0">
                <a:solidFill>
                  <a:schemeClr val="bg1"/>
                </a:solidFill>
                <a:latin typeface="Overpass" pitchFamily="2" charset="77"/>
              </a:defRPr>
            </a:lvl1pPr>
          </a:lstStyle>
          <a:p>
            <a:r>
              <a:rPr lang="fr-CA" dirty="0"/>
              <a:t>Modifier le style du titre</a:t>
            </a:r>
            <a:endParaRPr lang="en-US" dirty="0"/>
          </a:p>
        </p:txBody>
      </p:sp>
      <p:sp>
        <p:nvSpPr>
          <p:cNvPr id="10" name="Subtitle 2">
            <a:extLst>
              <a:ext uri="{FF2B5EF4-FFF2-40B4-BE49-F238E27FC236}">
                <a16:creationId xmlns:a16="http://schemas.microsoft.com/office/drawing/2014/main" id="{5CE97C18-5079-7444-BBE1-3A9B8F3A11A5}"/>
              </a:ext>
            </a:extLst>
          </p:cNvPr>
          <p:cNvSpPr>
            <a:spLocks noGrp="1"/>
          </p:cNvSpPr>
          <p:nvPr>
            <p:ph type="subTitle" idx="1" hasCustomPrompt="1"/>
          </p:nvPr>
        </p:nvSpPr>
        <p:spPr>
          <a:xfrm>
            <a:off x="481519" y="1913974"/>
            <a:ext cx="3370634" cy="708576"/>
          </a:xfrm>
          <a:prstGeom prst="rect">
            <a:avLst/>
          </a:prstGeom>
        </p:spPr>
        <p:txBody>
          <a:bodyPr lIns="0" tIns="0" rIns="0" bIns="0"/>
          <a:lstStyle>
            <a:lvl1pPr marL="0" indent="0" algn="l">
              <a:buNone/>
              <a:defRPr sz="20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Sous-titre (optionnel)</a:t>
            </a:r>
            <a:endParaRPr lang="en-US" dirty="0"/>
          </a:p>
        </p:txBody>
      </p:sp>
      <p:sp>
        <p:nvSpPr>
          <p:cNvPr id="11" name="Espace réservé du texte 2">
            <a:extLst>
              <a:ext uri="{FF2B5EF4-FFF2-40B4-BE49-F238E27FC236}">
                <a16:creationId xmlns:a16="http://schemas.microsoft.com/office/drawing/2014/main" id="{0D79E35C-F569-5246-9550-D7EEE884D44F}"/>
              </a:ext>
            </a:extLst>
          </p:cNvPr>
          <p:cNvSpPr>
            <a:spLocks noGrp="1"/>
          </p:cNvSpPr>
          <p:nvPr>
            <p:ph type="body" sz="quarter" idx="10" hasCustomPrompt="1"/>
          </p:nvPr>
        </p:nvSpPr>
        <p:spPr>
          <a:xfrm>
            <a:off x="471251" y="2753909"/>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Présenté par Prénom Nom</a:t>
            </a:r>
          </a:p>
        </p:txBody>
      </p:sp>
      <p:sp>
        <p:nvSpPr>
          <p:cNvPr id="12" name="Espace réservé du texte 2">
            <a:extLst>
              <a:ext uri="{FF2B5EF4-FFF2-40B4-BE49-F238E27FC236}">
                <a16:creationId xmlns:a16="http://schemas.microsoft.com/office/drawing/2014/main" id="{80DB1324-5F50-9C4D-9FC1-45FBF27689BB}"/>
              </a:ext>
            </a:extLst>
          </p:cNvPr>
          <p:cNvSpPr>
            <a:spLocks noGrp="1"/>
          </p:cNvSpPr>
          <p:nvPr>
            <p:ph type="body" sz="quarter" idx="11" hasCustomPrompt="1"/>
          </p:nvPr>
        </p:nvSpPr>
        <p:spPr>
          <a:xfrm>
            <a:off x="471251" y="3251199"/>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a:t>Date et lieu</a:t>
            </a:r>
          </a:p>
        </p:txBody>
      </p:sp>
    </p:spTree>
    <p:extLst>
      <p:ext uri="{BB962C8B-B14F-4D97-AF65-F5344CB8AC3E}">
        <p14:creationId xmlns:p14="http://schemas.microsoft.com/office/powerpoint/2010/main" val="3063052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u - 1 colonne sans photo">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7177773E-0430-E345-A47A-CB8216229131}"/>
              </a:ext>
            </a:extLst>
          </p:cNvPr>
          <p:cNvSpPr>
            <a:spLocks noGrp="1"/>
          </p:cNvSpPr>
          <p:nvPr>
            <p:ph type="title"/>
          </p:nvPr>
        </p:nvSpPr>
        <p:spPr>
          <a:xfrm>
            <a:off x="1041576" y="630000"/>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du texte 11">
            <a:extLst>
              <a:ext uri="{FF2B5EF4-FFF2-40B4-BE49-F238E27FC236}">
                <a16:creationId xmlns:a16="http://schemas.microsoft.com/office/drawing/2014/main" id="{E888B08D-129D-0B4A-A518-3FE9928D5511}"/>
              </a:ext>
            </a:extLst>
          </p:cNvPr>
          <p:cNvSpPr>
            <a:spLocks noGrp="1"/>
          </p:cNvSpPr>
          <p:nvPr>
            <p:ph type="body" sz="quarter" idx="15" hasCustomPrompt="1"/>
          </p:nvPr>
        </p:nvSpPr>
        <p:spPr>
          <a:xfrm>
            <a:off x="1041576" y="1069200"/>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3" name="Espace réservé du texte 2">
            <a:extLst>
              <a:ext uri="{FF2B5EF4-FFF2-40B4-BE49-F238E27FC236}">
                <a16:creationId xmlns:a16="http://schemas.microsoft.com/office/drawing/2014/main" id="{50B54E6D-6D4A-E440-94D2-8A03F42AF589}"/>
              </a:ext>
            </a:extLst>
          </p:cNvPr>
          <p:cNvSpPr>
            <a:spLocks noGrp="1"/>
          </p:cNvSpPr>
          <p:nvPr>
            <p:ph type="body" sz="quarter" idx="16" hasCustomPrompt="1"/>
          </p:nvPr>
        </p:nvSpPr>
        <p:spPr>
          <a:xfrm>
            <a:off x="1041400" y="2134801"/>
            <a:ext cx="7410450" cy="2177708"/>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dirty="0"/>
              <a:t>Liste à puces</a:t>
            </a:r>
          </a:p>
          <a:p>
            <a:pPr lvl="0"/>
            <a:r>
              <a:rPr lang="fr-CA" dirty="0"/>
              <a:t>Liste à puces</a:t>
            </a:r>
          </a:p>
          <a:p>
            <a:pPr lvl="0"/>
            <a:r>
              <a:rPr lang="fr-CA" dirty="0"/>
              <a:t>Liste à puces</a:t>
            </a:r>
          </a:p>
          <a:p>
            <a:pPr lvl="0"/>
            <a:r>
              <a:rPr lang="fr-CA" dirty="0"/>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dirty="0"/>
              <a:t>Liste à puces</a:t>
            </a:r>
          </a:p>
          <a:p>
            <a:pPr lvl="0"/>
            <a:endParaRPr lang="fr-CA" dirty="0"/>
          </a:p>
        </p:txBody>
      </p:sp>
    </p:spTree>
    <p:extLst>
      <p:ext uri="{BB962C8B-B14F-4D97-AF65-F5344CB8AC3E}">
        <p14:creationId xmlns:p14="http://schemas.microsoft.com/office/powerpoint/2010/main" val="2236103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u - rappel thématique">
    <p:spTree>
      <p:nvGrpSpPr>
        <p:cNvPr id="1" name=""/>
        <p:cNvGrpSpPr/>
        <p:nvPr/>
      </p:nvGrpSpPr>
      <p:grpSpPr>
        <a:xfrm>
          <a:off x="0" y="0"/>
          <a:ext cx="0" cy="0"/>
          <a:chOff x="0" y="0"/>
          <a:chExt cx="0" cy="0"/>
        </a:xfrm>
      </p:grpSpPr>
      <p:sp>
        <p:nvSpPr>
          <p:cNvPr id="4" name="Espace réservé pour une image  3">
            <a:extLst>
              <a:ext uri="{FF2B5EF4-FFF2-40B4-BE49-F238E27FC236}">
                <a16:creationId xmlns:a16="http://schemas.microsoft.com/office/drawing/2014/main" id="{73C386CC-AF44-0843-9E05-07616391300D}"/>
              </a:ext>
            </a:extLst>
          </p:cNvPr>
          <p:cNvSpPr>
            <a:spLocks noGrp="1"/>
          </p:cNvSpPr>
          <p:nvPr>
            <p:ph type="pic" sz="quarter" idx="10"/>
          </p:nvPr>
        </p:nvSpPr>
        <p:spPr>
          <a:xfrm>
            <a:off x="0" y="0"/>
            <a:ext cx="9144000" cy="774700"/>
          </a:xfrm>
          <a:prstGeom prst="rect">
            <a:avLst/>
          </a:prstGeom>
          <a:solidFill>
            <a:schemeClr val="accent4">
              <a:lumMod val="20000"/>
              <a:lumOff val="80000"/>
            </a:schemeClr>
          </a:solidFill>
        </p:spPr>
        <p:txBody>
          <a:bodyPr anchor="ctr" anchorCtr="0"/>
          <a:lstStyle>
            <a:lvl1pPr marL="0" indent="0" algn="ctr">
              <a:buFontTx/>
              <a:buNone/>
              <a:defRPr sz="1200" baseline="0">
                <a:latin typeface="Overpass" pitchFamily="2" charset="77"/>
              </a:defRPr>
            </a:lvl1pPr>
          </a:lstStyle>
          <a:p>
            <a:endParaRPr lang="fr-FR" dirty="0"/>
          </a:p>
        </p:txBody>
      </p:sp>
      <p:sp>
        <p:nvSpPr>
          <p:cNvPr id="6" name="Titre 1">
            <a:extLst>
              <a:ext uri="{FF2B5EF4-FFF2-40B4-BE49-F238E27FC236}">
                <a16:creationId xmlns:a16="http://schemas.microsoft.com/office/drawing/2014/main" id="{2BCE4BE2-AB29-F940-A4DF-32AF180714BA}"/>
              </a:ext>
            </a:extLst>
          </p:cNvPr>
          <p:cNvSpPr>
            <a:spLocks noGrp="1"/>
          </p:cNvSpPr>
          <p:nvPr>
            <p:ph type="title"/>
          </p:nvPr>
        </p:nvSpPr>
        <p:spPr>
          <a:xfrm>
            <a:off x="1041576" y="1234533"/>
            <a:ext cx="7411048"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B2C9C8CD-2CD3-D541-BD65-4B27AF5A8978}"/>
              </a:ext>
            </a:extLst>
          </p:cNvPr>
          <p:cNvSpPr>
            <a:spLocks noGrp="1"/>
          </p:cNvSpPr>
          <p:nvPr>
            <p:ph type="body" sz="quarter" idx="15" hasCustomPrompt="1"/>
          </p:nvPr>
        </p:nvSpPr>
        <p:spPr>
          <a:xfrm>
            <a:off x="1041576" y="1673326"/>
            <a:ext cx="7411048"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8" name="Espace réservé du texte 2">
            <a:extLst>
              <a:ext uri="{FF2B5EF4-FFF2-40B4-BE49-F238E27FC236}">
                <a16:creationId xmlns:a16="http://schemas.microsoft.com/office/drawing/2014/main" id="{E72B7A39-A47D-3244-9059-49472A8594FE}"/>
              </a:ext>
            </a:extLst>
          </p:cNvPr>
          <p:cNvSpPr>
            <a:spLocks noGrp="1"/>
          </p:cNvSpPr>
          <p:nvPr>
            <p:ph type="body" sz="quarter" idx="16" hasCustomPrompt="1"/>
          </p:nvPr>
        </p:nvSpPr>
        <p:spPr>
          <a:xfrm>
            <a:off x="1041400" y="2323069"/>
            <a:ext cx="7410450" cy="1989439"/>
          </a:xfrm>
          <a:prstGeom prst="rect">
            <a:avLst/>
          </a:prstGeom>
        </p:spPr>
        <p:txBody>
          <a:bodyPr lIns="0" tIns="0" rIns="0" bIns="0"/>
          <a:lstStyle>
            <a:lvl1pPr marL="228600" marR="0" indent="-22860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sz="1700" b="0" i="0">
                <a:solidFill>
                  <a:schemeClr val="accent6"/>
                </a:solidFill>
                <a:latin typeface="Overpass Light" pitchFamily="2" charset="77"/>
              </a:defRPr>
            </a:lvl1pPr>
            <a:lvl2pPr>
              <a:defRPr sz="1800" b="0" i="0">
                <a:solidFill>
                  <a:schemeClr val="tx1">
                    <a:lumMod val="75000"/>
                    <a:lumOff val="25000"/>
                  </a:schemeClr>
                </a:solidFill>
                <a:latin typeface="Overpass Light" pitchFamily="2" charset="77"/>
              </a:defRPr>
            </a:lvl2pPr>
            <a:lvl3pPr>
              <a:defRPr sz="1800" b="0" i="0">
                <a:solidFill>
                  <a:schemeClr val="tx1">
                    <a:lumMod val="75000"/>
                    <a:lumOff val="25000"/>
                  </a:schemeClr>
                </a:solidFill>
                <a:latin typeface="Overpass Light" pitchFamily="2" charset="77"/>
              </a:defRPr>
            </a:lvl3pPr>
            <a:lvl4pPr>
              <a:defRPr sz="1800" b="0" i="0">
                <a:solidFill>
                  <a:schemeClr val="tx1">
                    <a:lumMod val="75000"/>
                    <a:lumOff val="25000"/>
                  </a:schemeClr>
                </a:solidFill>
                <a:latin typeface="Overpass Light" pitchFamily="2" charset="77"/>
              </a:defRPr>
            </a:lvl4pPr>
            <a:lvl5pPr>
              <a:defRPr sz="1800" b="0" i="0">
                <a:solidFill>
                  <a:schemeClr val="tx1">
                    <a:lumMod val="75000"/>
                    <a:lumOff val="25000"/>
                  </a:schemeClr>
                </a:solidFill>
                <a:latin typeface="Overpass Light" pitchFamily="2" charset="77"/>
              </a:defRPr>
            </a:lvl5pPr>
          </a:lstStyle>
          <a:p>
            <a:pPr lvl="0"/>
            <a:r>
              <a:rPr lang="fr-CA" dirty="0"/>
              <a:t>Liste à puces</a:t>
            </a:r>
          </a:p>
          <a:p>
            <a:pPr lvl="0"/>
            <a:r>
              <a:rPr lang="fr-CA" dirty="0"/>
              <a:t>Liste à puces</a:t>
            </a:r>
          </a:p>
          <a:p>
            <a:pPr lvl="0"/>
            <a:r>
              <a:rPr lang="fr-CA" dirty="0"/>
              <a:t>Liste à puces</a:t>
            </a:r>
          </a:p>
          <a:p>
            <a:pPr lvl="0"/>
            <a:r>
              <a:rPr lang="fr-CA" dirty="0"/>
              <a:t>Liste à puces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fr-CA" dirty="0"/>
              <a:t>Liste à puces</a:t>
            </a:r>
          </a:p>
          <a:p>
            <a:pPr lvl="0"/>
            <a:endParaRPr lang="fr-CA" dirty="0"/>
          </a:p>
        </p:txBody>
      </p:sp>
    </p:spTree>
    <p:extLst>
      <p:ext uri="{BB962C8B-B14F-4D97-AF65-F5344CB8AC3E}">
        <p14:creationId xmlns:p14="http://schemas.microsoft.com/office/powerpoint/2010/main" val="1401488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3946342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u - fond gris 1">
    <p:spTree>
      <p:nvGrpSpPr>
        <p:cNvPr id="1" name=""/>
        <p:cNvGrpSpPr/>
        <p:nvPr/>
      </p:nvGrpSpPr>
      <p:grpSpPr>
        <a:xfrm>
          <a:off x="0" y="0"/>
          <a:ext cx="0" cy="0"/>
          <a:chOff x="0" y="0"/>
          <a:chExt cx="0" cy="0"/>
        </a:xfrm>
      </p:grpSpPr>
      <p:sp>
        <p:nvSpPr>
          <p:cNvPr id="4" name="Titre 1">
            <a:extLst>
              <a:ext uri="{FF2B5EF4-FFF2-40B4-BE49-F238E27FC236}">
                <a16:creationId xmlns:a16="http://schemas.microsoft.com/office/drawing/2014/main" id="{3DA497C7-D1D0-7F4C-BADF-A361503349B7}"/>
              </a:ext>
            </a:extLst>
          </p:cNvPr>
          <p:cNvSpPr>
            <a:spLocks noGrp="1"/>
          </p:cNvSpPr>
          <p:nvPr>
            <p:ph type="title"/>
          </p:nvPr>
        </p:nvSpPr>
        <p:spPr>
          <a:xfrm>
            <a:off x="3283200" y="579600"/>
            <a:ext cx="5515112"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pour une image  8">
            <a:extLst>
              <a:ext uri="{FF2B5EF4-FFF2-40B4-BE49-F238E27FC236}">
                <a16:creationId xmlns:a16="http://schemas.microsoft.com/office/drawing/2014/main" id="{A5D41059-7540-944A-BF8A-112F695285E2}"/>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du contenu 2">
            <a:extLst>
              <a:ext uri="{FF2B5EF4-FFF2-40B4-BE49-F238E27FC236}">
                <a16:creationId xmlns:a16="http://schemas.microsoft.com/office/drawing/2014/main" id="{583A8E94-7E26-5A4F-A585-A205347BFD4B}"/>
              </a:ext>
            </a:extLst>
          </p:cNvPr>
          <p:cNvSpPr>
            <a:spLocks noGrp="1"/>
          </p:cNvSpPr>
          <p:nvPr>
            <p:ph idx="1"/>
          </p:nvPr>
        </p:nvSpPr>
        <p:spPr>
          <a:xfrm>
            <a:off x="3283200" y="1843200"/>
            <a:ext cx="5515112"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29285106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Contenu - fond gris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CF2A2E-2721-7843-9400-807EB5B779E4}"/>
              </a:ext>
            </a:extLst>
          </p:cNvPr>
          <p:cNvSpPr>
            <a:spLocks noGrp="1"/>
          </p:cNvSpPr>
          <p:nvPr>
            <p:ph type="title"/>
          </p:nvPr>
        </p:nvSpPr>
        <p:spPr>
          <a:xfrm>
            <a:off x="1040400" y="579600"/>
            <a:ext cx="7235695" cy="565801"/>
          </a:xfrm>
          <a:prstGeom prst="rect">
            <a:avLst/>
          </a:prstGeom>
        </p:spPr>
        <p:txBody>
          <a:bodyPr lIns="0" tIns="0" rIns="0" bIns="0"/>
          <a:lstStyle>
            <a:lvl1pPr>
              <a:defRPr sz="2600" baseline="0">
                <a:solidFill>
                  <a:schemeClr val="bg1"/>
                </a:solidFill>
                <a:latin typeface="Overpass" pitchFamily="2" charset="77"/>
              </a:defRPr>
            </a:lvl1p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40569D9B-7529-7044-9153-AE58ABE97581}"/>
              </a:ext>
            </a:extLst>
          </p:cNvPr>
          <p:cNvSpPr>
            <a:spLocks noGrp="1"/>
          </p:cNvSpPr>
          <p:nvPr>
            <p:ph idx="1"/>
          </p:nvPr>
        </p:nvSpPr>
        <p:spPr>
          <a:xfrm>
            <a:off x="1040400" y="1843200"/>
            <a:ext cx="7235695" cy="2418834"/>
          </a:xfrm>
          <a:prstGeom prst="rect">
            <a:avLst/>
          </a:prstGeom>
        </p:spPr>
        <p:txBody>
          <a:bodyPr lIns="0" tIns="0" rIns="0" bIns="0"/>
          <a:lstStyle>
            <a:lvl1pPr>
              <a:lnSpc>
                <a:spcPct val="100000"/>
              </a:lnSpc>
              <a:defRPr sz="1800" baseline="0">
                <a:solidFill>
                  <a:schemeClr val="bg1"/>
                </a:solidFill>
                <a:latin typeface="Overpass" pitchFamily="2" charset="77"/>
              </a:defRPr>
            </a:lvl1pPr>
            <a:lvl2pPr>
              <a:lnSpc>
                <a:spcPct val="100000"/>
              </a:lnSpc>
              <a:defRPr sz="1800" baseline="0">
                <a:solidFill>
                  <a:schemeClr val="bg1"/>
                </a:solidFill>
                <a:latin typeface="Overpass" pitchFamily="2" charset="77"/>
              </a:defRPr>
            </a:lvl2pPr>
            <a:lvl3pPr>
              <a:lnSpc>
                <a:spcPct val="100000"/>
              </a:lnSpc>
              <a:defRPr sz="1800" baseline="0">
                <a:solidFill>
                  <a:schemeClr val="bg1"/>
                </a:solidFill>
                <a:latin typeface="Overpass" pitchFamily="2" charset="77"/>
              </a:defRPr>
            </a:lvl3pPr>
            <a:lvl4pPr>
              <a:lnSpc>
                <a:spcPct val="100000"/>
              </a:lnSpc>
              <a:defRPr sz="1800" baseline="0">
                <a:solidFill>
                  <a:schemeClr val="bg1"/>
                </a:solidFill>
                <a:latin typeface="Overpass" pitchFamily="2" charset="77"/>
              </a:defRPr>
            </a:lvl4pPr>
            <a:lvl5pPr>
              <a:lnSpc>
                <a:spcPct val="100000"/>
              </a:lnSpc>
              <a:defRPr sz="1800" baseline="0">
                <a:solidFill>
                  <a:schemeClr val="bg1"/>
                </a:solidFill>
                <a:latin typeface="Overpass" pitchFamily="2" charset="77"/>
              </a:defRPr>
            </a:lvl5p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Tree>
    <p:extLst>
      <p:ext uri="{BB962C8B-B14F-4D97-AF65-F5344CB8AC3E}">
        <p14:creationId xmlns:p14="http://schemas.microsoft.com/office/powerpoint/2010/main" val="1125328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Graphique">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1F6B057-03AA-2B46-98B5-930C169F14B0}"/>
              </a:ext>
            </a:extLst>
          </p:cNvPr>
          <p:cNvSpPr>
            <a:spLocks noGrp="1"/>
          </p:cNvSpPr>
          <p:nvPr>
            <p:ph type="body" sz="quarter" idx="16" hasCustomPrompt="1"/>
          </p:nvPr>
        </p:nvSpPr>
        <p:spPr>
          <a:xfrm>
            <a:off x="6375601" y="2080800"/>
            <a:ext cx="2545978" cy="177450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a:t>
            </a:r>
            <a:endParaRPr lang="fr-FR" dirty="0"/>
          </a:p>
        </p:txBody>
      </p:sp>
      <p:sp>
        <p:nvSpPr>
          <p:cNvPr id="4" name="Espace réservé du texte 11">
            <a:extLst>
              <a:ext uri="{FF2B5EF4-FFF2-40B4-BE49-F238E27FC236}">
                <a16:creationId xmlns:a16="http://schemas.microsoft.com/office/drawing/2014/main" id="{A02269A0-AF3B-0143-B7FC-5928DA8DB299}"/>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Titre 1">
            <a:extLst>
              <a:ext uri="{FF2B5EF4-FFF2-40B4-BE49-F238E27FC236}">
                <a16:creationId xmlns:a16="http://schemas.microsoft.com/office/drawing/2014/main" id="{BE386636-6289-6944-95A7-22343DD5AEA0}"/>
              </a:ext>
            </a:extLst>
          </p:cNvPr>
          <p:cNvSpPr>
            <a:spLocks noGrp="1"/>
          </p:cNvSpPr>
          <p:nvPr>
            <p:ph type="title" hasCustomPrompt="1"/>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Titre du</a:t>
            </a:r>
            <a:br>
              <a:rPr lang="fr-CA" dirty="0"/>
            </a:br>
            <a:r>
              <a:rPr lang="fr-CA" dirty="0"/>
              <a:t>graphique</a:t>
            </a:r>
            <a:endParaRPr lang="fr-FR" dirty="0"/>
          </a:p>
        </p:txBody>
      </p:sp>
      <p:sp>
        <p:nvSpPr>
          <p:cNvPr id="6" name="Rectangle 5">
            <a:extLst>
              <a:ext uri="{FF2B5EF4-FFF2-40B4-BE49-F238E27FC236}">
                <a16:creationId xmlns:a16="http://schemas.microsoft.com/office/drawing/2014/main" id="{C3D83742-F6BC-5F41-A534-D24C88B56FA4}"/>
              </a:ext>
            </a:extLst>
          </p:cNvPr>
          <p:cNvSpPr/>
          <p:nvPr userDrawn="1"/>
        </p:nvSpPr>
        <p:spPr>
          <a:xfrm>
            <a:off x="0" y="0"/>
            <a:ext cx="6074979" cy="51435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71250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4FDD69A-A7CD-974E-9882-93367523400F}"/>
              </a:ext>
            </a:extLst>
          </p:cNvPr>
          <p:cNvSpPr>
            <a:spLocks noGrp="1"/>
          </p:cNvSpPr>
          <p:nvPr>
            <p:ph type="title" hasCustomPrompt="1"/>
          </p:nvPr>
        </p:nvSpPr>
        <p:spPr>
          <a:xfrm>
            <a:off x="1041576" y="630000"/>
            <a:ext cx="7477956"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Titre du tableau</a:t>
            </a:r>
            <a:endParaRPr lang="fr-FR" dirty="0"/>
          </a:p>
        </p:txBody>
      </p:sp>
    </p:spTree>
    <p:extLst>
      <p:ext uri="{BB962C8B-B14F-4D97-AF65-F5344CB8AC3E}">
        <p14:creationId xmlns:p14="http://schemas.microsoft.com/office/powerpoint/2010/main" val="1881903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saïque - 16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89E302D6-585B-C942-A46B-54BAFDF9B4DF}"/>
              </a:ext>
            </a:extLst>
          </p:cNvPr>
          <p:cNvSpPr>
            <a:spLocks noGrp="1"/>
          </p:cNvSpPr>
          <p:nvPr>
            <p:ph type="body" sz="quarter" idx="16" hasCustomPrompt="1"/>
          </p:nvPr>
        </p:nvSpPr>
        <p:spPr>
          <a:xfrm>
            <a:off x="6375601" y="2080800"/>
            <a:ext cx="2545978" cy="177479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a:t>
            </a:r>
            <a:endParaRPr lang="fr-FR" dirty="0"/>
          </a:p>
        </p:txBody>
      </p:sp>
      <p:sp>
        <p:nvSpPr>
          <p:cNvPr id="4" name="Espace réservé du texte 11">
            <a:extLst>
              <a:ext uri="{FF2B5EF4-FFF2-40B4-BE49-F238E27FC236}">
                <a16:creationId xmlns:a16="http://schemas.microsoft.com/office/drawing/2014/main" id="{C4E230B2-9B6C-4345-B623-657E066BBC61}"/>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Titre 1">
            <a:extLst>
              <a:ext uri="{FF2B5EF4-FFF2-40B4-BE49-F238E27FC236}">
                <a16:creationId xmlns:a16="http://schemas.microsoft.com/office/drawing/2014/main" id="{02EDFF70-A831-4E46-9D25-9D9DC58B656F}"/>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pour une image  9">
            <a:extLst>
              <a:ext uri="{FF2B5EF4-FFF2-40B4-BE49-F238E27FC236}">
                <a16:creationId xmlns:a16="http://schemas.microsoft.com/office/drawing/2014/main" id="{5FCDB47E-6B8F-D145-BAFC-AF9283C7DC9A}"/>
              </a:ext>
            </a:extLst>
          </p:cNvPr>
          <p:cNvSpPr>
            <a:spLocks noGrp="1"/>
          </p:cNvSpPr>
          <p:nvPr>
            <p:ph type="pic" sz="quarter" idx="10"/>
          </p:nvPr>
        </p:nvSpPr>
        <p:spPr>
          <a:xfrm>
            <a:off x="45252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pour une image  9">
            <a:extLst>
              <a:ext uri="{FF2B5EF4-FFF2-40B4-BE49-F238E27FC236}">
                <a16:creationId xmlns:a16="http://schemas.microsoft.com/office/drawing/2014/main" id="{862BBF02-A153-3446-830B-AFE90124E3F6}"/>
              </a:ext>
            </a:extLst>
          </p:cNvPr>
          <p:cNvSpPr>
            <a:spLocks noGrp="1"/>
          </p:cNvSpPr>
          <p:nvPr>
            <p:ph type="pic" sz="quarter" idx="11"/>
          </p:nvPr>
        </p:nvSpPr>
        <p:spPr>
          <a:xfrm>
            <a:off x="45252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8" name="Espace réservé pour une image  9">
            <a:extLst>
              <a:ext uri="{FF2B5EF4-FFF2-40B4-BE49-F238E27FC236}">
                <a16:creationId xmlns:a16="http://schemas.microsoft.com/office/drawing/2014/main" id="{1EC1E8C9-1DBE-6348-A4E9-CC43D44C5591}"/>
              </a:ext>
            </a:extLst>
          </p:cNvPr>
          <p:cNvSpPr>
            <a:spLocks noGrp="1"/>
          </p:cNvSpPr>
          <p:nvPr>
            <p:ph type="pic" sz="quarter" idx="12"/>
          </p:nvPr>
        </p:nvSpPr>
        <p:spPr>
          <a:xfrm>
            <a:off x="45252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9" name="Espace réservé pour une image  9">
            <a:extLst>
              <a:ext uri="{FF2B5EF4-FFF2-40B4-BE49-F238E27FC236}">
                <a16:creationId xmlns:a16="http://schemas.microsoft.com/office/drawing/2014/main" id="{07A4EFAF-BBBE-9544-B9E9-C5EEB0D398E1}"/>
              </a:ext>
            </a:extLst>
          </p:cNvPr>
          <p:cNvSpPr>
            <a:spLocks noGrp="1"/>
          </p:cNvSpPr>
          <p:nvPr>
            <p:ph type="pic" sz="quarter" idx="13"/>
          </p:nvPr>
        </p:nvSpPr>
        <p:spPr>
          <a:xfrm>
            <a:off x="45252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0" name="Espace réservé pour une image  9">
            <a:extLst>
              <a:ext uri="{FF2B5EF4-FFF2-40B4-BE49-F238E27FC236}">
                <a16:creationId xmlns:a16="http://schemas.microsoft.com/office/drawing/2014/main" id="{D7A6170A-E66C-1947-AD35-EF5F1269361C}"/>
              </a:ext>
            </a:extLst>
          </p:cNvPr>
          <p:cNvSpPr>
            <a:spLocks noGrp="1"/>
          </p:cNvSpPr>
          <p:nvPr>
            <p:ph type="pic" sz="quarter" idx="17"/>
          </p:nvPr>
        </p:nvSpPr>
        <p:spPr>
          <a:xfrm>
            <a:off x="3016800" y="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1" name="Espace réservé pour une image  9">
            <a:extLst>
              <a:ext uri="{FF2B5EF4-FFF2-40B4-BE49-F238E27FC236}">
                <a16:creationId xmlns:a16="http://schemas.microsoft.com/office/drawing/2014/main" id="{17FF6450-440C-C242-9803-7232D301A3D0}"/>
              </a:ext>
            </a:extLst>
          </p:cNvPr>
          <p:cNvSpPr>
            <a:spLocks noGrp="1"/>
          </p:cNvSpPr>
          <p:nvPr>
            <p:ph type="pic" sz="quarter" idx="15"/>
          </p:nvPr>
        </p:nvSpPr>
        <p:spPr>
          <a:xfrm>
            <a:off x="3016800"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2" name="Espace réservé pour une image  9">
            <a:extLst>
              <a:ext uri="{FF2B5EF4-FFF2-40B4-BE49-F238E27FC236}">
                <a16:creationId xmlns:a16="http://schemas.microsoft.com/office/drawing/2014/main" id="{663ED269-0472-5642-8A11-7828E8322AF0}"/>
              </a:ext>
            </a:extLst>
          </p:cNvPr>
          <p:cNvSpPr>
            <a:spLocks noGrp="1"/>
          </p:cNvSpPr>
          <p:nvPr>
            <p:ph type="pic" sz="quarter" idx="18"/>
          </p:nvPr>
        </p:nvSpPr>
        <p:spPr>
          <a:xfrm>
            <a:off x="3016800"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3" name="Espace réservé pour une image  9">
            <a:extLst>
              <a:ext uri="{FF2B5EF4-FFF2-40B4-BE49-F238E27FC236}">
                <a16:creationId xmlns:a16="http://schemas.microsoft.com/office/drawing/2014/main" id="{8A6E5D25-2682-894D-A6DB-7C7C1ECF7C1A}"/>
              </a:ext>
            </a:extLst>
          </p:cNvPr>
          <p:cNvSpPr>
            <a:spLocks noGrp="1"/>
          </p:cNvSpPr>
          <p:nvPr>
            <p:ph type="pic" sz="quarter" idx="19"/>
          </p:nvPr>
        </p:nvSpPr>
        <p:spPr>
          <a:xfrm>
            <a:off x="3016800"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4" name="Espace réservé pour une image  9">
            <a:extLst>
              <a:ext uri="{FF2B5EF4-FFF2-40B4-BE49-F238E27FC236}">
                <a16:creationId xmlns:a16="http://schemas.microsoft.com/office/drawing/2014/main" id="{DE322B5F-EF48-EE4D-A1BC-3A8ED5E08C73}"/>
              </a:ext>
            </a:extLst>
          </p:cNvPr>
          <p:cNvSpPr>
            <a:spLocks noGrp="1"/>
          </p:cNvSpPr>
          <p:nvPr>
            <p:ph type="pic" sz="quarter" idx="20"/>
          </p:nvPr>
        </p:nvSpPr>
        <p:spPr>
          <a:xfrm>
            <a:off x="1508400" y="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5" name="Espace réservé pour une image  9">
            <a:extLst>
              <a:ext uri="{FF2B5EF4-FFF2-40B4-BE49-F238E27FC236}">
                <a16:creationId xmlns:a16="http://schemas.microsoft.com/office/drawing/2014/main" id="{B92A0BF0-A1FC-8E45-814B-466BBA6B5403}"/>
              </a:ext>
            </a:extLst>
          </p:cNvPr>
          <p:cNvSpPr>
            <a:spLocks noGrp="1"/>
          </p:cNvSpPr>
          <p:nvPr>
            <p:ph type="pic" sz="quarter" idx="21"/>
          </p:nvPr>
        </p:nvSpPr>
        <p:spPr>
          <a:xfrm>
            <a:off x="1508400" y="385560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6" name="Espace réservé pour une image  9">
            <a:extLst>
              <a:ext uri="{FF2B5EF4-FFF2-40B4-BE49-F238E27FC236}">
                <a16:creationId xmlns:a16="http://schemas.microsoft.com/office/drawing/2014/main" id="{1E076593-80E4-9D4B-A7E6-CA41347E46EB}"/>
              </a:ext>
            </a:extLst>
          </p:cNvPr>
          <p:cNvSpPr>
            <a:spLocks noGrp="1"/>
          </p:cNvSpPr>
          <p:nvPr>
            <p:ph type="pic" sz="quarter" idx="22"/>
          </p:nvPr>
        </p:nvSpPr>
        <p:spPr>
          <a:xfrm>
            <a:off x="1508400" y="25703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7" name="Espace réservé pour une image  9">
            <a:extLst>
              <a:ext uri="{FF2B5EF4-FFF2-40B4-BE49-F238E27FC236}">
                <a16:creationId xmlns:a16="http://schemas.microsoft.com/office/drawing/2014/main" id="{049A9360-5A58-6B43-9F56-DA9349531E5C}"/>
              </a:ext>
            </a:extLst>
          </p:cNvPr>
          <p:cNvSpPr>
            <a:spLocks noGrp="1"/>
          </p:cNvSpPr>
          <p:nvPr>
            <p:ph type="pic" sz="quarter" idx="23"/>
          </p:nvPr>
        </p:nvSpPr>
        <p:spPr>
          <a:xfrm>
            <a:off x="1508400" y="12851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8" name="Espace réservé pour une image  9">
            <a:extLst>
              <a:ext uri="{FF2B5EF4-FFF2-40B4-BE49-F238E27FC236}">
                <a16:creationId xmlns:a16="http://schemas.microsoft.com/office/drawing/2014/main" id="{04AB5931-37DC-F34A-B212-FEC66D1D8004}"/>
              </a:ext>
            </a:extLst>
          </p:cNvPr>
          <p:cNvSpPr>
            <a:spLocks noGrp="1"/>
          </p:cNvSpPr>
          <p:nvPr>
            <p:ph type="pic" sz="quarter" idx="24"/>
          </p:nvPr>
        </p:nvSpPr>
        <p:spPr>
          <a:xfrm>
            <a:off x="-1" y="0"/>
            <a:ext cx="1508400"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9" name="Espace réservé pour une image  9">
            <a:extLst>
              <a:ext uri="{FF2B5EF4-FFF2-40B4-BE49-F238E27FC236}">
                <a16:creationId xmlns:a16="http://schemas.microsoft.com/office/drawing/2014/main" id="{70E5A0F8-34D4-4F4E-B35D-75C952E0DFEF}"/>
              </a:ext>
            </a:extLst>
          </p:cNvPr>
          <p:cNvSpPr>
            <a:spLocks noGrp="1"/>
          </p:cNvSpPr>
          <p:nvPr>
            <p:ph type="pic" sz="quarter" idx="25"/>
          </p:nvPr>
        </p:nvSpPr>
        <p:spPr>
          <a:xfrm>
            <a:off x="-1" y="385560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0" name="Espace réservé pour une image  9">
            <a:extLst>
              <a:ext uri="{FF2B5EF4-FFF2-40B4-BE49-F238E27FC236}">
                <a16:creationId xmlns:a16="http://schemas.microsoft.com/office/drawing/2014/main" id="{4A9E98A3-D93F-D04D-B8E7-720C97F2C98F}"/>
              </a:ext>
            </a:extLst>
          </p:cNvPr>
          <p:cNvSpPr>
            <a:spLocks noGrp="1"/>
          </p:cNvSpPr>
          <p:nvPr>
            <p:ph type="pic" sz="quarter" idx="26"/>
          </p:nvPr>
        </p:nvSpPr>
        <p:spPr>
          <a:xfrm>
            <a:off x="-1" y="2570390"/>
            <a:ext cx="1508125" cy="12852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1" name="Espace réservé pour une image  9">
            <a:extLst>
              <a:ext uri="{FF2B5EF4-FFF2-40B4-BE49-F238E27FC236}">
                <a16:creationId xmlns:a16="http://schemas.microsoft.com/office/drawing/2014/main" id="{69E805CA-B6A3-D64C-AFCC-5FB1DBA080BD}"/>
              </a:ext>
            </a:extLst>
          </p:cNvPr>
          <p:cNvSpPr>
            <a:spLocks noGrp="1"/>
          </p:cNvSpPr>
          <p:nvPr>
            <p:ph type="pic" sz="quarter" idx="27"/>
          </p:nvPr>
        </p:nvSpPr>
        <p:spPr>
          <a:xfrm>
            <a:off x="-1" y="1285190"/>
            <a:ext cx="1508125" cy="12852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Tree>
    <p:extLst>
      <p:ext uri="{BB962C8B-B14F-4D97-AF65-F5344CB8AC3E}">
        <p14:creationId xmlns:p14="http://schemas.microsoft.com/office/powerpoint/2010/main" val="3856578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saïque - 9 photo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2F74D84D-72E1-9B4C-9145-847A6D96D291}"/>
              </a:ext>
            </a:extLst>
          </p:cNvPr>
          <p:cNvSpPr>
            <a:spLocks noGrp="1"/>
          </p:cNvSpPr>
          <p:nvPr>
            <p:ph type="body" sz="quarter" idx="16" hasCustomPrompt="1"/>
          </p:nvPr>
        </p:nvSpPr>
        <p:spPr>
          <a:xfrm>
            <a:off x="6375601" y="2080800"/>
            <a:ext cx="2545978" cy="1713600"/>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alit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a:t>
            </a:r>
            <a:endParaRPr lang="fr-FR" dirty="0"/>
          </a:p>
        </p:txBody>
      </p:sp>
      <p:sp>
        <p:nvSpPr>
          <p:cNvPr id="4" name="Espace réservé du texte 11">
            <a:extLst>
              <a:ext uri="{FF2B5EF4-FFF2-40B4-BE49-F238E27FC236}">
                <a16:creationId xmlns:a16="http://schemas.microsoft.com/office/drawing/2014/main" id="{63760164-D78C-E04D-8090-9846218C5794}"/>
              </a:ext>
            </a:extLst>
          </p:cNvPr>
          <p:cNvSpPr>
            <a:spLocks noGrp="1"/>
          </p:cNvSpPr>
          <p:nvPr>
            <p:ph type="body" sz="quarter" idx="14" hasCustomPrompt="1"/>
          </p:nvPr>
        </p:nvSpPr>
        <p:spPr>
          <a:xfrm>
            <a:off x="6375944" y="1478280"/>
            <a:ext cx="2480678" cy="400185"/>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
        <p:nvSpPr>
          <p:cNvPr id="5" name="Titre 1">
            <a:extLst>
              <a:ext uri="{FF2B5EF4-FFF2-40B4-BE49-F238E27FC236}">
                <a16:creationId xmlns:a16="http://schemas.microsoft.com/office/drawing/2014/main" id="{70F91B09-8143-A542-A228-91CE06BB2658}"/>
              </a:ext>
            </a:extLst>
          </p:cNvPr>
          <p:cNvSpPr>
            <a:spLocks noGrp="1"/>
          </p:cNvSpPr>
          <p:nvPr>
            <p:ph type="title"/>
          </p:nvPr>
        </p:nvSpPr>
        <p:spPr>
          <a:xfrm>
            <a:off x="6375944" y="630000"/>
            <a:ext cx="2480678" cy="84828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6" name="Espace réservé pour une image  12">
            <a:extLst>
              <a:ext uri="{FF2B5EF4-FFF2-40B4-BE49-F238E27FC236}">
                <a16:creationId xmlns:a16="http://schemas.microsoft.com/office/drawing/2014/main" id="{A72B7852-1834-C64F-BCC9-33CC9837B1C9}"/>
              </a:ext>
            </a:extLst>
          </p:cNvPr>
          <p:cNvSpPr>
            <a:spLocks noGrp="1"/>
          </p:cNvSpPr>
          <p:nvPr>
            <p:ph type="pic" sz="quarter" idx="28"/>
          </p:nvPr>
        </p:nvSpPr>
        <p:spPr>
          <a:xfrm>
            <a:off x="40248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7" name="Espace réservé pour une image  12">
            <a:extLst>
              <a:ext uri="{FF2B5EF4-FFF2-40B4-BE49-F238E27FC236}">
                <a16:creationId xmlns:a16="http://schemas.microsoft.com/office/drawing/2014/main" id="{76AB6E32-8915-0143-A3B8-E81758C7913A}"/>
              </a:ext>
            </a:extLst>
          </p:cNvPr>
          <p:cNvSpPr>
            <a:spLocks noGrp="1"/>
          </p:cNvSpPr>
          <p:nvPr>
            <p:ph type="pic" sz="quarter" idx="29"/>
          </p:nvPr>
        </p:nvSpPr>
        <p:spPr>
          <a:xfrm>
            <a:off x="40248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8" name="Espace réservé pour une image  12">
            <a:extLst>
              <a:ext uri="{FF2B5EF4-FFF2-40B4-BE49-F238E27FC236}">
                <a16:creationId xmlns:a16="http://schemas.microsoft.com/office/drawing/2014/main" id="{74AC1829-B346-DF46-9EEE-3EB1C8C23DD2}"/>
              </a:ext>
            </a:extLst>
          </p:cNvPr>
          <p:cNvSpPr>
            <a:spLocks noGrp="1"/>
          </p:cNvSpPr>
          <p:nvPr>
            <p:ph type="pic" sz="quarter" idx="30"/>
          </p:nvPr>
        </p:nvSpPr>
        <p:spPr>
          <a:xfrm>
            <a:off x="4024800" y="34299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9" name="Espace réservé pour une image  12">
            <a:extLst>
              <a:ext uri="{FF2B5EF4-FFF2-40B4-BE49-F238E27FC236}">
                <a16:creationId xmlns:a16="http://schemas.microsoft.com/office/drawing/2014/main" id="{097ED900-D7E4-0041-B9E4-2EE030BE6889}"/>
              </a:ext>
            </a:extLst>
          </p:cNvPr>
          <p:cNvSpPr>
            <a:spLocks noGrp="1"/>
          </p:cNvSpPr>
          <p:nvPr>
            <p:ph type="pic" sz="quarter" idx="31"/>
          </p:nvPr>
        </p:nvSpPr>
        <p:spPr>
          <a:xfrm>
            <a:off x="20124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0" name="Espace réservé pour une image  12">
            <a:extLst>
              <a:ext uri="{FF2B5EF4-FFF2-40B4-BE49-F238E27FC236}">
                <a16:creationId xmlns:a16="http://schemas.microsoft.com/office/drawing/2014/main" id="{6C34359D-6C65-5448-AD9E-A990F91DF188}"/>
              </a:ext>
            </a:extLst>
          </p:cNvPr>
          <p:cNvSpPr>
            <a:spLocks noGrp="1"/>
          </p:cNvSpPr>
          <p:nvPr>
            <p:ph type="pic" sz="quarter" idx="32"/>
          </p:nvPr>
        </p:nvSpPr>
        <p:spPr>
          <a:xfrm>
            <a:off x="20124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1" name="Espace réservé pour une image  12">
            <a:extLst>
              <a:ext uri="{FF2B5EF4-FFF2-40B4-BE49-F238E27FC236}">
                <a16:creationId xmlns:a16="http://schemas.microsoft.com/office/drawing/2014/main" id="{EE341E97-72E2-EB4A-8862-558F48240716}"/>
              </a:ext>
            </a:extLst>
          </p:cNvPr>
          <p:cNvSpPr>
            <a:spLocks noGrp="1"/>
          </p:cNvSpPr>
          <p:nvPr>
            <p:ph type="pic" sz="quarter" idx="33"/>
          </p:nvPr>
        </p:nvSpPr>
        <p:spPr>
          <a:xfrm>
            <a:off x="20124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2" name="Espace réservé pour une image  12">
            <a:extLst>
              <a:ext uri="{FF2B5EF4-FFF2-40B4-BE49-F238E27FC236}">
                <a16:creationId xmlns:a16="http://schemas.microsoft.com/office/drawing/2014/main" id="{EC19A9D3-774E-384A-B2C4-FBA6A65E00CC}"/>
              </a:ext>
            </a:extLst>
          </p:cNvPr>
          <p:cNvSpPr>
            <a:spLocks noGrp="1"/>
          </p:cNvSpPr>
          <p:nvPr>
            <p:ph type="pic" sz="quarter" idx="34"/>
          </p:nvPr>
        </p:nvSpPr>
        <p:spPr>
          <a:xfrm>
            <a:off x="-328"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3" name="Espace réservé pour une image  12">
            <a:extLst>
              <a:ext uri="{FF2B5EF4-FFF2-40B4-BE49-F238E27FC236}">
                <a16:creationId xmlns:a16="http://schemas.microsoft.com/office/drawing/2014/main" id="{12752857-E139-C645-A4CD-049FBFCE1B5B}"/>
              </a:ext>
            </a:extLst>
          </p:cNvPr>
          <p:cNvSpPr>
            <a:spLocks noGrp="1"/>
          </p:cNvSpPr>
          <p:nvPr>
            <p:ph type="pic" sz="quarter" idx="35"/>
          </p:nvPr>
        </p:nvSpPr>
        <p:spPr>
          <a:xfrm>
            <a:off x="-328"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4" name="Espace réservé pour une image  12">
            <a:extLst>
              <a:ext uri="{FF2B5EF4-FFF2-40B4-BE49-F238E27FC236}">
                <a16:creationId xmlns:a16="http://schemas.microsoft.com/office/drawing/2014/main" id="{3BC34565-875C-2942-AE76-B00DF251373C}"/>
              </a:ext>
            </a:extLst>
          </p:cNvPr>
          <p:cNvSpPr>
            <a:spLocks noGrp="1"/>
          </p:cNvSpPr>
          <p:nvPr>
            <p:ph type="pic" sz="quarter" idx="36"/>
          </p:nvPr>
        </p:nvSpPr>
        <p:spPr>
          <a:xfrm>
            <a:off x="-328"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Tree>
    <p:extLst>
      <p:ext uri="{BB962C8B-B14F-4D97-AF65-F5344CB8AC3E}">
        <p14:creationId xmlns:p14="http://schemas.microsoft.com/office/powerpoint/2010/main" val="19171691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saïque - 9 photos à droit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2DA271B-051F-6141-B043-BAE8060E277A}"/>
              </a:ext>
            </a:extLst>
          </p:cNvPr>
          <p:cNvSpPr/>
          <p:nvPr userDrawn="1"/>
        </p:nvSpPr>
        <p:spPr>
          <a:xfrm>
            <a:off x="328" y="0"/>
            <a:ext cx="3106144"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pour une image  12">
            <a:extLst>
              <a:ext uri="{FF2B5EF4-FFF2-40B4-BE49-F238E27FC236}">
                <a16:creationId xmlns:a16="http://schemas.microsoft.com/office/drawing/2014/main" id="{0281032F-AD77-B740-AAED-0D7AA8A4D51C}"/>
              </a:ext>
            </a:extLst>
          </p:cNvPr>
          <p:cNvSpPr>
            <a:spLocks noGrp="1"/>
          </p:cNvSpPr>
          <p:nvPr>
            <p:ph type="pic" sz="quarter" idx="28"/>
          </p:nvPr>
        </p:nvSpPr>
        <p:spPr>
          <a:xfrm>
            <a:off x="7131600" y="-1"/>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4" name="Espace réservé pour une image  12">
            <a:extLst>
              <a:ext uri="{FF2B5EF4-FFF2-40B4-BE49-F238E27FC236}">
                <a16:creationId xmlns:a16="http://schemas.microsoft.com/office/drawing/2014/main" id="{F3AD6233-8174-814D-A250-96A6854918AD}"/>
              </a:ext>
            </a:extLst>
          </p:cNvPr>
          <p:cNvSpPr>
            <a:spLocks noGrp="1"/>
          </p:cNvSpPr>
          <p:nvPr>
            <p:ph type="pic" sz="quarter" idx="29"/>
          </p:nvPr>
        </p:nvSpPr>
        <p:spPr>
          <a:xfrm>
            <a:off x="7131600"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5" name="Espace réservé pour une image  12">
            <a:extLst>
              <a:ext uri="{FF2B5EF4-FFF2-40B4-BE49-F238E27FC236}">
                <a16:creationId xmlns:a16="http://schemas.microsoft.com/office/drawing/2014/main" id="{83AECFDF-FCAB-3846-AB09-643FFA9D0EB9}"/>
              </a:ext>
            </a:extLst>
          </p:cNvPr>
          <p:cNvSpPr>
            <a:spLocks noGrp="1"/>
          </p:cNvSpPr>
          <p:nvPr>
            <p:ph type="pic" sz="quarter" idx="30"/>
          </p:nvPr>
        </p:nvSpPr>
        <p:spPr>
          <a:xfrm>
            <a:off x="7131600"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6" name="Espace réservé pour une image  12">
            <a:extLst>
              <a:ext uri="{FF2B5EF4-FFF2-40B4-BE49-F238E27FC236}">
                <a16:creationId xmlns:a16="http://schemas.microsoft.com/office/drawing/2014/main" id="{548561EC-C6A9-824A-9D75-A57ABF4406BE}"/>
              </a:ext>
            </a:extLst>
          </p:cNvPr>
          <p:cNvSpPr>
            <a:spLocks noGrp="1"/>
          </p:cNvSpPr>
          <p:nvPr>
            <p:ph type="pic" sz="quarter" idx="31"/>
          </p:nvPr>
        </p:nvSpPr>
        <p:spPr>
          <a:xfrm>
            <a:off x="5119200" y="-1"/>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7" name="Espace réservé pour une image  12">
            <a:extLst>
              <a:ext uri="{FF2B5EF4-FFF2-40B4-BE49-F238E27FC236}">
                <a16:creationId xmlns:a16="http://schemas.microsoft.com/office/drawing/2014/main" id="{047A1A88-2574-8E43-B3C5-BFC9C46BB1F4}"/>
              </a:ext>
            </a:extLst>
          </p:cNvPr>
          <p:cNvSpPr>
            <a:spLocks noGrp="1"/>
          </p:cNvSpPr>
          <p:nvPr>
            <p:ph type="pic" sz="quarter" idx="32"/>
          </p:nvPr>
        </p:nvSpPr>
        <p:spPr>
          <a:xfrm>
            <a:off x="5119200" y="1713185"/>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8" name="Espace réservé pour une image  12">
            <a:extLst>
              <a:ext uri="{FF2B5EF4-FFF2-40B4-BE49-F238E27FC236}">
                <a16:creationId xmlns:a16="http://schemas.microsoft.com/office/drawing/2014/main" id="{98EDD7F3-095F-4349-9A8A-06673C3F97B2}"/>
              </a:ext>
            </a:extLst>
          </p:cNvPr>
          <p:cNvSpPr>
            <a:spLocks noGrp="1"/>
          </p:cNvSpPr>
          <p:nvPr>
            <p:ph type="pic" sz="quarter" idx="33"/>
          </p:nvPr>
        </p:nvSpPr>
        <p:spPr>
          <a:xfrm>
            <a:off x="5119200" y="3427200"/>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19" name="Espace réservé pour une image  12">
            <a:extLst>
              <a:ext uri="{FF2B5EF4-FFF2-40B4-BE49-F238E27FC236}">
                <a16:creationId xmlns:a16="http://schemas.microsoft.com/office/drawing/2014/main" id="{A468FBAC-AEA8-ED42-BAA2-89B5AF07750E}"/>
              </a:ext>
            </a:extLst>
          </p:cNvPr>
          <p:cNvSpPr>
            <a:spLocks noGrp="1"/>
          </p:cNvSpPr>
          <p:nvPr>
            <p:ph type="pic" sz="quarter" idx="34"/>
          </p:nvPr>
        </p:nvSpPr>
        <p:spPr>
          <a:xfrm>
            <a:off x="3106472" y="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0" name="Espace réservé pour une image  12">
            <a:extLst>
              <a:ext uri="{FF2B5EF4-FFF2-40B4-BE49-F238E27FC236}">
                <a16:creationId xmlns:a16="http://schemas.microsoft.com/office/drawing/2014/main" id="{497DDBB0-07AF-8949-8F06-58DEE6614E72}"/>
              </a:ext>
            </a:extLst>
          </p:cNvPr>
          <p:cNvSpPr>
            <a:spLocks noGrp="1"/>
          </p:cNvSpPr>
          <p:nvPr>
            <p:ph type="pic" sz="quarter" idx="35"/>
          </p:nvPr>
        </p:nvSpPr>
        <p:spPr>
          <a:xfrm>
            <a:off x="3106472" y="1713185"/>
            <a:ext cx="2012400" cy="1713600"/>
          </a:xfrm>
          <a:prstGeom prst="rect">
            <a:avLst/>
          </a:prstGeom>
          <a:solidFill>
            <a:schemeClr val="bg1">
              <a:lumMod val="6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1" name="Espace réservé pour une image  12">
            <a:extLst>
              <a:ext uri="{FF2B5EF4-FFF2-40B4-BE49-F238E27FC236}">
                <a16:creationId xmlns:a16="http://schemas.microsoft.com/office/drawing/2014/main" id="{FF16479C-B32A-2E42-AAD6-0040E7103C26}"/>
              </a:ext>
            </a:extLst>
          </p:cNvPr>
          <p:cNvSpPr>
            <a:spLocks noGrp="1"/>
          </p:cNvSpPr>
          <p:nvPr>
            <p:ph type="pic" sz="quarter" idx="36"/>
          </p:nvPr>
        </p:nvSpPr>
        <p:spPr>
          <a:xfrm>
            <a:off x="3106472" y="3427200"/>
            <a:ext cx="2012400" cy="1713600"/>
          </a:xfrm>
          <a:prstGeom prst="rect">
            <a:avLst/>
          </a:prstGeom>
          <a:solidFill>
            <a:schemeClr val="bg1">
              <a:lumMod val="85000"/>
            </a:schemeClr>
          </a:solidFill>
        </p:spPr>
        <p:txBody>
          <a:bodyPr anchor="ctr" anchorCtr="0"/>
          <a:lstStyle>
            <a:lvl1pPr marL="0" indent="0" algn="ctr">
              <a:spcBef>
                <a:spcPts val="0"/>
              </a:spcBef>
              <a:buFontTx/>
              <a:buNone/>
              <a:defRPr sz="1200" baseline="0">
                <a:latin typeface="Overpass" pitchFamily="2" charset="77"/>
              </a:defRPr>
            </a:lvl1pPr>
          </a:lstStyle>
          <a:p>
            <a:endParaRPr lang="fr-FR" dirty="0"/>
          </a:p>
        </p:txBody>
      </p:sp>
      <p:sp>
        <p:nvSpPr>
          <p:cNvPr id="24" name="Titre 1">
            <a:extLst>
              <a:ext uri="{FF2B5EF4-FFF2-40B4-BE49-F238E27FC236}">
                <a16:creationId xmlns:a16="http://schemas.microsoft.com/office/drawing/2014/main" id="{07C73C45-FCCF-264F-9868-34D4D927C2D8}"/>
              </a:ext>
            </a:extLst>
          </p:cNvPr>
          <p:cNvSpPr>
            <a:spLocks noGrp="1"/>
          </p:cNvSpPr>
          <p:nvPr>
            <p:ph type="title"/>
          </p:nvPr>
        </p:nvSpPr>
        <p:spPr>
          <a:xfrm>
            <a:off x="309582" y="1938953"/>
            <a:ext cx="2480678" cy="837880"/>
          </a:xfrm>
          <a:prstGeom prst="rect">
            <a:avLst/>
          </a:prstGeom>
        </p:spPr>
        <p:txBody>
          <a:bodyPr lIns="0" tIns="0" rIns="0" bIns="0"/>
          <a:lstStyle>
            <a:lvl1pPr>
              <a:defRPr sz="2600" b="0" i="0" baseline="0">
                <a:solidFill>
                  <a:schemeClr val="bg1"/>
                </a:solidFill>
                <a:latin typeface="Overpass" pitchFamily="2" charset="77"/>
              </a:defRPr>
            </a:lvl1pPr>
          </a:lstStyle>
          <a:p>
            <a:r>
              <a:rPr lang="fr-CA" dirty="0"/>
              <a:t>Modifier le style du titre</a:t>
            </a:r>
            <a:endParaRPr lang="fr-FR" dirty="0"/>
          </a:p>
        </p:txBody>
      </p:sp>
      <p:sp>
        <p:nvSpPr>
          <p:cNvPr id="25" name="Espace réservé du texte 11">
            <a:extLst>
              <a:ext uri="{FF2B5EF4-FFF2-40B4-BE49-F238E27FC236}">
                <a16:creationId xmlns:a16="http://schemas.microsoft.com/office/drawing/2014/main" id="{F1F04272-1508-5849-82FD-5F8A2C213A3B}"/>
              </a:ext>
            </a:extLst>
          </p:cNvPr>
          <p:cNvSpPr>
            <a:spLocks noGrp="1"/>
          </p:cNvSpPr>
          <p:nvPr>
            <p:ph type="body" sz="quarter" idx="26" hasCustomPrompt="1"/>
          </p:nvPr>
        </p:nvSpPr>
        <p:spPr>
          <a:xfrm>
            <a:off x="309582" y="2792073"/>
            <a:ext cx="2480678" cy="400185"/>
          </a:xfrm>
          <a:prstGeom prst="rect">
            <a:avLst/>
          </a:prstGeom>
        </p:spPr>
        <p:txBody>
          <a:bodyPr lIns="0" tIns="0" rIns="0" bIns="0"/>
          <a:lstStyle>
            <a:lvl1pPr marL="0" indent="0">
              <a:buFontTx/>
              <a:buNone/>
              <a:defRPr sz="1700" baseline="0">
                <a:solidFill>
                  <a:schemeClr val="bg1"/>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742887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Ouverture - unité">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E9EAC03-3B91-5747-93C0-CFDE88CB0D1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92171"/>
          </a:xfrm>
          <a:prstGeom prst="rect">
            <a:avLst/>
          </a:prstGeom>
        </p:spPr>
      </p:pic>
      <p:sp>
        <p:nvSpPr>
          <p:cNvPr id="11" name="Rectangle 10">
            <a:extLst>
              <a:ext uri="{FF2B5EF4-FFF2-40B4-BE49-F238E27FC236}">
                <a16:creationId xmlns:a16="http://schemas.microsoft.com/office/drawing/2014/main" id="{EACFBA95-A812-A343-A956-1A4727CDC569}"/>
              </a:ext>
            </a:extLst>
          </p:cNvPr>
          <p:cNvSpPr/>
          <p:nvPr userDrawn="1"/>
        </p:nvSpPr>
        <p:spPr>
          <a:xfrm>
            <a:off x="0" y="431319"/>
            <a:ext cx="4027251" cy="3356042"/>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le 1">
            <a:extLst>
              <a:ext uri="{FF2B5EF4-FFF2-40B4-BE49-F238E27FC236}">
                <a16:creationId xmlns:a16="http://schemas.microsoft.com/office/drawing/2014/main" id="{7CC1EBDA-9088-FF48-BFF2-74B79990364D}"/>
              </a:ext>
            </a:extLst>
          </p:cNvPr>
          <p:cNvSpPr>
            <a:spLocks noGrp="1"/>
          </p:cNvSpPr>
          <p:nvPr>
            <p:ph type="ctrTitle"/>
          </p:nvPr>
        </p:nvSpPr>
        <p:spPr>
          <a:xfrm>
            <a:off x="481519" y="431319"/>
            <a:ext cx="3370634" cy="1439562"/>
          </a:xfrm>
          <a:prstGeom prst="rect">
            <a:avLst/>
          </a:prstGeom>
        </p:spPr>
        <p:txBody>
          <a:bodyPr lIns="0" tIns="0" rIns="0" bIns="0" anchor="b"/>
          <a:lstStyle>
            <a:lvl1pPr algn="l">
              <a:lnSpc>
                <a:spcPts val="3000"/>
              </a:lnSpc>
              <a:defRPr sz="3000" b="1" i="0" cap="all" baseline="0">
                <a:solidFill>
                  <a:schemeClr val="bg1"/>
                </a:solidFill>
                <a:latin typeface="Overpass" pitchFamily="2" charset="77"/>
              </a:defRPr>
            </a:lvl1pPr>
          </a:lstStyle>
          <a:p>
            <a:r>
              <a:rPr lang="fr-CA" dirty="0"/>
              <a:t>Modifier le style du titre</a:t>
            </a:r>
            <a:endParaRPr lang="en-US" dirty="0"/>
          </a:p>
        </p:txBody>
      </p:sp>
      <p:sp>
        <p:nvSpPr>
          <p:cNvPr id="5" name="Subtitle 2">
            <a:extLst>
              <a:ext uri="{FF2B5EF4-FFF2-40B4-BE49-F238E27FC236}">
                <a16:creationId xmlns:a16="http://schemas.microsoft.com/office/drawing/2014/main" id="{154AA4E4-DBB4-004B-B873-0AB37797CF79}"/>
              </a:ext>
            </a:extLst>
          </p:cNvPr>
          <p:cNvSpPr>
            <a:spLocks noGrp="1"/>
          </p:cNvSpPr>
          <p:nvPr>
            <p:ph type="subTitle" idx="1" hasCustomPrompt="1"/>
          </p:nvPr>
        </p:nvSpPr>
        <p:spPr>
          <a:xfrm>
            <a:off x="481519" y="1913974"/>
            <a:ext cx="3370634" cy="708576"/>
          </a:xfrm>
          <a:prstGeom prst="rect">
            <a:avLst/>
          </a:prstGeom>
        </p:spPr>
        <p:txBody>
          <a:bodyPr lIns="0" tIns="0" rIns="0" bIns="0"/>
          <a:lstStyle>
            <a:lvl1pPr marL="0" indent="0" algn="l">
              <a:buNone/>
              <a:defRPr sz="20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Sous-titre (optionnel)</a:t>
            </a:r>
            <a:endParaRPr lang="en-US" dirty="0"/>
          </a:p>
        </p:txBody>
      </p:sp>
      <p:sp>
        <p:nvSpPr>
          <p:cNvPr id="7" name="Espace réservé du texte 2">
            <a:extLst>
              <a:ext uri="{FF2B5EF4-FFF2-40B4-BE49-F238E27FC236}">
                <a16:creationId xmlns:a16="http://schemas.microsoft.com/office/drawing/2014/main" id="{9D7BDDAC-452B-C044-9A00-CB5536266C7F}"/>
              </a:ext>
            </a:extLst>
          </p:cNvPr>
          <p:cNvSpPr>
            <a:spLocks noGrp="1"/>
          </p:cNvSpPr>
          <p:nvPr>
            <p:ph type="body" sz="quarter" idx="10" hasCustomPrompt="1"/>
          </p:nvPr>
        </p:nvSpPr>
        <p:spPr>
          <a:xfrm>
            <a:off x="471251" y="2753909"/>
            <a:ext cx="3556000"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Présenté par Prénom Nom</a:t>
            </a:r>
          </a:p>
        </p:txBody>
      </p:sp>
      <p:sp>
        <p:nvSpPr>
          <p:cNvPr id="8" name="Espace réservé du texte 2">
            <a:extLst>
              <a:ext uri="{FF2B5EF4-FFF2-40B4-BE49-F238E27FC236}">
                <a16:creationId xmlns:a16="http://schemas.microsoft.com/office/drawing/2014/main" id="{A0359EC0-8E22-3A47-8E68-5057DA663106}"/>
              </a:ext>
            </a:extLst>
          </p:cNvPr>
          <p:cNvSpPr>
            <a:spLocks noGrp="1"/>
          </p:cNvSpPr>
          <p:nvPr>
            <p:ph type="body" sz="quarter" idx="11" hasCustomPrompt="1"/>
          </p:nvPr>
        </p:nvSpPr>
        <p:spPr>
          <a:xfrm>
            <a:off x="471251" y="3251199"/>
            <a:ext cx="3556000" cy="404802"/>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a:t>Date et lieu</a:t>
            </a:r>
          </a:p>
        </p:txBody>
      </p:sp>
    </p:spTree>
    <p:extLst>
      <p:ext uri="{BB962C8B-B14F-4D97-AF65-F5344CB8AC3E}">
        <p14:creationId xmlns:p14="http://schemas.microsoft.com/office/powerpoint/2010/main" val="1513687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ogrammes">
    <p:spTree>
      <p:nvGrpSpPr>
        <p:cNvPr id="1" name=""/>
        <p:cNvGrpSpPr/>
        <p:nvPr/>
      </p:nvGrpSpPr>
      <p:grpSpPr>
        <a:xfrm>
          <a:off x="0" y="0"/>
          <a:ext cx="0" cy="0"/>
          <a:chOff x="0" y="0"/>
          <a:chExt cx="0" cy="0"/>
        </a:xfrm>
      </p:grpSpPr>
      <p:sp>
        <p:nvSpPr>
          <p:cNvPr id="3" name="Espace réservé du texte 6">
            <a:extLst>
              <a:ext uri="{FF2B5EF4-FFF2-40B4-BE49-F238E27FC236}">
                <a16:creationId xmlns:a16="http://schemas.microsoft.com/office/drawing/2014/main" id="{607A4292-0EDF-6C43-92D3-3B619B1771D2}"/>
              </a:ext>
            </a:extLst>
          </p:cNvPr>
          <p:cNvSpPr>
            <a:spLocks noGrp="1"/>
          </p:cNvSpPr>
          <p:nvPr>
            <p:ph type="body" sz="quarter" idx="16" hasCustomPrompt="1"/>
          </p:nvPr>
        </p:nvSpPr>
        <p:spPr>
          <a:xfrm>
            <a:off x="6375601" y="1299738"/>
            <a:ext cx="2545978" cy="1926516"/>
          </a:xfrm>
          <a:prstGeom prst="rect">
            <a:avLst/>
          </a:prstGeom>
        </p:spPr>
        <p:txBody>
          <a:bodyPr lIns="0" tIns="0" rIns="0" bIns="0"/>
          <a:lstStyle>
            <a:lvl1pPr marL="0" indent="0">
              <a:lnSpc>
                <a:spcPct val="100000"/>
              </a:lnSpc>
              <a:spcBef>
                <a:spcPts val="0"/>
              </a:spcBef>
              <a:buNone/>
              <a:defRPr sz="17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a:t>Voici un portrait</a:t>
            </a:r>
            <a:br>
              <a:rPr lang="fr-CA" dirty="0"/>
            </a:br>
            <a:r>
              <a:rPr lang="fr-CA" dirty="0"/>
              <a:t>en bref des ressources</a:t>
            </a:r>
            <a:br>
              <a:rPr lang="fr-CA" dirty="0"/>
            </a:br>
            <a:r>
              <a:rPr lang="fr-CA" dirty="0"/>
              <a:t>professorales et </a:t>
            </a:r>
            <a:br>
              <a:rPr lang="fr-CA" dirty="0"/>
            </a:br>
            <a:r>
              <a:rPr lang="fr-CA" dirty="0"/>
              <a:t>professionnelles,</a:t>
            </a:r>
            <a:br>
              <a:rPr lang="fr-CA" dirty="0"/>
            </a:br>
            <a:r>
              <a:rPr lang="fr-CA" dirty="0"/>
              <a:t>chaires, centres et</a:t>
            </a:r>
            <a:br>
              <a:rPr lang="fr-CA" dirty="0"/>
            </a:br>
            <a:r>
              <a:rPr lang="fr-CA" dirty="0"/>
              <a:t>partenaires de </a:t>
            </a:r>
            <a:br>
              <a:rPr lang="fr-CA" dirty="0"/>
            </a:br>
            <a:r>
              <a:rPr lang="fr-CA" dirty="0"/>
              <a:t>l’Université Laval.</a:t>
            </a:r>
            <a:endParaRPr lang="fr-FR" dirty="0"/>
          </a:p>
        </p:txBody>
      </p:sp>
      <p:sp>
        <p:nvSpPr>
          <p:cNvPr id="4" name="Titre 1">
            <a:extLst>
              <a:ext uri="{FF2B5EF4-FFF2-40B4-BE49-F238E27FC236}">
                <a16:creationId xmlns:a16="http://schemas.microsoft.com/office/drawing/2014/main" id="{30279EE6-C21F-5F44-8E21-B41ECC380575}"/>
              </a:ext>
            </a:extLst>
          </p:cNvPr>
          <p:cNvSpPr>
            <a:spLocks noGrp="1"/>
          </p:cNvSpPr>
          <p:nvPr>
            <p:ph type="title" hasCustomPrompt="1"/>
          </p:nvPr>
        </p:nvSpPr>
        <p:spPr>
          <a:xfrm>
            <a:off x="6375944" y="630000"/>
            <a:ext cx="2480678" cy="550443"/>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Ressources</a:t>
            </a:r>
            <a:endParaRPr lang="fr-FR" dirty="0"/>
          </a:p>
        </p:txBody>
      </p:sp>
      <p:sp>
        <p:nvSpPr>
          <p:cNvPr id="6" name="Rectangle 5">
            <a:extLst>
              <a:ext uri="{FF2B5EF4-FFF2-40B4-BE49-F238E27FC236}">
                <a16:creationId xmlns:a16="http://schemas.microsoft.com/office/drawing/2014/main" id="{1431E57A-0C97-0845-965E-3DCEA138F432}"/>
              </a:ext>
            </a:extLst>
          </p:cNvPr>
          <p:cNvSpPr/>
          <p:nvPr userDrawn="1"/>
        </p:nvSpPr>
        <p:spPr>
          <a:xfrm>
            <a:off x="0" y="0"/>
            <a:ext cx="6112565"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F8CBAFB3-3EED-7D40-9F5C-17B38B62F0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58347" y="333428"/>
            <a:ext cx="612447" cy="421162"/>
          </a:xfrm>
          <a:prstGeom prst="rect">
            <a:avLst/>
          </a:prstGeom>
        </p:spPr>
      </p:pic>
      <p:pic>
        <p:nvPicPr>
          <p:cNvPr id="8" name="Image 7">
            <a:extLst>
              <a:ext uri="{FF2B5EF4-FFF2-40B4-BE49-F238E27FC236}">
                <a16:creationId xmlns:a16="http://schemas.microsoft.com/office/drawing/2014/main" id="{E8A97735-4DE3-9246-B7B7-31B9D56D782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45862" y="1801560"/>
            <a:ext cx="528179" cy="513040"/>
          </a:xfrm>
          <a:prstGeom prst="rect">
            <a:avLst/>
          </a:prstGeom>
        </p:spPr>
      </p:pic>
      <p:pic>
        <p:nvPicPr>
          <p:cNvPr id="9" name="Image 8">
            <a:extLst>
              <a:ext uri="{FF2B5EF4-FFF2-40B4-BE49-F238E27FC236}">
                <a16:creationId xmlns:a16="http://schemas.microsoft.com/office/drawing/2014/main" id="{00DA6E10-231F-4F47-8B9C-3E65A4F4089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551735" y="295544"/>
            <a:ext cx="533138" cy="442573"/>
          </a:xfrm>
          <a:prstGeom prst="rect">
            <a:avLst/>
          </a:prstGeom>
        </p:spPr>
      </p:pic>
      <p:pic>
        <p:nvPicPr>
          <p:cNvPr id="10" name="Image 9">
            <a:extLst>
              <a:ext uri="{FF2B5EF4-FFF2-40B4-BE49-F238E27FC236}">
                <a16:creationId xmlns:a16="http://schemas.microsoft.com/office/drawing/2014/main" id="{D8393C2A-D58F-9343-B752-F2F20CB2455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984953" y="1870216"/>
            <a:ext cx="546298" cy="443465"/>
          </a:xfrm>
          <a:prstGeom prst="rect">
            <a:avLst/>
          </a:prstGeom>
        </p:spPr>
      </p:pic>
      <p:pic>
        <p:nvPicPr>
          <p:cNvPr id="11" name="Image 10">
            <a:extLst>
              <a:ext uri="{FF2B5EF4-FFF2-40B4-BE49-F238E27FC236}">
                <a16:creationId xmlns:a16="http://schemas.microsoft.com/office/drawing/2014/main" id="{866DA950-00F5-E941-B049-B9D0CB9D6521}"/>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69467" y="1906901"/>
            <a:ext cx="385692" cy="370094"/>
          </a:xfrm>
          <a:prstGeom prst="rect">
            <a:avLst/>
          </a:prstGeom>
        </p:spPr>
      </p:pic>
      <p:pic>
        <p:nvPicPr>
          <p:cNvPr id="12" name="Image 11">
            <a:extLst>
              <a:ext uri="{FF2B5EF4-FFF2-40B4-BE49-F238E27FC236}">
                <a16:creationId xmlns:a16="http://schemas.microsoft.com/office/drawing/2014/main" id="{999E805C-E972-4041-9B70-9B7C4C652B65}"/>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25038" y="1870216"/>
            <a:ext cx="445197" cy="443465"/>
          </a:xfrm>
          <a:prstGeom prst="rect">
            <a:avLst/>
          </a:prstGeom>
        </p:spPr>
      </p:pic>
      <p:pic>
        <p:nvPicPr>
          <p:cNvPr id="13" name="Image 12">
            <a:extLst>
              <a:ext uri="{FF2B5EF4-FFF2-40B4-BE49-F238E27FC236}">
                <a16:creationId xmlns:a16="http://schemas.microsoft.com/office/drawing/2014/main" id="{CDB3861D-4471-7947-9C4F-3EDDDE7FDCE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458981" y="3437834"/>
            <a:ext cx="552742" cy="520699"/>
          </a:xfrm>
          <a:prstGeom prst="rect">
            <a:avLst/>
          </a:prstGeom>
        </p:spPr>
      </p:pic>
      <p:pic>
        <p:nvPicPr>
          <p:cNvPr id="14" name="Image 13">
            <a:extLst>
              <a:ext uri="{FF2B5EF4-FFF2-40B4-BE49-F238E27FC236}">
                <a16:creationId xmlns:a16="http://schemas.microsoft.com/office/drawing/2014/main" id="{9F2C3969-D62F-1D4E-9C71-29C20682910F}"/>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083357" y="3490921"/>
            <a:ext cx="546298" cy="494622"/>
          </a:xfrm>
          <a:prstGeom prst="rect">
            <a:avLst/>
          </a:prstGeom>
        </p:spPr>
      </p:pic>
      <p:pic>
        <p:nvPicPr>
          <p:cNvPr id="15" name="Image 14">
            <a:extLst>
              <a:ext uri="{FF2B5EF4-FFF2-40B4-BE49-F238E27FC236}">
                <a16:creationId xmlns:a16="http://schemas.microsoft.com/office/drawing/2014/main" id="{ED1CE712-B9DC-8743-B30F-CD0D18673258}"/>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575556" y="3507855"/>
            <a:ext cx="458515" cy="414525"/>
          </a:xfrm>
          <a:prstGeom prst="rect">
            <a:avLst/>
          </a:prstGeom>
        </p:spPr>
      </p:pic>
      <p:pic>
        <p:nvPicPr>
          <p:cNvPr id="16" name="Image 15">
            <a:extLst>
              <a:ext uri="{FF2B5EF4-FFF2-40B4-BE49-F238E27FC236}">
                <a16:creationId xmlns:a16="http://schemas.microsoft.com/office/drawing/2014/main" id="{5AB47711-B26B-AD4E-9678-4B3226E195ED}"/>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5020866" y="3515068"/>
            <a:ext cx="602738" cy="443465"/>
          </a:xfrm>
          <a:prstGeom prst="rect">
            <a:avLst/>
          </a:prstGeom>
        </p:spPr>
      </p:pic>
      <p:pic>
        <p:nvPicPr>
          <p:cNvPr id="17" name="Image 16">
            <a:extLst>
              <a:ext uri="{FF2B5EF4-FFF2-40B4-BE49-F238E27FC236}">
                <a16:creationId xmlns:a16="http://schemas.microsoft.com/office/drawing/2014/main" id="{38F4F11D-9639-4B4E-AA1B-EC3CDB72E9B9}"/>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412130" y="338953"/>
            <a:ext cx="646445" cy="432571"/>
          </a:xfrm>
          <a:prstGeom prst="rect">
            <a:avLst/>
          </a:prstGeom>
        </p:spPr>
      </p:pic>
      <p:pic>
        <p:nvPicPr>
          <p:cNvPr id="18" name="Image 17">
            <a:extLst>
              <a:ext uri="{FF2B5EF4-FFF2-40B4-BE49-F238E27FC236}">
                <a16:creationId xmlns:a16="http://schemas.microsoft.com/office/drawing/2014/main" id="{1F8E76C5-F51D-644F-A842-42B7C76BB767}"/>
              </a:ext>
            </a:extLst>
          </p:cNvPr>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2121857" y="240726"/>
            <a:ext cx="385308" cy="530798"/>
          </a:xfrm>
          <a:prstGeom prst="rect">
            <a:avLst/>
          </a:prstGeom>
        </p:spPr>
      </p:pic>
      <p:sp>
        <p:nvSpPr>
          <p:cNvPr id="19" name="Espace réservé du texte 4">
            <a:extLst>
              <a:ext uri="{FF2B5EF4-FFF2-40B4-BE49-F238E27FC236}">
                <a16:creationId xmlns:a16="http://schemas.microsoft.com/office/drawing/2014/main" id="{9D21606C-0337-D54A-A0A5-724D0BDF2ADA}"/>
              </a:ext>
            </a:extLst>
          </p:cNvPr>
          <p:cNvSpPr>
            <a:spLocks noGrp="1"/>
          </p:cNvSpPr>
          <p:nvPr>
            <p:ph type="body" sz="quarter" idx="10" hasCustomPrompt="1"/>
          </p:nvPr>
        </p:nvSpPr>
        <p:spPr>
          <a:xfrm>
            <a:off x="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43 000</a:t>
            </a:r>
          </a:p>
        </p:txBody>
      </p:sp>
      <p:sp>
        <p:nvSpPr>
          <p:cNvPr id="20" name="Espace réservé du texte 4">
            <a:extLst>
              <a:ext uri="{FF2B5EF4-FFF2-40B4-BE49-F238E27FC236}">
                <a16:creationId xmlns:a16="http://schemas.microsoft.com/office/drawing/2014/main" id="{A9755D84-0D50-FB47-A447-44EFBE971122}"/>
              </a:ext>
            </a:extLst>
          </p:cNvPr>
          <p:cNvSpPr>
            <a:spLocks noGrp="1"/>
          </p:cNvSpPr>
          <p:nvPr>
            <p:ph type="body" sz="quarter" idx="11" hasCustomPrompt="1"/>
          </p:nvPr>
        </p:nvSpPr>
        <p:spPr>
          <a:xfrm>
            <a:off x="15492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500</a:t>
            </a:r>
          </a:p>
        </p:txBody>
      </p:sp>
      <p:sp>
        <p:nvSpPr>
          <p:cNvPr id="21" name="Espace réservé du texte 4">
            <a:extLst>
              <a:ext uri="{FF2B5EF4-FFF2-40B4-BE49-F238E27FC236}">
                <a16:creationId xmlns:a16="http://schemas.microsoft.com/office/drawing/2014/main" id="{040B593E-F4CC-3043-879A-1C15D22A3CA1}"/>
              </a:ext>
            </a:extLst>
          </p:cNvPr>
          <p:cNvSpPr>
            <a:spLocks noGrp="1"/>
          </p:cNvSpPr>
          <p:nvPr>
            <p:ph type="body" sz="quarter" idx="12" hasCustomPrompt="1"/>
          </p:nvPr>
        </p:nvSpPr>
        <p:spPr>
          <a:xfrm>
            <a:off x="30984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a:t>
            </a:r>
          </a:p>
        </p:txBody>
      </p:sp>
      <p:sp>
        <p:nvSpPr>
          <p:cNvPr id="22" name="Espace réservé du texte 4">
            <a:extLst>
              <a:ext uri="{FF2B5EF4-FFF2-40B4-BE49-F238E27FC236}">
                <a16:creationId xmlns:a16="http://schemas.microsoft.com/office/drawing/2014/main" id="{95F53D3E-A0C5-A740-A1F7-EFC8B95EAEE2}"/>
              </a:ext>
            </a:extLst>
          </p:cNvPr>
          <p:cNvSpPr>
            <a:spLocks noGrp="1"/>
          </p:cNvSpPr>
          <p:nvPr>
            <p:ph type="body" sz="quarter" idx="13" hasCustomPrompt="1"/>
          </p:nvPr>
        </p:nvSpPr>
        <p:spPr>
          <a:xfrm>
            <a:off x="4647600" y="78883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60</a:t>
            </a:r>
          </a:p>
        </p:txBody>
      </p:sp>
      <p:sp>
        <p:nvSpPr>
          <p:cNvPr id="23" name="Espace réservé du texte 4">
            <a:extLst>
              <a:ext uri="{FF2B5EF4-FFF2-40B4-BE49-F238E27FC236}">
                <a16:creationId xmlns:a16="http://schemas.microsoft.com/office/drawing/2014/main" id="{5F68E38D-7906-8949-A05E-15E00B79A9E7}"/>
              </a:ext>
            </a:extLst>
          </p:cNvPr>
          <p:cNvSpPr>
            <a:spLocks noGrp="1"/>
          </p:cNvSpPr>
          <p:nvPr>
            <p:ph type="body" sz="quarter" idx="14" hasCustomPrompt="1"/>
          </p:nvPr>
        </p:nvSpPr>
        <p:spPr>
          <a:xfrm>
            <a:off x="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17</a:t>
            </a:r>
          </a:p>
        </p:txBody>
      </p:sp>
      <p:sp>
        <p:nvSpPr>
          <p:cNvPr id="24" name="Espace réservé du texte 4">
            <a:extLst>
              <a:ext uri="{FF2B5EF4-FFF2-40B4-BE49-F238E27FC236}">
                <a16:creationId xmlns:a16="http://schemas.microsoft.com/office/drawing/2014/main" id="{5F669198-C06B-2C40-A18A-9B403035B408}"/>
              </a:ext>
            </a:extLst>
          </p:cNvPr>
          <p:cNvSpPr>
            <a:spLocks noGrp="1"/>
          </p:cNvSpPr>
          <p:nvPr>
            <p:ph type="body" sz="quarter" idx="17" hasCustomPrompt="1"/>
          </p:nvPr>
        </p:nvSpPr>
        <p:spPr>
          <a:xfrm>
            <a:off x="1549403"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1 630</a:t>
            </a:r>
          </a:p>
        </p:txBody>
      </p:sp>
      <p:sp>
        <p:nvSpPr>
          <p:cNvPr id="25" name="Espace réservé du texte 4">
            <a:extLst>
              <a:ext uri="{FF2B5EF4-FFF2-40B4-BE49-F238E27FC236}">
                <a16:creationId xmlns:a16="http://schemas.microsoft.com/office/drawing/2014/main" id="{C6021F2B-FF49-1F45-9115-7BFFC9534E9B}"/>
              </a:ext>
            </a:extLst>
          </p:cNvPr>
          <p:cNvSpPr>
            <a:spLocks noGrp="1"/>
          </p:cNvSpPr>
          <p:nvPr>
            <p:ph type="body" sz="quarter" idx="19" hasCustomPrompt="1"/>
          </p:nvPr>
        </p:nvSpPr>
        <p:spPr>
          <a:xfrm>
            <a:off x="3098806"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404 M$</a:t>
            </a:r>
          </a:p>
        </p:txBody>
      </p:sp>
      <p:sp>
        <p:nvSpPr>
          <p:cNvPr id="26" name="Espace réservé du texte 4">
            <a:extLst>
              <a:ext uri="{FF2B5EF4-FFF2-40B4-BE49-F238E27FC236}">
                <a16:creationId xmlns:a16="http://schemas.microsoft.com/office/drawing/2014/main" id="{97A2F1F5-8407-4F45-9520-BAC03E23614C}"/>
              </a:ext>
            </a:extLst>
          </p:cNvPr>
          <p:cNvSpPr>
            <a:spLocks noGrp="1"/>
          </p:cNvSpPr>
          <p:nvPr>
            <p:ph type="body" sz="quarter" idx="20" hasCustomPrompt="1"/>
          </p:nvPr>
        </p:nvSpPr>
        <p:spPr>
          <a:xfrm>
            <a:off x="4648210" y="2354475"/>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94</a:t>
            </a:r>
          </a:p>
        </p:txBody>
      </p:sp>
      <p:sp>
        <p:nvSpPr>
          <p:cNvPr id="27" name="Espace réservé du texte 4">
            <a:extLst>
              <a:ext uri="{FF2B5EF4-FFF2-40B4-BE49-F238E27FC236}">
                <a16:creationId xmlns:a16="http://schemas.microsoft.com/office/drawing/2014/main" id="{A33C845D-4382-A94F-98AA-767B7E50ED4C}"/>
              </a:ext>
            </a:extLst>
          </p:cNvPr>
          <p:cNvSpPr>
            <a:spLocks noGrp="1"/>
          </p:cNvSpPr>
          <p:nvPr>
            <p:ph type="body" sz="quarter" idx="15" hasCustomPrompt="1"/>
          </p:nvPr>
        </p:nvSpPr>
        <p:spPr>
          <a:xfrm>
            <a:off x="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850</a:t>
            </a:r>
          </a:p>
        </p:txBody>
      </p:sp>
      <p:sp>
        <p:nvSpPr>
          <p:cNvPr id="28" name="Espace réservé du texte 4">
            <a:extLst>
              <a:ext uri="{FF2B5EF4-FFF2-40B4-BE49-F238E27FC236}">
                <a16:creationId xmlns:a16="http://schemas.microsoft.com/office/drawing/2014/main" id="{EE959E8B-318B-6841-8568-D51DEBF075FE}"/>
              </a:ext>
            </a:extLst>
          </p:cNvPr>
          <p:cNvSpPr>
            <a:spLocks noGrp="1"/>
          </p:cNvSpPr>
          <p:nvPr>
            <p:ph type="body" sz="quarter" idx="21" hasCustomPrompt="1"/>
          </p:nvPr>
        </p:nvSpPr>
        <p:spPr>
          <a:xfrm>
            <a:off x="15492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40</a:t>
            </a:r>
          </a:p>
        </p:txBody>
      </p:sp>
      <p:sp>
        <p:nvSpPr>
          <p:cNvPr id="29" name="Espace réservé du texte 4">
            <a:extLst>
              <a:ext uri="{FF2B5EF4-FFF2-40B4-BE49-F238E27FC236}">
                <a16:creationId xmlns:a16="http://schemas.microsoft.com/office/drawing/2014/main" id="{1E49C2D8-FA47-8E4E-B2E9-9641A0EFF47D}"/>
              </a:ext>
            </a:extLst>
          </p:cNvPr>
          <p:cNvSpPr>
            <a:spLocks noGrp="1"/>
          </p:cNvSpPr>
          <p:nvPr>
            <p:ph type="body" sz="quarter" idx="18" hasCustomPrompt="1"/>
          </p:nvPr>
        </p:nvSpPr>
        <p:spPr>
          <a:xfrm>
            <a:off x="3098400" y="4003377"/>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11</a:t>
            </a:r>
          </a:p>
        </p:txBody>
      </p:sp>
      <p:sp>
        <p:nvSpPr>
          <p:cNvPr id="30" name="Espace réservé du texte 4">
            <a:extLst>
              <a:ext uri="{FF2B5EF4-FFF2-40B4-BE49-F238E27FC236}">
                <a16:creationId xmlns:a16="http://schemas.microsoft.com/office/drawing/2014/main" id="{FB764364-DE1F-BB43-BECC-31654D0BA816}"/>
              </a:ext>
            </a:extLst>
          </p:cNvPr>
          <p:cNvSpPr>
            <a:spLocks noGrp="1"/>
          </p:cNvSpPr>
          <p:nvPr>
            <p:ph type="body" sz="quarter" idx="22" hasCustomPrompt="1"/>
          </p:nvPr>
        </p:nvSpPr>
        <p:spPr>
          <a:xfrm>
            <a:off x="4647600" y="4003200"/>
            <a:ext cx="1440000" cy="360000"/>
          </a:xfrm>
          <a:prstGeom prst="rect">
            <a:avLst/>
          </a:prstGeom>
        </p:spPr>
        <p:txBody>
          <a:bodyPr lIns="0" tIns="0" rIns="0" bIns="0"/>
          <a:lstStyle>
            <a:lvl1pPr marL="0" indent="0" algn="ctr">
              <a:buFontTx/>
              <a:buNone/>
              <a:defRPr baseline="0">
                <a:solidFill>
                  <a:schemeClr val="bg1"/>
                </a:solidFill>
                <a:latin typeface="Overpass" pitchFamily="2" charset="77"/>
              </a:defRPr>
            </a:lvl1pPr>
          </a:lstStyle>
          <a:p>
            <a:pPr lvl="0"/>
            <a:r>
              <a:rPr lang="fr-CA" dirty="0"/>
              <a:t>79</a:t>
            </a:r>
          </a:p>
        </p:txBody>
      </p:sp>
      <p:sp>
        <p:nvSpPr>
          <p:cNvPr id="31" name="Espace réservé du texte 4">
            <a:extLst>
              <a:ext uri="{FF2B5EF4-FFF2-40B4-BE49-F238E27FC236}">
                <a16:creationId xmlns:a16="http://schemas.microsoft.com/office/drawing/2014/main" id="{C8AECB64-4A48-0843-A75F-48B74988B8A7}"/>
              </a:ext>
            </a:extLst>
          </p:cNvPr>
          <p:cNvSpPr>
            <a:spLocks noGrp="1"/>
          </p:cNvSpPr>
          <p:nvPr>
            <p:ph type="body" sz="quarter" idx="23" hasCustomPrompt="1"/>
          </p:nvPr>
        </p:nvSpPr>
        <p:spPr>
          <a:xfrm>
            <a:off x="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étudiantes </a:t>
            </a:r>
            <a:br>
              <a:rPr lang="fr-CA" dirty="0"/>
            </a:br>
            <a:r>
              <a:rPr lang="fr-CA" dirty="0"/>
              <a:t>et étudiants</a:t>
            </a:r>
          </a:p>
        </p:txBody>
      </p:sp>
      <p:sp>
        <p:nvSpPr>
          <p:cNvPr id="32" name="Espace réservé du texte 4">
            <a:extLst>
              <a:ext uri="{FF2B5EF4-FFF2-40B4-BE49-F238E27FC236}">
                <a16:creationId xmlns:a16="http://schemas.microsoft.com/office/drawing/2014/main" id="{B42E8CB0-564D-CA41-946F-2B49545FDA71}"/>
              </a:ext>
            </a:extLst>
          </p:cNvPr>
          <p:cNvSpPr>
            <a:spLocks noGrp="1"/>
          </p:cNvSpPr>
          <p:nvPr>
            <p:ph type="body" sz="quarter" idx="24" hasCustomPrompt="1"/>
          </p:nvPr>
        </p:nvSpPr>
        <p:spPr>
          <a:xfrm>
            <a:off x="15492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programmes </a:t>
            </a:r>
            <a:br>
              <a:rPr lang="fr-CA" dirty="0"/>
            </a:br>
            <a:r>
              <a:rPr lang="fr-CA" dirty="0"/>
              <a:t>d’études</a:t>
            </a:r>
          </a:p>
        </p:txBody>
      </p:sp>
      <p:sp>
        <p:nvSpPr>
          <p:cNvPr id="33" name="Espace réservé du texte 4">
            <a:extLst>
              <a:ext uri="{FF2B5EF4-FFF2-40B4-BE49-F238E27FC236}">
                <a16:creationId xmlns:a16="http://schemas.microsoft.com/office/drawing/2014/main" id="{BF381B5E-F64C-4F4E-A710-226AA86BF38A}"/>
              </a:ext>
            </a:extLst>
          </p:cNvPr>
          <p:cNvSpPr>
            <a:spLocks noGrp="1"/>
          </p:cNvSpPr>
          <p:nvPr>
            <p:ph type="body" sz="quarter" idx="25" hasCustomPrompt="1"/>
          </p:nvPr>
        </p:nvSpPr>
        <p:spPr>
          <a:xfrm>
            <a:off x="30984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chaires d’excellence </a:t>
            </a:r>
            <a:br>
              <a:rPr lang="fr-CA" dirty="0"/>
            </a:br>
            <a:r>
              <a:rPr lang="fr-CA" dirty="0"/>
              <a:t>en recherche </a:t>
            </a:r>
            <a:br>
              <a:rPr lang="fr-CA" dirty="0"/>
            </a:br>
            <a:r>
              <a:rPr lang="fr-CA" dirty="0"/>
              <a:t>du Canada</a:t>
            </a:r>
          </a:p>
        </p:txBody>
      </p:sp>
      <p:sp>
        <p:nvSpPr>
          <p:cNvPr id="34" name="Espace réservé du texte 4">
            <a:extLst>
              <a:ext uri="{FF2B5EF4-FFF2-40B4-BE49-F238E27FC236}">
                <a16:creationId xmlns:a16="http://schemas.microsoft.com/office/drawing/2014/main" id="{BDEE5BDE-083B-2543-AD05-DFAA1386EB02}"/>
              </a:ext>
            </a:extLst>
          </p:cNvPr>
          <p:cNvSpPr>
            <a:spLocks noGrp="1"/>
          </p:cNvSpPr>
          <p:nvPr>
            <p:ph type="body" sz="quarter" idx="26" hasCustomPrompt="1"/>
          </p:nvPr>
        </p:nvSpPr>
        <p:spPr>
          <a:xfrm>
            <a:off x="4647600" y="1180443"/>
            <a:ext cx="1440000" cy="491323"/>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départements, </a:t>
            </a:r>
            <a:br>
              <a:rPr lang="fr-CA" dirty="0"/>
            </a:br>
            <a:r>
              <a:rPr lang="fr-CA" dirty="0"/>
              <a:t>écoles et instituts</a:t>
            </a:r>
          </a:p>
        </p:txBody>
      </p:sp>
      <p:sp>
        <p:nvSpPr>
          <p:cNvPr id="35" name="Espace réservé du texte 4">
            <a:extLst>
              <a:ext uri="{FF2B5EF4-FFF2-40B4-BE49-F238E27FC236}">
                <a16:creationId xmlns:a16="http://schemas.microsoft.com/office/drawing/2014/main" id="{FDCDDC0A-6A9A-6642-A718-9865AF483D05}"/>
              </a:ext>
            </a:extLst>
          </p:cNvPr>
          <p:cNvSpPr>
            <a:spLocks noGrp="1"/>
          </p:cNvSpPr>
          <p:nvPr>
            <p:ph type="body" sz="quarter" idx="27" hasCustomPrompt="1"/>
          </p:nvPr>
        </p:nvSpPr>
        <p:spPr>
          <a:xfrm>
            <a:off x="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facultés</a:t>
            </a:r>
          </a:p>
        </p:txBody>
      </p:sp>
      <p:sp>
        <p:nvSpPr>
          <p:cNvPr id="36" name="Espace réservé du texte 4">
            <a:extLst>
              <a:ext uri="{FF2B5EF4-FFF2-40B4-BE49-F238E27FC236}">
                <a16:creationId xmlns:a16="http://schemas.microsoft.com/office/drawing/2014/main" id="{DB6BBB38-18E1-C24D-AB4A-CC8383C31EB4}"/>
              </a:ext>
            </a:extLst>
          </p:cNvPr>
          <p:cNvSpPr>
            <a:spLocks noGrp="1"/>
          </p:cNvSpPr>
          <p:nvPr>
            <p:ph type="body" sz="quarter" idx="28" hasCustomPrompt="1"/>
          </p:nvPr>
        </p:nvSpPr>
        <p:spPr>
          <a:xfrm>
            <a:off x="1549403"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professeures</a:t>
            </a:r>
            <a:br>
              <a:rPr lang="fr-CA" dirty="0"/>
            </a:br>
            <a:r>
              <a:rPr lang="fr-CA" dirty="0"/>
              <a:t>et professeurs</a:t>
            </a:r>
          </a:p>
        </p:txBody>
      </p:sp>
      <p:sp>
        <p:nvSpPr>
          <p:cNvPr id="37" name="Espace réservé du texte 4">
            <a:extLst>
              <a:ext uri="{FF2B5EF4-FFF2-40B4-BE49-F238E27FC236}">
                <a16:creationId xmlns:a16="http://schemas.microsoft.com/office/drawing/2014/main" id="{D970C270-B33F-F64B-9B9B-DBC2509E54A6}"/>
              </a:ext>
            </a:extLst>
          </p:cNvPr>
          <p:cNvSpPr>
            <a:spLocks noGrp="1"/>
          </p:cNvSpPr>
          <p:nvPr>
            <p:ph type="body" sz="quarter" idx="29" hasCustomPrompt="1"/>
          </p:nvPr>
        </p:nvSpPr>
        <p:spPr>
          <a:xfrm>
            <a:off x="3098806"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en fonds</a:t>
            </a:r>
            <a:br>
              <a:rPr lang="fr-CA" dirty="0"/>
            </a:br>
            <a:r>
              <a:rPr lang="fr-CA" dirty="0"/>
              <a:t>de recherche</a:t>
            </a:r>
          </a:p>
        </p:txBody>
      </p:sp>
      <p:sp>
        <p:nvSpPr>
          <p:cNvPr id="38" name="Espace réservé du texte 4">
            <a:extLst>
              <a:ext uri="{FF2B5EF4-FFF2-40B4-BE49-F238E27FC236}">
                <a16:creationId xmlns:a16="http://schemas.microsoft.com/office/drawing/2014/main" id="{A17C34B9-785C-684E-992A-7E7C3C083299}"/>
              </a:ext>
            </a:extLst>
          </p:cNvPr>
          <p:cNvSpPr>
            <a:spLocks noGrp="1"/>
          </p:cNvSpPr>
          <p:nvPr>
            <p:ph type="body" sz="quarter" idx="30" hasCustomPrompt="1"/>
          </p:nvPr>
        </p:nvSpPr>
        <p:spPr>
          <a:xfrm>
            <a:off x="4648210" y="2736654"/>
            <a:ext cx="1440000" cy="489600"/>
          </a:xfrm>
          <a:prstGeom prst="rect">
            <a:avLst/>
          </a:prstGeom>
        </p:spPr>
        <p:txBody>
          <a:bodyPr lIns="0" tIns="0" rIns="0" bIns="0"/>
          <a:lstStyle>
            <a:lvl1pPr marL="0" indent="0" algn="ctr">
              <a:spcBef>
                <a:spcPts val="0"/>
              </a:spcBef>
              <a:buFontTx/>
              <a:buNone/>
              <a:defRPr sz="1000" b="1" i="0" baseline="0">
                <a:solidFill>
                  <a:schemeClr val="bg1"/>
                </a:solidFill>
                <a:latin typeface="Overpass" pitchFamily="2" charset="77"/>
              </a:defRPr>
            </a:lvl1pPr>
          </a:lstStyle>
          <a:p>
            <a:pPr lvl="0"/>
            <a:r>
              <a:rPr lang="fr-CA" dirty="0"/>
              <a:t>chaires de</a:t>
            </a:r>
            <a:br>
              <a:rPr lang="fr-CA" dirty="0"/>
            </a:br>
            <a:r>
              <a:rPr lang="fr-CA" dirty="0"/>
              <a:t>recherche</a:t>
            </a:r>
            <a:br>
              <a:rPr lang="fr-CA" dirty="0"/>
            </a:br>
            <a:r>
              <a:rPr lang="fr-CA" dirty="0"/>
              <a:t>du Canada</a:t>
            </a:r>
          </a:p>
        </p:txBody>
      </p:sp>
      <p:sp>
        <p:nvSpPr>
          <p:cNvPr id="39" name="Espace réservé du texte 4">
            <a:extLst>
              <a:ext uri="{FF2B5EF4-FFF2-40B4-BE49-F238E27FC236}">
                <a16:creationId xmlns:a16="http://schemas.microsoft.com/office/drawing/2014/main" id="{725654D6-04D7-2B4B-8B4A-6EE4BCCE20C7}"/>
              </a:ext>
            </a:extLst>
          </p:cNvPr>
          <p:cNvSpPr>
            <a:spLocks noGrp="1"/>
          </p:cNvSpPr>
          <p:nvPr>
            <p:ph type="body" sz="quarter" idx="31" hasCustomPrompt="1"/>
          </p:nvPr>
        </p:nvSpPr>
        <p:spPr>
          <a:xfrm>
            <a:off x="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ententes de </a:t>
            </a:r>
            <a:br>
              <a:rPr lang="fr-CA" dirty="0"/>
            </a:br>
            <a:r>
              <a:rPr lang="fr-CA" dirty="0"/>
              <a:t>partenariat</a:t>
            </a:r>
          </a:p>
        </p:txBody>
      </p:sp>
      <p:sp>
        <p:nvSpPr>
          <p:cNvPr id="40" name="Espace réservé du texte 4">
            <a:extLst>
              <a:ext uri="{FF2B5EF4-FFF2-40B4-BE49-F238E27FC236}">
                <a16:creationId xmlns:a16="http://schemas.microsoft.com/office/drawing/2014/main" id="{48A8093D-B7B5-5E41-9CBC-B505082DF7A6}"/>
              </a:ext>
            </a:extLst>
          </p:cNvPr>
          <p:cNvSpPr>
            <a:spLocks noGrp="1"/>
          </p:cNvSpPr>
          <p:nvPr>
            <p:ph type="body" sz="quarter" idx="32" hasCustomPrompt="1"/>
          </p:nvPr>
        </p:nvSpPr>
        <p:spPr>
          <a:xfrm>
            <a:off x="1549403"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centres de recherches reconnus par le </a:t>
            </a:r>
            <a:br>
              <a:rPr lang="fr-CA" dirty="0"/>
            </a:br>
            <a:r>
              <a:rPr lang="fr-CA" dirty="0"/>
              <a:t>Conseil universitaire</a:t>
            </a:r>
          </a:p>
        </p:txBody>
      </p:sp>
      <p:sp>
        <p:nvSpPr>
          <p:cNvPr id="41" name="Espace réservé du texte 4">
            <a:extLst>
              <a:ext uri="{FF2B5EF4-FFF2-40B4-BE49-F238E27FC236}">
                <a16:creationId xmlns:a16="http://schemas.microsoft.com/office/drawing/2014/main" id="{FB8640DE-BCB3-764A-B952-21E8738B32C3}"/>
              </a:ext>
            </a:extLst>
          </p:cNvPr>
          <p:cNvSpPr>
            <a:spLocks noGrp="1"/>
          </p:cNvSpPr>
          <p:nvPr>
            <p:ph type="body" sz="quarter" idx="33" hasCustomPrompt="1"/>
          </p:nvPr>
        </p:nvSpPr>
        <p:spPr>
          <a:xfrm>
            <a:off x="3098806"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instituts interdisciplinaires</a:t>
            </a:r>
          </a:p>
        </p:txBody>
      </p:sp>
      <p:sp>
        <p:nvSpPr>
          <p:cNvPr id="42" name="Espace réservé du texte 4">
            <a:extLst>
              <a:ext uri="{FF2B5EF4-FFF2-40B4-BE49-F238E27FC236}">
                <a16:creationId xmlns:a16="http://schemas.microsoft.com/office/drawing/2014/main" id="{5AE6DB13-3CD1-744D-926D-D926C1EA6AFE}"/>
              </a:ext>
            </a:extLst>
          </p:cNvPr>
          <p:cNvSpPr>
            <a:spLocks noGrp="1"/>
          </p:cNvSpPr>
          <p:nvPr>
            <p:ph type="body" sz="quarter" idx="34" hasCustomPrompt="1"/>
          </p:nvPr>
        </p:nvSpPr>
        <p:spPr>
          <a:xfrm>
            <a:off x="4648210" y="4385866"/>
            <a:ext cx="1440000" cy="489600"/>
          </a:xfrm>
          <a:prstGeom prst="rect">
            <a:avLst/>
          </a:prstGeom>
        </p:spPr>
        <p:txBody>
          <a:bodyPr lIns="0" tIns="0" rIns="0" bIns="0" anchor="t" anchorCtr="0"/>
          <a:lstStyle>
            <a:lvl1pPr marL="0" indent="0" algn="ctr">
              <a:spcBef>
                <a:spcPts val="0"/>
              </a:spcBef>
              <a:buFontTx/>
              <a:buNone/>
              <a:defRPr sz="1000" b="1" i="0" baseline="0">
                <a:solidFill>
                  <a:schemeClr val="bg1"/>
                </a:solidFill>
                <a:latin typeface="Overpass" pitchFamily="2" charset="77"/>
              </a:defRPr>
            </a:lvl1pPr>
          </a:lstStyle>
          <a:p>
            <a:pPr lvl="0"/>
            <a:r>
              <a:rPr lang="fr-CA" dirty="0"/>
              <a:t>chaires de</a:t>
            </a:r>
            <a:br>
              <a:rPr lang="fr-CA" dirty="0"/>
            </a:br>
            <a:r>
              <a:rPr lang="fr-CA" dirty="0"/>
              <a:t>recherche</a:t>
            </a:r>
            <a:br>
              <a:rPr lang="fr-CA" dirty="0"/>
            </a:br>
            <a:r>
              <a:rPr lang="fr-CA" dirty="0"/>
              <a:t>en partenariat</a:t>
            </a:r>
          </a:p>
        </p:txBody>
      </p:sp>
      <p:sp>
        <p:nvSpPr>
          <p:cNvPr id="43" name="Espace réservé du texte 6">
            <a:extLst>
              <a:ext uri="{FF2B5EF4-FFF2-40B4-BE49-F238E27FC236}">
                <a16:creationId xmlns:a16="http://schemas.microsoft.com/office/drawing/2014/main" id="{11464874-F3BA-AA43-9559-3A87C73E2323}"/>
              </a:ext>
            </a:extLst>
          </p:cNvPr>
          <p:cNvSpPr>
            <a:spLocks noGrp="1"/>
          </p:cNvSpPr>
          <p:nvPr>
            <p:ph type="body" sz="quarter" idx="35" hasCustomPrompt="1"/>
          </p:nvPr>
        </p:nvSpPr>
        <p:spPr>
          <a:xfrm>
            <a:off x="6375601" y="3437834"/>
            <a:ext cx="2545978" cy="257213"/>
          </a:xfrm>
          <a:prstGeom prst="rect">
            <a:avLst/>
          </a:prstGeom>
        </p:spPr>
        <p:txBody>
          <a:bodyPr lIns="0" tIns="0" rIns="0" bIns="0"/>
          <a:lstStyle>
            <a:lvl1pPr marL="0" indent="0">
              <a:buNone/>
              <a:defRPr sz="1200" b="0" i="0">
                <a:solidFill>
                  <a:schemeClr val="accent6"/>
                </a:solidFill>
                <a:latin typeface="Overpass Light" pitchFamily="2" charset="77"/>
              </a:defRPr>
            </a:lvl1pPr>
            <a:lvl2pPr marL="457200" indent="0">
              <a:buNone/>
              <a:defRPr sz="1600" b="0" i="0">
                <a:solidFill>
                  <a:schemeClr val="tx1">
                    <a:lumMod val="75000"/>
                    <a:lumOff val="25000"/>
                  </a:schemeClr>
                </a:solidFill>
                <a:latin typeface="Overpass Light" pitchFamily="2" charset="77"/>
              </a:defRPr>
            </a:lvl2pPr>
            <a:lvl3pPr marL="914400" indent="0">
              <a:buNone/>
              <a:defRPr sz="1600" b="0" i="0">
                <a:solidFill>
                  <a:schemeClr val="tx1">
                    <a:lumMod val="75000"/>
                    <a:lumOff val="25000"/>
                  </a:schemeClr>
                </a:solidFill>
                <a:latin typeface="Overpass Light" pitchFamily="2" charset="77"/>
              </a:defRPr>
            </a:lvl3pPr>
            <a:lvl4pPr marL="1371600" indent="0">
              <a:buNone/>
              <a:defRPr sz="1600" b="0" i="0">
                <a:solidFill>
                  <a:schemeClr val="tx1">
                    <a:lumMod val="75000"/>
                    <a:lumOff val="25000"/>
                  </a:schemeClr>
                </a:solidFill>
                <a:latin typeface="Overpass Light" pitchFamily="2" charset="77"/>
              </a:defRPr>
            </a:lvl4pPr>
            <a:lvl5pPr marL="1828800" indent="0">
              <a:buNone/>
              <a:defRPr sz="1600" b="0" i="0">
                <a:solidFill>
                  <a:schemeClr val="tx1">
                    <a:lumMod val="75000"/>
                    <a:lumOff val="25000"/>
                  </a:schemeClr>
                </a:solidFill>
                <a:latin typeface="Overpass Light" pitchFamily="2" charset="77"/>
              </a:defRPr>
            </a:lvl5pPr>
          </a:lstStyle>
          <a:p>
            <a:pPr lvl="0"/>
            <a:r>
              <a:rPr lang="fr-CA" dirty="0"/>
              <a:t>Dernière mise à jour: janvier 2020</a:t>
            </a:r>
            <a:endParaRPr lang="fr-FR" dirty="0"/>
          </a:p>
        </p:txBody>
      </p:sp>
      <p:pic>
        <p:nvPicPr>
          <p:cNvPr id="44" name="Image 43">
            <a:extLst>
              <a:ext uri="{FF2B5EF4-FFF2-40B4-BE49-F238E27FC236}">
                <a16:creationId xmlns:a16="http://schemas.microsoft.com/office/drawing/2014/main" id="{BBD30087-BE38-1049-8CC1-441BF3AE53FE}"/>
              </a:ext>
            </a:extLst>
          </p:cNvPr>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245605125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itation">
    <p:bg>
      <p:bgPr>
        <a:solidFill>
          <a:schemeClr val="accent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201178-40BC-4546-B76F-053892D5601A}"/>
              </a:ext>
            </a:extLst>
          </p:cNvPr>
          <p:cNvSpPr>
            <a:spLocks noGrp="1"/>
          </p:cNvSpPr>
          <p:nvPr>
            <p:ph type="subTitle" idx="1" hasCustomPrompt="1"/>
          </p:nvPr>
        </p:nvSpPr>
        <p:spPr>
          <a:xfrm>
            <a:off x="1416269" y="1713554"/>
            <a:ext cx="6858000" cy="1513121"/>
          </a:xfrm>
          <a:prstGeom prst="rect">
            <a:avLst/>
          </a:prstGeom>
        </p:spPr>
        <p:txBody>
          <a:bodyPr lIns="0" tIns="0" rIns="0" bIns="0"/>
          <a:lstStyle>
            <a:lvl1pPr marL="0" indent="0" algn="l">
              <a:buNone/>
              <a:defRPr sz="3200"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Cette page est optionnelle et vous est fournie si vous souhaitez mettre en valeur une citation importante. »</a:t>
            </a:r>
            <a:endParaRPr lang="en-US" dirty="0"/>
          </a:p>
        </p:txBody>
      </p:sp>
      <p:sp>
        <p:nvSpPr>
          <p:cNvPr id="7" name="Espace réservé du texte 6">
            <a:extLst>
              <a:ext uri="{FF2B5EF4-FFF2-40B4-BE49-F238E27FC236}">
                <a16:creationId xmlns:a16="http://schemas.microsoft.com/office/drawing/2014/main" id="{D5262DF0-28CE-AA47-AD3D-50B7D825911D}"/>
              </a:ext>
            </a:extLst>
          </p:cNvPr>
          <p:cNvSpPr>
            <a:spLocks noGrp="1"/>
          </p:cNvSpPr>
          <p:nvPr>
            <p:ph type="body" sz="quarter" idx="10" hasCustomPrompt="1"/>
          </p:nvPr>
        </p:nvSpPr>
        <p:spPr>
          <a:xfrm>
            <a:off x="1416269" y="3563008"/>
            <a:ext cx="6858000" cy="336330"/>
          </a:xfrm>
          <a:prstGeom prst="rect">
            <a:avLst/>
          </a:prstGeom>
        </p:spPr>
        <p:txBody>
          <a:bodyPr lIns="0" tIns="0" rIns="0"/>
          <a:lstStyle>
            <a:lvl1pPr marL="0" indent="0">
              <a:buFontTx/>
              <a:buNone/>
              <a:defRPr sz="1400" baseline="0">
                <a:solidFill>
                  <a:schemeClr val="bg1"/>
                </a:solidFill>
                <a:latin typeface="Overpass" pitchFamily="2" charset="77"/>
              </a:defRPr>
            </a:lvl1pPr>
          </a:lstStyle>
          <a:p>
            <a:pPr lvl="0"/>
            <a:r>
              <a:rPr lang="fr-CA" dirty="0"/>
              <a:t>Nom de l’auteur</a:t>
            </a:r>
            <a:endParaRPr lang="fr-FR" dirty="0"/>
          </a:p>
        </p:txBody>
      </p:sp>
      <p:sp>
        <p:nvSpPr>
          <p:cNvPr id="8" name="Espace réservé du texte 6">
            <a:extLst>
              <a:ext uri="{FF2B5EF4-FFF2-40B4-BE49-F238E27FC236}">
                <a16:creationId xmlns:a16="http://schemas.microsoft.com/office/drawing/2014/main" id="{5BF68F5D-43BD-5340-A200-033131F3B542}"/>
              </a:ext>
            </a:extLst>
          </p:cNvPr>
          <p:cNvSpPr>
            <a:spLocks noGrp="1"/>
          </p:cNvSpPr>
          <p:nvPr>
            <p:ph type="body" sz="quarter" idx="11" hasCustomPrompt="1"/>
          </p:nvPr>
        </p:nvSpPr>
        <p:spPr>
          <a:xfrm>
            <a:off x="668719" y="1713554"/>
            <a:ext cx="570186" cy="672662"/>
          </a:xfrm>
          <a:prstGeom prst="rect">
            <a:avLst/>
          </a:prstGeom>
        </p:spPr>
        <p:txBody>
          <a:bodyPr lIns="0" tIns="0" rIns="0"/>
          <a:lstStyle>
            <a:lvl1pPr marL="0" indent="0" algn="r">
              <a:spcBef>
                <a:spcPts val="0"/>
              </a:spcBef>
              <a:buFontTx/>
              <a:buNone/>
              <a:defRPr sz="3200" baseline="0">
                <a:solidFill>
                  <a:schemeClr val="bg1"/>
                </a:solidFill>
                <a:latin typeface="Overpass" pitchFamily="2" charset="77"/>
              </a:defRPr>
            </a:lvl1pPr>
          </a:lstStyle>
          <a:p>
            <a:r>
              <a:rPr lang="fr-CA" sz="1400" dirty="0"/>
              <a:t>«</a:t>
            </a:r>
            <a:endParaRPr lang="fr-FR" sz="1400" baseline="0" dirty="0">
              <a:solidFill>
                <a:schemeClr val="bg1"/>
              </a:solidFill>
              <a:latin typeface="Overpass" pitchFamily="2" charset="77"/>
            </a:endParaRPr>
          </a:p>
        </p:txBody>
      </p:sp>
    </p:spTree>
    <p:extLst>
      <p:ext uri="{BB962C8B-B14F-4D97-AF65-F5344CB8AC3E}">
        <p14:creationId xmlns:p14="http://schemas.microsoft.com/office/powerpoint/2010/main" val="21314675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éo">
    <p:bg>
      <p:bgPr>
        <a:solidFill>
          <a:schemeClr val="accent6"/>
        </a:solidFill>
        <a:effectLst/>
      </p:bgPr>
    </p:bg>
    <p:spTree>
      <p:nvGrpSpPr>
        <p:cNvPr id="1" name=""/>
        <p:cNvGrpSpPr/>
        <p:nvPr/>
      </p:nvGrpSpPr>
      <p:grpSpPr>
        <a:xfrm>
          <a:off x="0" y="0"/>
          <a:ext cx="0" cy="0"/>
          <a:chOff x="0" y="0"/>
          <a:chExt cx="0" cy="0"/>
        </a:xfrm>
      </p:grpSpPr>
      <p:sp>
        <p:nvSpPr>
          <p:cNvPr id="8" name="Espace réservé de l'élément multimédia 7">
            <a:extLst>
              <a:ext uri="{FF2B5EF4-FFF2-40B4-BE49-F238E27FC236}">
                <a16:creationId xmlns:a16="http://schemas.microsoft.com/office/drawing/2014/main" id="{402A2E66-1F0D-764B-944C-6ABE265D8B1F}"/>
              </a:ext>
            </a:extLst>
          </p:cNvPr>
          <p:cNvSpPr>
            <a:spLocks noGrp="1"/>
          </p:cNvSpPr>
          <p:nvPr>
            <p:ph type="media" sz="quarter" idx="10"/>
          </p:nvPr>
        </p:nvSpPr>
        <p:spPr>
          <a:xfrm>
            <a:off x="0" y="0"/>
            <a:ext cx="9144000" cy="5143500"/>
          </a:xfrm>
          <a:prstGeom prst="rect">
            <a:avLst/>
          </a:prstGeom>
        </p:spPr>
        <p:txBody>
          <a:bodyPr anchor="ctr" anchorCtr="0"/>
          <a:lstStyle>
            <a:lvl1pPr marL="0" indent="0" algn="ctr">
              <a:buFontTx/>
              <a:buNone/>
              <a:defRPr sz="1200" baseline="0">
                <a:solidFill>
                  <a:schemeClr val="bg1"/>
                </a:solidFill>
                <a:latin typeface="Overpass" pitchFamily="2" charset="77"/>
              </a:defRPr>
            </a:lvl1pPr>
          </a:lstStyle>
          <a:p>
            <a:endParaRPr lang="fr-FR" dirty="0"/>
          </a:p>
        </p:txBody>
      </p:sp>
    </p:spTree>
    <p:extLst>
      <p:ext uri="{BB962C8B-B14F-4D97-AF65-F5344CB8AC3E}">
        <p14:creationId xmlns:p14="http://schemas.microsoft.com/office/powerpoint/2010/main" val="31564226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ôture - fond rou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73973F-954E-2A4D-A77D-721309C0749F}"/>
              </a:ext>
            </a:extLst>
          </p:cNvPr>
          <p:cNvSpPr/>
          <p:nvPr userDrawn="1"/>
        </p:nvSpPr>
        <p:spPr>
          <a:xfrm>
            <a:off x="0" y="1"/>
            <a:ext cx="9144000" cy="41957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Subtitle 2">
            <a:extLst>
              <a:ext uri="{FF2B5EF4-FFF2-40B4-BE49-F238E27FC236}">
                <a16:creationId xmlns:a16="http://schemas.microsoft.com/office/drawing/2014/main" id="{6882CD76-590E-2A4D-AD60-91EACAA46C6D}"/>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Merci</a:t>
            </a:r>
            <a:endParaRPr lang="en-US" dirty="0"/>
          </a:p>
        </p:txBody>
      </p:sp>
      <p:cxnSp>
        <p:nvCxnSpPr>
          <p:cNvPr id="5" name="Connecteur droit 4">
            <a:extLst>
              <a:ext uri="{FF2B5EF4-FFF2-40B4-BE49-F238E27FC236}">
                <a16:creationId xmlns:a16="http://schemas.microsoft.com/office/drawing/2014/main" id="{6C1DA9AF-C97C-B64D-8CBD-521E1ABE3163}"/>
              </a:ext>
            </a:extLst>
          </p:cNvPr>
          <p:cNvCxnSpPr>
            <a:cxnSpLocks/>
          </p:cNvCxnSpPr>
          <p:nvPr userDrawn="1"/>
        </p:nvCxnSpPr>
        <p:spPr>
          <a:xfrm>
            <a:off x="1143000" y="3287493"/>
            <a:ext cx="939800" cy="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3F082A54-FB60-3E4B-A93F-51C6479D5FC8}"/>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Nom de votre unité / Université Laval</a:t>
            </a:r>
          </a:p>
        </p:txBody>
      </p:sp>
      <p:sp>
        <p:nvSpPr>
          <p:cNvPr id="9" name="Espace réservé du texte 2">
            <a:extLst>
              <a:ext uri="{FF2B5EF4-FFF2-40B4-BE49-F238E27FC236}">
                <a16:creationId xmlns:a16="http://schemas.microsoft.com/office/drawing/2014/main" id="{16B72415-8D12-434F-90C6-E9C12B0D9BC0}"/>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err="1"/>
              <a:t>ulaval.ca</a:t>
            </a:r>
            <a:endParaRPr lang="fr-FR" dirty="0"/>
          </a:p>
        </p:txBody>
      </p:sp>
    </p:spTree>
    <p:extLst>
      <p:ext uri="{BB962C8B-B14F-4D97-AF65-F5344CB8AC3E}">
        <p14:creationId xmlns:p14="http://schemas.microsoft.com/office/powerpoint/2010/main" val="40293822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ôture - fond gri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D93DEE9-8202-404A-A9DA-46F2E5237541}"/>
              </a:ext>
            </a:extLst>
          </p:cNvPr>
          <p:cNvSpPr/>
          <p:nvPr userDrawn="1"/>
        </p:nvSpPr>
        <p:spPr>
          <a:xfrm>
            <a:off x="0" y="1"/>
            <a:ext cx="9144000" cy="419576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Subtitle 2">
            <a:extLst>
              <a:ext uri="{FF2B5EF4-FFF2-40B4-BE49-F238E27FC236}">
                <a16:creationId xmlns:a16="http://schemas.microsoft.com/office/drawing/2014/main" id="{0C17D73C-3F4A-7C4D-B5C2-5D86392132B0}"/>
              </a:ext>
            </a:extLst>
          </p:cNvPr>
          <p:cNvSpPr>
            <a:spLocks noGrp="1"/>
          </p:cNvSpPr>
          <p:nvPr>
            <p:ph type="subTitle" idx="1" hasCustomPrompt="1"/>
          </p:nvPr>
        </p:nvSpPr>
        <p:spPr>
          <a:xfrm>
            <a:off x="1142999" y="1322627"/>
            <a:ext cx="5551714" cy="1882310"/>
          </a:xfrm>
          <a:prstGeom prst="rect">
            <a:avLst/>
          </a:prstGeom>
        </p:spPr>
        <p:txBody>
          <a:bodyPr lIns="0" tIns="0" rIns="0" bIns="0" anchor="b" anchorCtr="0"/>
          <a:lstStyle>
            <a:lvl1pPr marL="0" indent="0" algn="l">
              <a:buNone/>
              <a:defRPr sz="7000" b="1" baseline="0">
                <a:solidFill>
                  <a:schemeClr val="bg1"/>
                </a:solidFill>
                <a:latin typeface="Overpass" pitchFamily="2"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CA" dirty="0"/>
              <a:t>Merci</a:t>
            </a:r>
            <a:endParaRPr lang="en-US" dirty="0"/>
          </a:p>
        </p:txBody>
      </p:sp>
      <p:cxnSp>
        <p:nvCxnSpPr>
          <p:cNvPr id="6" name="Connecteur droit 5">
            <a:extLst>
              <a:ext uri="{FF2B5EF4-FFF2-40B4-BE49-F238E27FC236}">
                <a16:creationId xmlns:a16="http://schemas.microsoft.com/office/drawing/2014/main" id="{3D641910-53FC-6542-A54E-1B78A11529DB}"/>
              </a:ext>
            </a:extLst>
          </p:cNvPr>
          <p:cNvCxnSpPr>
            <a:cxnSpLocks/>
          </p:cNvCxnSpPr>
          <p:nvPr userDrawn="1"/>
        </p:nvCxnSpPr>
        <p:spPr>
          <a:xfrm>
            <a:off x="1143000" y="3287493"/>
            <a:ext cx="939800"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texte 2">
            <a:extLst>
              <a:ext uri="{FF2B5EF4-FFF2-40B4-BE49-F238E27FC236}">
                <a16:creationId xmlns:a16="http://schemas.microsoft.com/office/drawing/2014/main" id="{C2795C03-8A5B-114C-BB65-0012766DB3C6}"/>
              </a:ext>
            </a:extLst>
          </p:cNvPr>
          <p:cNvSpPr>
            <a:spLocks noGrp="1"/>
          </p:cNvSpPr>
          <p:nvPr>
            <p:ph type="body" sz="quarter" idx="11" hasCustomPrompt="1"/>
          </p:nvPr>
        </p:nvSpPr>
        <p:spPr>
          <a:xfrm>
            <a:off x="1142999" y="3345861"/>
            <a:ext cx="5551713" cy="404801"/>
          </a:xfrm>
          <a:prstGeom prst="rect">
            <a:avLst/>
          </a:prstGeom>
        </p:spPr>
        <p:txBody>
          <a:bodyPr lIns="0" tIns="0" rIns="0" bIns="0" anchor="b" anchorCtr="0"/>
          <a:lstStyle>
            <a:lvl1pPr marL="0" indent="0">
              <a:lnSpc>
                <a:spcPct val="100000"/>
              </a:lnSpc>
              <a:spcBef>
                <a:spcPts val="0"/>
              </a:spcBef>
              <a:buFontTx/>
              <a:buNone/>
              <a:defRPr sz="1200" b="1" baseline="0">
                <a:solidFill>
                  <a:schemeClr val="bg1"/>
                </a:solidFill>
                <a:latin typeface="Overpass" pitchFamily="2" charset="77"/>
              </a:defRPr>
            </a:lvl1pPr>
          </a:lstStyle>
          <a:p>
            <a:pPr lvl="0"/>
            <a:r>
              <a:rPr lang="fr-CA" dirty="0"/>
              <a:t>Nom de votre unité / Université Laval</a:t>
            </a:r>
          </a:p>
        </p:txBody>
      </p:sp>
      <p:sp>
        <p:nvSpPr>
          <p:cNvPr id="8" name="Espace réservé du texte 2">
            <a:extLst>
              <a:ext uri="{FF2B5EF4-FFF2-40B4-BE49-F238E27FC236}">
                <a16:creationId xmlns:a16="http://schemas.microsoft.com/office/drawing/2014/main" id="{96801B3B-0C5E-3349-BBAB-DD58CB728DE1}"/>
              </a:ext>
            </a:extLst>
          </p:cNvPr>
          <p:cNvSpPr>
            <a:spLocks noGrp="1"/>
          </p:cNvSpPr>
          <p:nvPr>
            <p:ph type="body" sz="quarter" idx="12" hasCustomPrompt="1"/>
          </p:nvPr>
        </p:nvSpPr>
        <p:spPr>
          <a:xfrm>
            <a:off x="1143000" y="3784783"/>
            <a:ext cx="5551712" cy="318866"/>
          </a:xfrm>
          <a:prstGeom prst="rect">
            <a:avLst/>
          </a:prstGeom>
        </p:spPr>
        <p:txBody>
          <a:bodyPr lIns="0" tIns="0" rIns="0" bIns="0" anchor="t" anchorCtr="0"/>
          <a:lstStyle>
            <a:lvl1pPr marL="0" indent="0">
              <a:lnSpc>
                <a:spcPct val="100000"/>
              </a:lnSpc>
              <a:spcBef>
                <a:spcPts val="0"/>
              </a:spcBef>
              <a:buFontTx/>
              <a:buNone/>
              <a:defRPr sz="1200" baseline="0">
                <a:solidFill>
                  <a:schemeClr val="bg1"/>
                </a:solidFill>
                <a:latin typeface="Overpass" pitchFamily="2" charset="77"/>
              </a:defRPr>
            </a:lvl1pPr>
          </a:lstStyle>
          <a:p>
            <a:pPr lvl="0"/>
            <a:r>
              <a:rPr lang="fr-CA" dirty="0" err="1"/>
              <a:t>ulaval.ca</a:t>
            </a:r>
            <a:endParaRPr lang="fr-FR" dirty="0"/>
          </a:p>
        </p:txBody>
      </p:sp>
    </p:spTree>
    <p:extLst>
      <p:ext uri="{BB962C8B-B14F-4D97-AF65-F5344CB8AC3E}">
        <p14:creationId xmlns:p14="http://schemas.microsoft.com/office/powerpoint/2010/main" val="28953368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apositive 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684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verture - thématique">
    <p:spTree>
      <p:nvGrpSpPr>
        <p:cNvPr id="1" name=""/>
        <p:cNvGrpSpPr/>
        <p:nvPr/>
      </p:nvGrpSpPr>
      <p:grpSpPr>
        <a:xfrm>
          <a:off x="0" y="0"/>
          <a:ext cx="0" cy="0"/>
          <a:chOff x="0" y="0"/>
          <a:chExt cx="0" cy="0"/>
        </a:xfrm>
      </p:grpSpPr>
      <p:sp>
        <p:nvSpPr>
          <p:cNvPr id="10" name="Espace réservé pour une image  9">
            <a:extLst>
              <a:ext uri="{FF2B5EF4-FFF2-40B4-BE49-F238E27FC236}">
                <a16:creationId xmlns:a16="http://schemas.microsoft.com/office/drawing/2014/main" id="{670E4151-AAD7-E74E-BF95-C8916C65D678}"/>
              </a:ext>
            </a:extLst>
          </p:cNvPr>
          <p:cNvSpPr>
            <a:spLocks noGrp="1"/>
          </p:cNvSpPr>
          <p:nvPr>
            <p:ph type="pic" sz="quarter" idx="10"/>
          </p:nvPr>
        </p:nvSpPr>
        <p:spPr>
          <a:xfrm>
            <a:off x="0" y="0"/>
            <a:ext cx="9144000" cy="4191000"/>
          </a:xfrm>
          <a:prstGeom prst="rect">
            <a:avLst/>
          </a:prstGeom>
          <a:solidFill>
            <a:schemeClr val="bg2">
              <a:lumMod val="90000"/>
            </a:schemeClr>
          </a:solidFill>
        </p:spPr>
        <p:txBody>
          <a:bodyPr rIns="720000" anchor="ctr" anchorCtr="0"/>
          <a:lstStyle>
            <a:lvl1pPr marL="0" indent="0" algn="r">
              <a:buFontTx/>
              <a:buNone/>
              <a:defRPr sz="1200" baseline="0">
                <a:latin typeface="Overpass" pitchFamily="2" charset="77"/>
              </a:defRPr>
            </a:lvl1pPr>
          </a:lstStyle>
          <a:p>
            <a:endParaRPr lang="fr-FR" dirty="0"/>
          </a:p>
        </p:txBody>
      </p:sp>
    </p:spTree>
    <p:extLst>
      <p:ext uri="{BB962C8B-B14F-4D97-AF65-F5344CB8AC3E}">
        <p14:creationId xmlns:p14="http://schemas.microsoft.com/office/powerpoint/2010/main" val="2391776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u - photo 1/3">
    <p:spTree>
      <p:nvGrpSpPr>
        <p:cNvPr id="1" name=""/>
        <p:cNvGrpSpPr/>
        <p:nvPr/>
      </p:nvGrpSpPr>
      <p:grpSpPr>
        <a:xfrm>
          <a:off x="0" y="0"/>
          <a:ext cx="0" cy="0"/>
          <a:chOff x="0" y="0"/>
          <a:chExt cx="0" cy="0"/>
        </a:xfrm>
      </p:grpSpPr>
      <p:sp>
        <p:nvSpPr>
          <p:cNvPr id="3" name="Espace réservé pour une image  8">
            <a:extLst>
              <a:ext uri="{FF2B5EF4-FFF2-40B4-BE49-F238E27FC236}">
                <a16:creationId xmlns:a16="http://schemas.microsoft.com/office/drawing/2014/main" id="{006523AA-96DD-0D49-8B2E-AC9DAF64A796}"/>
              </a:ext>
            </a:extLst>
          </p:cNvPr>
          <p:cNvSpPr>
            <a:spLocks noGrp="1"/>
          </p:cNvSpPr>
          <p:nvPr>
            <p:ph type="pic" sz="quarter" idx="15"/>
          </p:nvPr>
        </p:nvSpPr>
        <p:spPr>
          <a:xfrm>
            <a:off x="0" y="0"/>
            <a:ext cx="3043238" cy="5143500"/>
          </a:xfrm>
          <a:prstGeom prst="rect">
            <a:avLst/>
          </a:prstGeom>
          <a:solidFill>
            <a:schemeClr val="bg1">
              <a:lumMod val="85000"/>
            </a:schemeClr>
          </a:solidFill>
        </p:spPr>
        <p:txBody>
          <a:bodyPr lIns="720000" rIns="720000" anchor="ctr" anchorCtr="0"/>
          <a:lstStyle>
            <a:lvl1pPr marL="0" indent="0" algn="ctr">
              <a:spcBef>
                <a:spcPts val="0"/>
              </a:spcBef>
              <a:buFontTx/>
              <a:buNone/>
              <a:defRPr sz="1200" baseline="0">
                <a:latin typeface="Overpass" pitchFamily="2" charset="77"/>
              </a:defRPr>
            </a:lvl1pPr>
          </a:lstStyle>
          <a:p>
            <a:endParaRPr lang="fr-FR" dirty="0"/>
          </a:p>
        </p:txBody>
      </p:sp>
      <p:sp>
        <p:nvSpPr>
          <p:cNvPr id="5" name="Espace réservé du texte 4">
            <a:extLst>
              <a:ext uri="{FF2B5EF4-FFF2-40B4-BE49-F238E27FC236}">
                <a16:creationId xmlns:a16="http://schemas.microsoft.com/office/drawing/2014/main" id="{AA1A99CE-A449-A24F-A78E-760551016E7D}"/>
              </a:ext>
            </a:extLst>
          </p:cNvPr>
          <p:cNvSpPr>
            <a:spLocks noGrp="1"/>
          </p:cNvSpPr>
          <p:nvPr>
            <p:ph type="body" sz="quarter" idx="16" hasCustomPrompt="1"/>
          </p:nvPr>
        </p:nvSpPr>
        <p:spPr>
          <a:xfrm>
            <a:off x="3283200" y="2134800"/>
            <a:ext cx="5486400" cy="2103568"/>
          </a:xfrm>
          <a:prstGeom prst="rect">
            <a:avLst/>
          </a:prstGeom>
        </p:spPr>
        <p:txBody>
          <a:bodyPr lIns="0" tIns="0" rIns="0" bIns="0"/>
          <a:lstStyle>
            <a:lvl1pPr marL="0" indent="0">
              <a:lnSpc>
                <a:spcPct val="100000"/>
              </a:lnSpc>
              <a:buNone/>
              <a:defRPr sz="1700" b="0" i="0">
                <a:solidFill>
                  <a:schemeClr val="accent6"/>
                </a:solidFill>
                <a:latin typeface="Overpass Light" pitchFamily="2" charset="77"/>
              </a:defRPr>
            </a:lvl1pPr>
            <a:lvl2pPr marL="457200" indent="0">
              <a:buNone/>
              <a:defRPr sz="1800" b="0" i="0">
                <a:solidFill>
                  <a:schemeClr val="tx1">
                    <a:lumMod val="75000"/>
                    <a:lumOff val="25000"/>
                  </a:schemeClr>
                </a:solidFill>
                <a:latin typeface="Overpass Light" pitchFamily="2" charset="77"/>
              </a:defRPr>
            </a:lvl2pPr>
            <a:lvl3pPr marL="914400" indent="0">
              <a:buNone/>
              <a:defRPr sz="1800" b="0" i="0">
                <a:solidFill>
                  <a:schemeClr val="tx1">
                    <a:lumMod val="75000"/>
                    <a:lumOff val="25000"/>
                  </a:schemeClr>
                </a:solidFill>
                <a:latin typeface="Overpass Light" pitchFamily="2" charset="77"/>
              </a:defRPr>
            </a:lvl3pPr>
            <a:lvl4pPr marL="1371600" indent="0">
              <a:buNone/>
              <a:defRPr sz="1800" b="0" i="0">
                <a:solidFill>
                  <a:schemeClr val="tx1">
                    <a:lumMod val="75000"/>
                    <a:lumOff val="25000"/>
                  </a:schemeClr>
                </a:solidFill>
                <a:latin typeface="Overpass Light" pitchFamily="2" charset="77"/>
              </a:defRPr>
            </a:lvl4pPr>
            <a:lvl5pPr marL="1828800" indent="0">
              <a:buNone/>
              <a:defRPr sz="1800" b="0" i="0">
                <a:solidFill>
                  <a:schemeClr val="tx1">
                    <a:lumMod val="75000"/>
                    <a:lumOff val="25000"/>
                  </a:schemeClr>
                </a:solidFill>
                <a:latin typeface="Overpass Light" pitchFamily="2" charset="77"/>
              </a:defRPr>
            </a:lvl5pPr>
          </a:lstStyle>
          <a:p>
            <a:pPr lvl="0"/>
            <a:r>
              <a:rPr lang="fr-CA" dirty="0" err="1"/>
              <a:t>Sit</a:t>
            </a:r>
            <a:r>
              <a:rPr lang="fr-CA" dirty="0"/>
              <a:t> </a:t>
            </a:r>
            <a:r>
              <a:rPr lang="fr-CA" dirty="0" err="1"/>
              <a:t>amet</a:t>
            </a:r>
            <a:r>
              <a:rPr lang="fr-CA" dirty="0"/>
              <a:t>, </a:t>
            </a:r>
            <a:r>
              <a:rPr lang="fr-CA" dirty="0" err="1"/>
              <a:t>consectetur</a:t>
            </a:r>
            <a:r>
              <a:rPr lang="fr-CA" dirty="0"/>
              <a:t> </a:t>
            </a:r>
            <a:r>
              <a:rPr lang="fr-CA" dirty="0" err="1"/>
              <a:t>adipiscing</a:t>
            </a:r>
            <a:r>
              <a:rPr lang="fr-CA" dirty="0"/>
              <a:t> </a:t>
            </a:r>
            <a:r>
              <a:rPr lang="fr-CA" dirty="0" err="1"/>
              <a:t>elit</a:t>
            </a:r>
            <a:r>
              <a:rPr lang="fr-CA" dirty="0"/>
              <a:t>, </a:t>
            </a:r>
            <a:r>
              <a:rPr lang="fr-CA" dirty="0" err="1"/>
              <a:t>sed</a:t>
            </a:r>
            <a:r>
              <a:rPr lang="fr-CA" dirty="0"/>
              <a:t> do </a:t>
            </a:r>
            <a:r>
              <a:rPr lang="fr-CA" dirty="0" err="1"/>
              <a:t>eiusmod</a:t>
            </a:r>
            <a:r>
              <a:rPr lang="fr-CA" dirty="0"/>
              <a:t> </a:t>
            </a:r>
            <a:r>
              <a:rPr lang="fr-CA" dirty="0" err="1"/>
              <a:t>tempor</a:t>
            </a:r>
            <a:r>
              <a:rPr lang="fr-CA" dirty="0"/>
              <a:t> </a:t>
            </a:r>
            <a:r>
              <a:rPr lang="fr-CA" dirty="0" err="1"/>
              <a:t>incididunt</a:t>
            </a:r>
            <a:r>
              <a:rPr lang="fr-CA" dirty="0"/>
              <a:t> ut </a:t>
            </a:r>
            <a:r>
              <a:rPr lang="fr-CA" dirty="0" err="1"/>
              <a:t>labore</a:t>
            </a:r>
            <a:r>
              <a:rPr lang="fr-CA" dirty="0"/>
              <a:t> et </a:t>
            </a:r>
            <a:r>
              <a:rPr lang="fr-CA" dirty="0" err="1"/>
              <a:t>dolore</a:t>
            </a:r>
            <a:r>
              <a:rPr lang="fr-CA" dirty="0"/>
              <a:t> magna </a:t>
            </a:r>
            <a:r>
              <a:rPr lang="fr-CA" dirty="0" err="1"/>
              <a:t>allagua</a:t>
            </a:r>
            <a:r>
              <a:rPr lang="fr-CA" dirty="0"/>
              <a:t>. Ut </a:t>
            </a:r>
            <a:r>
              <a:rPr lang="fr-CA" dirty="0" err="1"/>
              <a:t>enim</a:t>
            </a:r>
            <a:r>
              <a:rPr lang="fr-CA" dirty="0"/>
              <a:t> ad </a:t>
            </a:r>
            <a:r>
              <a:rPr lang="fr-CA" dirty="0" err="1"/>
              <a:t>minim</a:t>
            </a:r>
            <a:r>
              <a:rPr lang="fr-CA" dirty="0"/>
              <a:t> </a:t>
            </a:r>
            <a:r>
              <a:rPr lang="fr-CA" dirty="0" err="1"/>
              <a:t>veniam</a:t>
            </a:r>
            <a:r>
              <a:rPr lang="fr-CA" dirty="0"/>
              <a:t>, </a:t>
            </a:r>
            <a:r>
              <a:rPr lang="fr-CA" dirty="0" err="1"/>
              <a:t>quis</a:t>
            </a:r>
            <a:r>
              <a:rPr lang="fr-CA" dirty="0"/>
              <a:t> </a:t>
            </a:r>
            <a:r>
              <a:rPr lang="fr-CA" dirty="0" err="1"/>
              <a:t>nostrud</a:t>
            </a:r>
            <a:r>
              <a:rPr lang="fr-CA" dirty="0"/>
              <a:t> </a:t>
            </a:r>
            <a:r>
              <a:rPr lang="fr-CA" dirty="0" err="1"/>
              <a:t>exercitation</a:t>
            </a:r>
            <a:r>
              <a:rPr lang="fr-CA" dirty="0"/>
              <a:t> </a:t>
            </a:r>
            <a:r>
              <a:rPr lang="fr-CA" dirty="0" err="1"/>
              <a:t>ullamco</a:t>
            </a:r>
            <a:r>
              <a:rPr lang="fr-CA" dirty="0"/>
              <a:t> </a:t>
            </a:r>
            <a:r>
              <a:rPr lang="fr-CA" dirty="0" err="1"/>
              <a:t>laboris</a:t>
            </a:r>
            <a:r>
              <a:rPr lang="fr-CA" dirty="0"/>
              <a:t> </a:t>
            </a:r>
            <a:r>
              <a:rPr lang="fr-CA" dirty="0" err="1"/>
              <a:t>nisi</a:t>
            </a:r>
            <a:r>
              <a:rPr lang="fr-CA" dirty="0"/>
              <a:t> ut </a:t>
            </a:r>
            <a:r>
              <a:rPr lang="fr-CA" dirty="0" err="1"/>
              <a:t>aliquip</a:t>
            </a:r>
            <a:r>
              <a:rPr lang="fr-CA" dirty="0"/>
              <a:t>.</a:t>
            </a:r>
            <a:endParaRPr lang="fr-FR" dirty="0"/>
          </a:p>
        </p:txBody>
      </p:sp>
      <p:sp>
        <p:nvSpPr>
          <p:cNvPr id="6" name="Titre 1">
            <a:extLst>
              <a:ext uri="{FF2B5EF4-FFF2-40B4-BE49-F238E27FC236}">
                <a16:creationId xmlns:a16="http://schemas.microsoft.com/office/drawing/2014/main" id="{54D66ADF-9214-4F4B-9EF1-C6D1AF9E4ADC}"/>
              </a:ext>
            </a:extLst>
          </p:cNvPr>
          <p:cNvSpPr>
            <a:spLocks noGrp="1"/>
          </p:cNvSpPr>
          <p:nvPr>
            <p:ph type="title"/>
          </p:nvPr>
        </p:nvSpPr>
        <p:spPr>
          <a:xfrm>
            <a:off x="3283200" y="630775"/>
            <a:ext cx="5485625" cy="374290"/>
          </a:xfrm>
          <a:prstGeom prst="rect">
            <a:avLst/>
          </a:prstGeom>
        </p:spPr>
        <p:txBody>
          <a:bodyPr lIns="0" tIns="0" rIns="0" bIns="0"/>
          <a:lstStyle>
            <a:lvl1pPr>
              <a:defRPr sz="2600" b="0" i="0" baseline="0">
                <a:solidFill>
                  <a:schemeClr val="accent1"/>
                </a:solidFill>
                <a:latin typeface="Overpass" pitchFamily="2" charset="77"/>
              </a:defRPr>
            </a:lvl1pPr>
          </a:lstStyle>
          <a:p>
            <a:r>
              <a:rPr lang="fr-CA" dirty="0"/>
              <a:t>Modifier le style du titre</a:t>
            </a:r>
            <a:endParaRPr lang="fr-FR" dirty="0"/>
          </a:p>
        </p:txBody>
      </p:sp>
      <p:sp>
        <p:nvSpPr>
          <p:cNvPr id="7" name="Espace réservé du texte 11">
            <a:extLst>
              <a:ext uri="{FF2B5EF4-FFF2-40B4-BE49-F238E27FC236}">
                <a16:creationId xmlns:a16="http://schemas.microsoft.com/office/drawing/2014/main" id="{1AA263E2-749E-2D4D-9A1B-7E10D97F449D}"/>
              </a:ext>
            </a:extLst>
          </p:cNvPr>
          <p:cNvSpPr>
            <a:spLocks noGrp="1"/>
          </p:cNvSpPr>
          <p:nvPr>
            <p:ph type="body" sz="quarter" idx="14" hasCustomPrompt="1"/>
          </p:nvPr>
        </p:nvSpPr>
        <p:spPr>
          <a:xfrm>
            <a:off x="3283975" y="1069200"/>
            <a:ext cx="5485625" cy="374290"/>
          </a:xfrm>
          <a:prstGeom prst="rect">
            <a:avLst/>
          </a:prstGeom>
        </p:spPr>
        <p:txBody>
          <a:bodyPr lIns="0" tIns="0" rIns="0" bIns="0"/>
          <a:lstStyle>
            <a:lvl1pPr marL="0" indent="0">
              <a:buFontTx/>
              <a:buNone/>
              <a:defRPr sz="1700" baseline="0">
                <a:solidFill>
                  <a:schemeClr val="accent6"/>
                </a:solidFill>
                <a:latin typeface="Overpass" pitchFamily="2" charset="77"/>
              </a:defRPr>
            </a:lvl1pPr>
            <a:lvl2pPr marL="457200" indent="0">
              <a:buFontTx/>
              <a:buNone/>
              <a:defRPr sz="1800" baseline="0">
                <a:solidFill>
                  <a:schemeClr val="accent6"/>
                </a:solidFill>
                <a:latin typeface="Overpass" pitchFamily="2" charset="77"/>
              </a:defRPr>
            </a:lvl2pPr>
            <a:lvl3pPr marL="914400" indent="0">
              <a:buFontTx/>
              <a:buNone/>
              <a:defRPr sz="1800" baseline="0">
                <a:solidFill>
                  <a:schemeClr val="accent6"/>
                </a:solidFill>
                <a:latin typeface="Overpass" pitchFamily="2" charset="77"/>
              </a:defRPr>
            </a:lvl3pPr>
            <a:lvl4pPr marL="1371600" indent="0">
              <a:buFontTx/>
              <a:buNone/>
              <a:defRPr sz="1800" baseline="0">
                <a:solidFill>
                  <a:schemeClr val="accent6"/>
                </a:solidFill>
                <a:latin typeface="Overpass" pitchFamily="2" charset="77"/>
              </a:defRPr>
            </a:lvl4pPr>
            <a:lvl5pPr marL="1828800" indent="0">
              <a:buFontTx/>
              <a:buNone/>
              <a:defRPr sz="1800" baseline="0">
                <a:solidFill>
                  <a:schemeClr val="accent6"/>
                </a:solidFill>
                <a:latin typeface="Overpass" pitchFamily="2" charset="77"/>
              </a:defRPr>
            </a:lvl5pPr>
          </a:lstStyle>
          <a:p>
            <a:pPr lvl="0"/>
            <a:r>
              <a:rPr lang="fr-CA" dirty="0"/>
              <a:t>Sous-titre (optionnel)</a:t>
            </a:r>
            <a:endParaRPr lang="fr-FR" dirty="0"/>
          </a:p>
        </p:txBody>
      </p:sp>
    </p:spTree>
    <p:extLst>
      <p:ext uri="{BB962C8B-B14F-4D97-AF65-F5344CB8AC3E}">
        <p14:creationId xmlns:p14="http://schemas.microsoft.com/office/powerpoint/2010/main" val="2044694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des matières">
    <p:spTree>
      <p:nvGrpSpPr>
        <p:cNvPr id="1" name=""/>
        <p:cNvGrpSpPr/>
        <p:nvPr/>
      </p:nvGrpSpPr>
      <p:grpSpPr>
        <a:xfrm>
          <a:off x="0" y="0"/>
          <a:ext cx="0" cy="0"/>
          <a:chOff x="0" y="0"/>
          <a:chExt cx="0" cy="0"/>
        </a:xfrm>
      </p:grpSpPr>
      <p:sp>
        <p:nvSpPr>
          <p:cNvPr id="7" name="Titre 1">
            <a:extLst>
              <a:ext uri="{FF2B5EF4-FFF2-40B4-BE49-F238E27FC236}">
                <a16:creationId xmlns:a16="http://schemas.microsoft.com/office/drawing/2014/main" id="{B633BEC7-6B73-7240-8E74-DB83DFB3DB74}"/>
              </a:ext>
            </a:extLst>
          </p:cNvPr>
          <p:cNvSpPr>
            <a:spLocks noGrp="1"/>
          </p:cNvSpPr>
          <p:nvPr>
            <p:ph type="ctrTitle" hasCustomPrompt="1"/>
          </p:nvPr>
        </p:nvSpPr>
        <p:spPr>
          <a:xfrm>
            <a:off x="1040400" y="630000"/>
            <a:ext cx="6858000" cy="617295"/>
          </a:xfrm>
          <a:prstGeom prst="rect">
            <a:avLst/>
          </a:prstGeom>
        </p:spPr>
        <p:txBody>
          <a:bodyPr lIns="0" tIns="0" rIns="0" bIns="0" anchor="t" anchorCtr="0"/>
          <a:lstStyle>
            <a:lvl1pPr algn="l">
              <a:defRPr sz="2600" baseline="0">
                <a:solidFill>
                  <a:schemeClr val="accent1"/>
                </a:solidFill>
                <a:latin typeface="Overpass" pitchFamily="2" charset="77"/>
              </a:defRPr>
            </a:lvl1pPr>
          </a:lstStyle>
          <a:p>
            <a:r>
              <a:rPr lang="fr-CA" dirty="0"/>
              <a:t>Table des matières</a:t>
            </a:r>
            <a:endParaRPr lang="fr-FR" dirty="0"/>
          </a:p>
        </p:txBody>
      </p:sp>
      <p:sp>
        <p:nvSpPr>
          <p:cNvPr id="8" name="Sous-titre 2">
            <a:extLst>
              <a:ext uri="{FF2B5EF4-FFF2-40B4-BE49-F238E27FC236}">
                <a16:creationId xmlns:a16="http://schemas.microsoft.com/office/drawing/2014/main" id="{F7E40222-A09B-3947-B4A6-84F9EE3D41EF}"/>
              </a:ext>
            </a:extLst>
          </p:cNvPr>
          <p:cNvSpPr>
            <a:spLocks noGrp="1"/>
          </p:cNvSpPr>
          <p:nvPr>
            <p:ph type="subTitle" idx="1"/>
          </p:nvPr>
        </p:nvSpPr>
        <p:spPr>
          <a:xfrm>
            <a:off x="1040400" y="1772027"/>
            <a:ext cx="6858000" cy="1241425"/>
          </a:xfrm>
          <a:prstGeom prst="rect">
            <a:avLst/>
          </a:prstGeom>
        </p:spPr>
        <p:txBody>
          <a:bodyPr lIns="0" tIns="0" rIns="0" bIns="0"/>
          <a:lstStyle>
            <a:lvl1pPr marL="0" indent="0" algn="l">
              <a:buNone/>
              <a:defRPr sz="1600" baseline="0">
                <a:solidFill>
                  <a:schemeClr val="accent6"/>
                </a:solidFill>
                <a:latin typeface="Overpass"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fr-FR" dirty="0"/>
          </a:p>
        </p:txBody>
      </p:sp>
    </p:spTree>
    <p:extLst>
      <p:ext uri="{BB962C8B-B14F-4D97-AF65-F5344CB8AC3E}">
        <p14:creationId xmlns:p14="http://schemas.microsoft.com/office/powerpoint/2010/main" val="291393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nd rouge">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4486B5C-A7B8-A94D-B61D-71A73E789411}"/>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1004548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nd gris">
    <p:bg>
      <p:bgPr>
        <a:solidFill>
          <a:schemeClr val="accent6"/>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A5BDF88-640B-9945-80CA-AB7922D65B3D}"/>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2073018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nd jaune">
    <p:bg>
      <p:bgPr>
        <a:solidFill>
          <a:schemeClr val="accent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90D6D94-1DBD-A946-A489-E670A1A3E2D5}"/>
              </a:ext>
            </a:extLst>
          </p:cNvPr>
          <p:cNvSpPr>
            <a:spLocks noGrp="1"/>
          </p:cNvSpPr>
          <p:nvPr>
            <p:ph type="ctrTitle" hasCustomPrompt="1"/>
          </p:nvPr>
        </p:nvSpPr>
        <p:spPr>
          <a:xfrm>
            <a:off x="1143000" y="304800"/>
            <a:ext cx="6858000" cy="4521200"/>
          </a:xfrm>
          <a:prstGeom prst="rect">
            <a:avLst/>
          </a:prstGeom>
        </p:spPr>
        <p:txBody>
          <a:bodyPr lIns="0" tIns="0" rIns="0" bIns="0" anchor="ctr" anchorCtr="0"/>
          <a:lstStyle>
            <a:lvl1pPr algn="l">
              <a:lnSpc>
                <a:spcPts val="5000"/>
              </a:lnSpc>
              <a:defRPr sz="5000" b="0" i="0" cap="all" baseline="0">
                <a:solidFill>
                  <a:schemeClr val="bg1"/>
                </a:solidFill>
                <a:latin typeface="Overpass" pitchFamily="2" charset="77"/>
              </a:defRPr>
            </a:lvl1pPr>
          </a:lstStyle>
          <a:p>
            <a:r>
              <a:rPr lang="fr-CA" dirty="0"/>
              <a:t>AJOUTER LE Titre </a:t>
            </a:r>
            <a:br>
              <a:rPr lang="fr-CA" dirty="0"/>
            </a:br>
            <a:r>
              <a:rPr lang="fr-CA" dirty="0"/>
              <a:t>de la section</a:t>
            </a:r>
            <a:endParaRPr lang="en-US" dirty="0"/>
          </a:p>
        </p:txBody>
      </p:sp>
    </p:spTree>
    <p:extLst>
      <p:ext uri="{BB962C8B-B14F-4D97-AF65-F5344CB8AC3E}">
        <p14:creationId xmlns:p14="http://schemas.microsoft.com/office/powerpoint/2010/main" val="2028770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4.emf"/><Relationship Id="rId5" Type="http://schemas.openxmlformats.org/officeDocument/2006/relationships/slideLayout" Target="../slideLayouts/slideLayout18.xml"/><Relationship Id="rId10" Type="http://schemas.openxmlformats.org/officeDocument/2006/relationships/theme" Target="../theme/theme4.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5.emf"/></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image" Target="../media/image4.emf"/></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5" Type="http://schemas.openxmlformats.org/officeDocument/2006/relationships/image" Target="../media/image4.emf"/><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5CBBB9BF-5A45-F643-8A56-965819380073}"/>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0" y="4195762"/>
            <a:ext cx="9144000" cy="947738"/>
          </a:xfrm>
          <a:prstGeom prst="rect">
            <a:avLst/>
          </a:prstGeom>
        </p:spPr>
      </p:pic>
    </p:spTree>
    <p:extLst>
      <p:ext uri="{BB962C8B-B14F-4D97-AF65-F5344CB8AC3E}">
        <p14:creationId xmlns:p14="http://schemas.microsoft.com/office/powerpoint/2010/main" val="2525583813"/>
      </p:ext>
    </p:extLst>
  </p:cSld>
  <p:clrMap bg1="lt1" tx1="dk1" bg2="lt2" tx2="dk2" accent1="accent1" accent2="accent2" accent3="accent3" accent4="accent4" accent5="accent5" accent6="accent6" hlink="hlink" folHlink="folHlink"/>
  <p:sldLayoutIdLst>
    <p:sldLayoutId id="2147483673" r:id="rId1"/>
    <p:sldLayoutId id="2147483726" r:id="rId2"/>
    <p:sldLayoutId id="2147483721" r:id="rId3"/>
    <p:sldLayoutId id="2147483730" r:id="rId4"/>
    <p:sldLayoutId id="214748373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756875"/>
      </p:ext>
    </p:extLst>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4E684F69-4C44-3C4C-B1AF-4AEE6FC3A5F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3332489091"/>
      </p:ext>
    </p:extLst>
  </p:cSld>
  <p:clrMap bg1="lt1" tx1="dk1" bg2="lt2" tx2="dk2" accent1="accent1" accent2="accent2" accent3="accent3" accent4="accent4" accent5="accent5" accent6="accent6" hlink="hlink" folHlink="folHlink"/>
  <p:sldLayoutIdLst>
    <p:sldLayoutId id="21474837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233348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742" r:id="rId5"/>
    <p:sldLayoutId id="2147483744" r:id="rId6"/>
    <p:sldLayoutId id="214748374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BC5BDC02-56D1-464C-91DF-C4AD15324635}"/>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533234918"/>
      </p:ext>
    </p:extLst>
  </p:cSld>
  <p:clrMap bg1="lt1" tx1="dk1" bg2="lt2" tx2="dk2" accent1="accent1" accent2="accent2" accent3="accent3" accent4="accent4" accent5="accent5" accent6="accent6" hlink="hlink" folHlink="folHlink"/>
  <p:sldLayoutIdLst>
    <p:sldLayoutId id="2147483734" r:id="rId1"/>
    <p:sldLayoutId id="2147483746" r:id="rId2"/>
    <p:sldLayoutId id="2147483731" r:id="rId3"/>
    <p:sldLayoutId id="2147483732" r:id="rId4"/>
    <p:sldLayoutId id="2147483741" r:id="rId5"/>
    <p:sldLayoutId id="2147483733" r:id="rId6"/>
    <p:sldLayoutId id="2147483728" r:id="rId7"/>
    <p:sldLayoutId id="2147483729" r:id="rId8"/>
    <p:sldLayoutId id="2147483740"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6"/>
        </a:solidFill>
        <a:effectLst/>
      </p:bgPr>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64BCEBAA-5D4B-A349-A779-FFB07C5EB6B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48599" y="4548957"/>
            <a:ext cx="1032934" cy="424758"/>
          </a:xfrm>
          <a:prstGeom prst="rect">
            <a:avLst/>
          </a:prstGeom>
        </p:spPr>
      </p:pic>
    </p:spTree>
    <p:extLst>
      <p:ext uri="{BB962C8B-B14F-4D97-AF65-F5344CB8AC3E}">
        <p14:creationId xmlns:p14="http://schemas.microsoft.com/office/powerpoint/2010/main" val="2868873193"/>
      </p:ext>
    </p:extLst>
  </p:cSld>
  <p:clrMap bg1="lt1" tx1="dk1" bg2="lt2" tx2="dk2" accent1="accent1" accent2="accent2" accent3="accent3" accent4="accent4" accent5="accent5" accent6="accent6" hlink="hlink" folHlink="folHlink"/>
  <p:sldLayoutIdLst>
    <p:sldLayoutId id="2147483701" r:id="rId1"/>
    <p:sldLayoutId id="214748370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60C3DDD-971B-7340-822F-06C07A978D2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1052206369"/>
      </p:ext>
    </p:extLst>
  </p:cSld>
  <p:clrMap bg1="lt1" tx1="dk1" bg2="lt2" tx2="dk2" accent1="accent1" accent2="accent2" accent3="accent3" accent4="accent4" accent5="accent5" accent6="accent6" hlink="hlink" folHlink="folHlink"/>
  <p:sldLayoutIdLst>
    <p:sldLayoutId id="2147483735" r:id="rId1"/>
    <p:sldLayoutId id="214748372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0FFD1499-EC6F-D348-9192-DFBE9C485918}"/>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53664" y="4550568"/>
            <a:ext cx="1023854" cy="421024"/>
          </a:xfrm>
          <a:prstGeom prst="rect">
            <a:avLst/>
          </a:prstGeom>
        </p:spPr>
      </p:pic>
    </p:spTree>
    <p:extLst>
      <p:ext uri="{BB962C8B-B14F-4D97-AF65-F5344CB8AC3E}">
        <p14:creationId xmlns:p14="http://schemas.microsoft.com/office/powerpoint/2010/main" val="804106754"/>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27"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2913651"/>
      </p:ext>
    </p:extLst>
  </p:cSld>
  <p:clrMap bg1="lt1" tx1="dk1" bg2="lt2" tx2="dk2" accent1="accent1" accent2="accent2" accent3="accent3" accent4="accent4" accent5="accent5" accent6="accent6" hlink="hlink" folHlink="folHlink"/>
  <p:sldLayoutIdLst>
    <p:sldLayoutId id="2147483738" r:id="rId1"/>
    <p:sldLayoutId id="2147483694"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E6EC8250-ECE1-6841-8CAB-A730E73D14E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4195762"/>
            <a:ext cx="9144000" cy="947738"/>
          </a:xfrm>
          <a:prstGeom prst="rect">
            <a:avLst/>
          </a:prstGeom>
        </p:spPr>
      </p:pic>
    </p:spTree>
    <p:extLst>
      <p:ext uri="{BB962C8B-B14F-4D97-AF65-F5344CB8AC3E}">
        <p14:creationId xmlns:p14="http://schemas.microsoft.com/office/powerpoint/2010/main" val="4278751286"/>
      </p:ext>
    </p:extLst>
  </p:cSld>
  <p:clrMap bg1="lt1" tx1="dk1" bg2="lt2" tx2="dk2" accent1="accent1" accent2="accent2" accent3="accent3" accent4="accent4" accent5="accent5" accent6="accent6" hlink="hlink" folHlink="folHlink"/>
  <p:sldLayoutIdLst>
    <p:sldLayoutId id="2147483696" r:id="rId1"/>
    <p:sldLayoutId id="2147483697"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44.xml"/><Relationship Id="rId13" Type="http://schemas.openxmlformats.org/officeDocument/2006/relationships/hyperlink" Target="https://www.quebec.ca/education/aide-financiere-aux-etudes/services-ligne/" TargetMode="External"/><Relationship Id="rId3" Type="http://schemas.openxmlformats.org/officeDocument/2006/relationships/tags" Target="../tags/tag39.xml"/><Relationship Id="rId7" Type="http://schemas.openxmlformats.org/officeDocument/2006/relationships/tags" Target="../tags/tag43.xml"/><Relationship Id="rId12" Type="http://schemas.openxmlformats.org/officeDocument/2006/relationships/hyperlink" Target="https://www.quebec.ca/education/aide-financiere-aux-etudes/prets-bourses-temps-plein/calcul/simulateur-calcul" TargetMode="Externa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11" Type="http://schemas.openxmlformats.org/officeDocument/2006/relationships/notesSlide" Target="../notesSlides/notesSlide10.xml"/><Relationship Id="rId5" Type="http://schemas.openxmlformats.org/officeDocument/2006/relationships/tags" Target="../tags/tag41.xml"/><Relationship Id="rId10" Type="http://schemas.openxmlformats.org/officeDocument/2006/relationships/slideLayout" Target="../slideLayouts/slideLayout14.xml"/><Relationship Id="rId4" Type="http://schemas.openxmlformats.org/officeDocument/2006/relationships/tags" Target="../tags/tag40.xml"/><Relationship Id="rId9" Type="http://schemas.openxmlformats.org/officeDocument/2006/relationships/tags" Target="../tags/tag45.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7.xml"/><Relationship Id="rId1" Type="http://schemas.openxmlformats.org/officeDocument/2006/relationships/tags" Target="../tags/tag46.xml"/><Relationship Id="rId5" Type="http://schemas.openxmlformats.org/officeDocument/2006/relationships/hyperlink" Target="https://www.bbaf.ulaval.ca/bourses-detudes/"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24.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0.xml"/><Relationship Id="rId1" Type="http://schemas.openxmlformats.org/officeDocument/2006/relationships/tags" Target="../tags/tag50.xml"/><Relationship Id="rId5" Type="http://schemas.openxmlformats.org/officeDocument/2006/relationships/hyperlink" Target="https://repertoire.bbaf.ulaval.ca/" TargetMode="Externa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53.xml"/><Relationship Id="rId7" Type="http://schemas.openxmlformats.org/officeDocument/2006/relationships/notesSlide" Target="../notesSlides/notesSlide14.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slideLayout" Target="../slideLayouts/slideLayout12.xml"/><Relationship Id="rId5" Type="http://schemas.openxmlformats.org/officeDocument/2006/relationships/tags" Target="../tags/tag55.xml"/><Relationship Id="rId4" Type="http://schemas.openxmlformats.org/officeDocument/2006/relationships/tags" Target="../tags/tag54.xml"/><Relationship Id="rId9" Type="http://schemas.microsoft.com/office/2007/relationships/hdphoto" Target="../media/hdphoto1.wdp"/></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3" Type="http://schemas.openxmlformats.org/officeDocument/2006/relationships/tags" Target="../tags/tag58.xml"/><Relationship Id="rId7" Type="http://schemas.openxmlformats.org/officeDocument/2006/relationships/slideLayout" Target="../slideLayouts/slideLayout2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9" Type="http://schemas.openxmlformats.org/officeDocument/2006/relationships/image" Target="../media/image27.jpeg"/></Relationships>
</file>

<file path=ppt/slides/_rels/slide16.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tags" Target="../tags/tag64.xml"/><Relationship Id="rId7" Type="http://schemas.openxmlformats.org/officeDocument/2006/relationships/image" Target="../media/image28.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6.xml"/><Relationship Id="rId11" Type="http://schemas.openxmlformats.org/officeDocument/2006/relationships/image" Target="../media/image29.jpeg"/><Relationship Id="rId5" Type="http://schemas.openxmlformats.org/officeDocument/2006/relationships/slideLayout" Target="../slideLayouts/slideLayout19.xml"/><Relationship Id="rId10" Type="http://schemas.openxmlformats.org/officeDocument/2006/relationships/hyperlink" Target="http://www.bbaf.ulaval.ca/cms/site/bbaf/accueil/bourses_etudes/cycles_superieurs/soutien_financier_facultes_etudiants_etrangers" TargetMode="External"/><Relationship Id="rId4" Type="http://schemas.openxmlformats.org/officeDocument/2006/relationships/tags" Target="../tags/tag65.xml"/><Relationship Id="rId9" Type="http://schemas.openxmlformats.org/officeDocument/2006/relationships/hyperlink" Target="http://www.bbaf.ulaval.ca/cms/site/bbaf/lang/fr/accueil/bourses_etudes/cycles_superieurs/bourses_etudes_superieures_organismes_subventionnaires/tableau_programmes_organismes_subventionnaires"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bbaf.ulaval.ca/cms/site/bbaf/lang/fr/accueil/bourses_etudes/cycles_superieurs/bourses_etudes_superieures_organismes_subventionnaires/tableau_programmes_organismes_subventionnaires" TargetMode="External"/><Relationship Id="rId3" Type="http://schemas.openxmlformats.org/officeDocument/2006/relationships/tags" Target="../tags/tag68.xml"/><Relationship Id="rId7" Type="http://schemas.openxmlformats.org/officeDocument/2006/relationships/image" Target="../media/image30.jpe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17.xml"/><Relationship Id="rId5" Type="http://schemas.openxmlformats.org/officeDocument/2006/relationships/slideLayout" Target="../slideLayouts/slideLayout17.xml"/><Relationship Id="rId10" Type="http://schemas.openxmlformats.org/officeDocument/2006/relationships/hyperlink" Target="https://www.bbaf.ulaval.ca/bourses-detudes/etudiants-international/financement-au-3e-cycle/programmes-dexemption-des-droits-de-scolarite/" TargetMode="External"/><Relationship Id="rId4" Type="http://schemas.openxmlformats.org/officeDocument/2006/relationships/tags" Target="../tags/tag69.xml"/><Relationship Id="rId9" Type="http://schemas.openxmlformats.org/officeDocument/2006/relationships/hyperlink" Target="https://www.bbaf.ulaval.ca/bourses-detudes/etudiants-international/financement-au-1er-cycle/programmes-dexemption-des-droits-de-scolarite/"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71.xml"/><Relationship Id="rId1" Type="http://schemas.openxmlformats.org/officeDocument/2006/relationships/tags" Target="../tags/tag70.xml"/><Relationship Id="rId5" Type="http://schemas.openxmlformats.org/officeDocument/2006/relationships/hyperlink" Target="https://repertoire.bbaf.ulaval.ca/" TargetMode="Externa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image" Target="../media/image33.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image" Target="../media/image32.png"/><Relationship Id="rId5" Type="http://schemas.openxmlformats.org/officeDocument/2006/relationships/tags" Target="../tags/tag76.xml"/><Relationship Id="rId10" Type="http://schemas.openxmlformats.org/officeDocument/2006/relationships/image" Target="../media/image31.png"/><Relationship Id="rId4" Type="http://schemas.openxmlformats.org/officeDocument/2006/relationships/tags" Target="../tags/tag75.xml"/><Relationship Id="rId9"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tags" Target="../tags/tag5.xml"/><Relationship Id="rId7" Type="http://schemas.openxmlformats.org/officeDocument/2006/relationships/hyperlink" Target="https://repertoire.bbaf.ulaval.ca/" TargetMode="Externa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2.xml"/><Relationship Id="rId5" Type="http://schemas.openxmlformats.org/officeDocument/2006/relationships/slideLayout" Target="../slideLayouts/slideLayout17.xml"/><Relationship Id="rId4" Type="http://schemas.openxmlformats.org/officeDocument/2006/relationships/tags" Target="../tags/tag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34.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4.xml"/><Relationship Id="rId1" Type="http://schemas.openxmlformats.org/officeDocument/2006/relationships/tags" Target="../tags/tag83.xml"/><Relationship Id="rId5" Type="http://schemas.openxmlformats.org/officeDocument/2006/relationships/hyperlink" Target="https://www.bbaf.ulaval.ca/consommation" TargetMode="Externa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13" Type="http://schemas.openxmlformats.org/officeDocument/2006/relationships/image" Target="../media/image40.png"/><Relationship Id="rId3" Type="http://schemas.openxmlformats.org/officeDocument/2006/relationships/tags" Target="../tags/tag87.xml"/><Relationship Id="rId7" Type="http://schemas.openxmlformats.org/officeDocument/2006/relationships/slideLayout" Target="../slideLayouts/slideLayout13.xml"/><Relationship Id="rId12" Type="http://schemas.openxmlformats.org/officeDocument/2006/relationships/hyperlink" Target="https://www.bbaf.ulaval.ca/trucs-et-astuces/" TargetMode="Externa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image" Target="../media/image39.png"/><Relationship Id="rId5" Type="http://schemas.openxmlformats.org/officeDocument/2006/relationships/tags" Target="../tags/tag89.xml"/><Relationship Id="rId15" Type="http://schemas.openxmlformats.org/officeDocument/2006/relationships/image" Target="../media/image42.png"/><Relationship Id="rId10" Type="http://schemas.openxmlformats.org/officeDocument/2006/relationships/image" Target="../media/image38.png"/><Relationship Id="rId4" Type="http://schemas.openxmlformats.org/officeDocument/2006/relationships/tags" Target="../tags/tag88.xml"/><Relationship Id="rId9" Type="http://schemas.openxmlformats.org/officeDocument/2006/relationships/image" Target="../media/image37.jpeg"/><Relationship Id="rId14" Type="http://schemas.openxmlformats.org/officeDocument/2006/relationships/image" Target="../media/image41.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hyperlink" Target="https://www.bbaf.ulaval.ca/trucs-et-astuces/" TargetMode="Externa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25.xml"/><Relationship Id="rId13" Type="http://schemas.openxmlformats.org/officeDocument/2006/relationships/image" Target="../media/image40.png"/><Relationship Id="rId3" Type="http://schemas.openxmlformats.org/officeDocument/2006/relationships/tags" Target="../tags/tag95.xml"/><Relationship Id="rId7" Type="http://schemas.openxmlformats.org/officeDocument/2006/relationships/slideLayout" Target="../slideLayouts/slideLayout20.xml"/><Relationship Id="rId12" Type="http://schemas.openxmlformats.org/officeDocument/2006/relationships/hyperlink" Target="https://www.bbaf.ulaval.ca/trucs-et-astuces/" TargetMode="Externa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image" Target="../media/image39.png"/><Relationship Id="rId5" Type="http://schemas.openxmlformats.org/officeDocument/2006/relationships/tags" Target="../tags/tag97.xml"/><Relationship Id="rId10" Type="http://schemas.openxmlformats.org/officeDocument/2006/relationships/image" Target="../media/image38.png"/><Relationship Id="rId4" Type="http://schemas.openxmlformats.org/officeDocument/2006/relationships/tags" Target="../tags/tag96.xml"/><Relationship Id="rId9"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0.xml"/><Relationship Id="rId1" Type="http://schemas.openxmlformats.org/officeDocument/2006/relationships/tags" Target="../tags/tag99.xml"/><Relationship Id="rId5" Type="http://schemas.openxmlformats.org/officeDocument/2006/relationships/hyperlink" Target="https://www.bbaf.ulaval.ca/mes-finances/financer-mes-etudes/" TargetMode="Externa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43.jpe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notesSlide" Target="../notesSlides/notesSlide27.xml"/><Relationship Id="rId5" Type="http://schemas.openxmlformats.org/officeDocument/2006/relationships/slideLayout" Target="../slideLayouts/slideLayout17.xml"/><Relationship Id="rId4" Type="http://schemas.openxmlformats.org/officeDocument/2006/relationships/tags" Target="../tags/tag104.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106.xml"/><Relationship Id="rId1" Type="http://schemas.openxmlformats.org/officeDocument/2006/relationships/tags" Target="../tags/tag105.xml"/><Relationship Id="rId5" Type="http://schemas.openxmlformats.org/officeDocument/2006/relationships/hyperlink" Target="http://faistonbudget.ca/" TargetMode="Externa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0.xml"/><Relationship Id="rId1" Type="http://schemas.openxmlformats.org/officeDocument/2006/relationships/tags" Target="../tags/tag107.xml"/><Relationship Id="rId5" Type="http://schemas.openxmlformats.org/officeDocument/2006/relationships/image" Target="../media/image44.png"/><Relationship Id="rId4" Type="http://schemas.openxmlformats.org/officeDocument/2006/relationships/hyperlink" Target="http://faistonbudget.ca/"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hyperlink" Target="https://www.bbaf.ulaval.ca/prets-et-bourses/prets-et-bourses-du-quebec/presentation-du-programme/" TargetMode="Externa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s://www.bbaf.ulaval.ca/nous-joindre/" TargetMode="External"/><Relationship Id="rId3" Type="http://schemas.openxmlformats.org/officeDocument/2006/relationships/tags" Target="../tags/tag110.xml"/><Relationship Id="rId7" Type="http://schemas.openxmlformats.org/officeDocument/2006/relationships/notesSlide" Target="../notesSlides/notesSlide3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slideLayout" Target="../slideLayouts/slideLayout17.xml"/><Relationship Id="rId5" Type="http://schemas.openxmlformats.org/officeDocument/2006/relationships/tags" Target="../tags/tag112.xml"/><Relationship Id="rId4" Type="http://schemas.openxmlformats.org/officeDocument/2006/relationships/tags" Target="../tags/tag111.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33.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tags" Target="../tags/tag13.xml"/><Relationship Id="rId7" Type="http://schemas.openxmlformats.org/officeDocument/2006/relationships/image" Target="../media/image19.jpe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5.xml"/><Relationship Id="rId5" Type="http://schemas.openxmlformats.org/officeDocument/2006/relationships/slideLayout" Target="../slideLayouts/slideLayout17.xml"/><Relationship Id="rId4" Type="http://schemas.openxmlformats.org/officeDocument/2006/relationships/tags" Target="../tags/tag14.xml"/></Relationships>
</file>

<file path=ppt/slides/_rels/slide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6.xml"/><Relationship Id="rId4"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8" Type="http://schemas.openxmlformats.org/officeDocument/2006/relationships/tags" Target="../tags/tag25.xml"/><Relationship Id="rId3" Type="http://schemas.openxmlformats.org/officeDocument/2006/relationships/tags" Target="../tags/tag20.xml"/><Relationship Id="rId7" Type="http://schemas.openxmlformats.org/officeDocument/2006/relationships/tags" Target="../tags/tag2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notesSlide" Target="../notesSlides/notesSlide7.xml"/><Relationship Id="rId4" Type="http://schemas.openxmlformats.org/officeDocument/2006/relationships/tags" Target="../tags/tag21.xml"/><Relationship Id="rId9"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28.xml"/><Relationship Id="rId7" Type="http://schemas.openxmlformats.org/officeDocument/2006/relationships/slideLayout" Target="../slideLayouts/slideLayout20.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tags" Target="../tags/tag31.xml"/><Relationship Id="rId11" Type="http://schemas.openxmlformats.org/officeDocument/2006/relationships/image" Target="../media/image23.jpeg"/><Relationship Id="rId5" Type="http://schemas.openxmlformats.org/officeDocument/2006/relationships/tags" Target="../tags/tag30.xml"/><Relationship Id="rId10" Type="http://schemas.openxmlformats.org/officeDocument/2006/relationships/image" Target="../media/image22.jpeg"/><Relationship Id="rId4" Type="http://schemas.openxmlformats.org/officeDocument/2006/relationships/tags" Target="../tags/tag29.xml"/><Relationship Id="rId9"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xml"/><Relationship Id="rId13" Type="http://schemas.openxmlformats.org/officeDocument/2006/relationships/diagramData" Target="../diagrams/data2.xml"/><Relationship Id="rId3" Type="http://schemas.openxmlformats.org/officeDocument/2006/relationships/tags" Target="../tags/tag34.xml"/><Relationship Id="rId7" Type="http://schemas.openxmlformats.org/officeDocument/2006/relationships/notesSlide" Target="../notesSlides/notesSlide9.xml"/><Relationship Id="rId12" Type="http://schemas.microsoft.com/office/2007/relationships/diagramDrawing" Target="../diagrams/drawing1.xml"/><Relationship Id="rId17" Type="http://schemas.microsoft.com/office/2007/relationships/diagramDrawing" Target="../diagrams/drawing2.xml"/><Relationship Id="rId2" Type="http://schemas.openxmlformats.org/officeDocument/2006/relationships/tags" Target="../tags/tag33.xml"/><Relationship Id="rId16" Type="http://schemas.openxmlformats.org/officeDocument/2006/relationships/diagramColors" Target="../diagrams/colors2.xml"/><Relationship Id="rId1" Type="http://schemas.openxmlformats.org/officeDocument/2006/relationships/tags" Target="../tags/tag32.xml"/><Relationship Id="rId6" Type="http://schemas.openxmlformats.org/officeDocument/2006/relationships/slideLayout" Target="../slideLayouts/slideLayout20.xml"/><Relationship Id="rId11" Type="http://schemas.openxmlformats.org/officeDocument/2006/relationships/diagramColors" Target="../diagrams/colors1.xml"/><Relationship Id="rId5" Type="http://schemas.openxmlformats.org/officeDocument/2006/relationships/tags" Target="../tags/tag36.xml"/><Relationship Id="rId15" Type="http://schemas.openxmlformats.org/officeDocument/2006/relationships/diagramQuickStyle" Target="../diagrams/quickStyle2.xml"/><Relationship Id="rId10" Type="http://schemas.openxmlformats.org/officeDocument/2006/relationships/diagramQuickStyle" Target="../diagrams/quickStyle1.xml"/><Relationship Id="rId4" Type="http://schemas.openxmlformats.org/officeDocument/2006/relationships/tags" Target="../tags/tag35.xml"/><Relationship Id="rId9" Type="http://schemas.openxmlformats.org/officeDocument/2006/relationships/diagramLayout" Target="../diagrams/layout1.xml"/><Relationship Id="rId1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5EE7E8C7-9296-4BD0-9104-03CF99709496}"/>
              </a:ext>
            </a:extLst>
          </p:cNvPr>
          <p:cNvSpPr>
            <a:spLocks noGrp="1"/>
          </p:cNvSpPr>
          <p:nvPr>
            <p:ph type="ctrTitle"/>
            <p:custDataLst>
              <p:tags r:id="rId1"/>
            </p:custDataLst>
          </p:nvPr>
        </p:nvSpPr>
        <p:spPr/>
        <p:txBody>
          <a:bodyPr/>
          <a:lstStyle/>
          <a:p>
            <a:r>
              <a:rPr lang="fr-CA" sz="2400" dirty="0"/>
              <a:t>Se donner les </a:t>
            </a:r>
            <a:br>
              <a:rPr lang="fr-CA" sz="2400" dirty="0"/>
            </a:br>
            <a:r>
              <a:rPr lang="fr-CA" sz="2400" dirty="0"/>
              <a:t>moyens d’étudier</a:t>
            </a:r>
            <a:endParaRPr lang="fr-FR" sz="2400" dirty="0"/>
          </a:p>
        </p:txBody>
      </p:sp>
      <p:sp>
        <p:nvSpPr>
          <p:cNvPr id="5" name="ZoneTexte 4">
            <a:extLst>
              <a:ext uri="{FF2B5EF4-FFF2-40B4-BE49-F238E27FC236}">
                <a16:creationId xmlns:a16="http://schemas.microsoft.com/office/drawing/2014/main" id="{5DE31154-4FA6-4723-A302-3D4C0932326B}"/>
              </a:ext>
            </a:extLst>
          </p:cNvPr>
          <p:cNvSpPr txBox="1"/>
          <p:nvPr>
            <p:custDataLst>
              <p:tags r:id="rId2"/>
            </p:custDataLst>
          </p:nvPr>
        </p:nvSpPr>
        <p:spPr>
          <a:xfrm>
            <a:off x="412632" y="2063918"/>
            <a:ext cx="3508408" cy="1354217"/>
          </a:xfrm>
          <a:prstGeom prst="rect">
            <a:avLst/>
          </a:prstGeom>
          <a:noFill/>
        </p:spPr>
        <p:txBody>
          <a:bodyPr wrap="square">
            <a:spAutoFit/>
          </a:bodyPr>
          <a:lstStyle/>
          <a:p>
            <a:r>
              <a:rPr lang="fr-CA" sz="1400" dirty="0">
                <a:solidFill>
                  <a:schemeClr val="bg1"/>
                </a:solidFill>
                <a:latin typeface="Overpass" panose="020F0502020204030204" charset="0"/>
              </a:rPr>
              <a:t>Bureau des bourses et de l’aide financière</a:t>
            </a:r>
          </a:p>
          <a:p>
            <a:r>
              <a:rPr lang="fr-CA" sz="2000" dirty="0">
                <a:solidFill>
                  <a:schemeClr val="bg1"/>
                </a:solidFill>
                <a:latin typeface="Overpass" panose="020F0502020204030204" charset="0"/>
              </a:rPr>
              <a:t>Université Laval</a:t>
            </a:r>
          </a:p>
          <a:p>
            <a:endParaRPr lang="fr-CA" sz="2400" dirty="0">
              <a:solidFill>
                <a:schemeClr val="bg1"/>
              </a:solidFill>
              <a:latin typeface="Overpass" panose="020F0502020204030204" charset="0"/>
            </a:endParaRPr>
          </a:p>
          <a:p>
            <a:endParaRPr lang="fr-CA" sz="1000" dirty="0">
              <a:solidFill>
                <a:schemeClr val="bg1"/>
              </a:solidFill>
              <a:latin typeface="Overpass" panose="020F0502020204030204" charset="0"/>
            </a:endParaRPr>
          </a:p>
          <a:p>
            <a:r>
              <a:rPr lang="fr-CA" sz="1400">
                <a:solidFill>
                  <a:schemeClr val="bg1"/>
                </a:solidFill>
                <a:latin typeface="Overpass" panose="020F0502020204030204" charset="0"/>
              </a:rPr>
              <a:t>Été </a:t>
            </a:r>
            <a:r>
              <a:rPr lang="fr-CA" sz="1400" dirty="0">
                <a:solidFill>
                  <a:schemeClr val="bg1"/>
                </a:solidFill>
                <a:latin typeface="Overpass" panose="020F0502020204030204" charset="0"/>
              </a:rPr>
              <a:t>2025</a:t>
            </a:r>
          </a:p>
        </p:txBody>
      </p:sp>
    </p:spTree>
    <p:extLst>
      <p:ext uri="{BB962C8B-B14F-4D97-AF65-F5344CB8AC3E}">
        <p14:creationId xmlns:p14="http://schemas.microsoft.com/office/powerpoint/2010/main" val="4230594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F2FD3ADE-C0C8-43EC-9C0C-9A15014FA163}"/>
              </a:ext>
            </a:extLst>
          </p:cNvPr>
          <p:cNvSpPr>
            <a:spLocks noGrp="1"/>
          </p:cNvSpPr>
          <p:nvPr>
            <p:ph type="body" sz="quarter" idx="11"/>
            <p:custDataLst>
              <p:tags r:id="rId1"/>
            </p:custDataLst>
          </p:nvPr>
        </p:nvSpPr>
        <p:spPr>
          <a:xfrm>
            <a:off x="1023127" y="1058629"/>
            <a:ext cx="7149671" cy="959572"/>
          </a:xfrm>
        </p:spPr>
        <p:txBody>
          <a:bodyPr/>
          <a:lstStyle/>
          <a:p>
            <a:pPr>
              <a:lnSpc>
                <a:spcPct val="100000"/>
              </a:lnSpc>
            </a:pPr>
            <a:r>
              <a:rPr lang="fr-FR" b="0" dirty="0">
                <a:latin typeface="Overpass Light" pitchFamily="2" charset="77"/>
              </a:rPr>
              <a:t>Cet outil permet d’avoir une estimation du montant qui pourrait vous être accordé dans le cadre du Programme de prêts et bourses. </a:t>
            </a:r>
            <a:r>
              <a:rPr lang="fr-CA" b="0" dirty="0">
                <a:latin typeface="Overpass Light" pitchFamily="2" charset="77"/>
              </a:rPr>
              <a:t>En aucun cas les résultats ne doivent être interprétés comme un engagement de l’Aide financière aux études.</a:t>
            </a:r>
          </a:p>
        </p:txBody>
      </p:sp>
      <p:sp>
        <p:nvSpPr>
          <p:cNvPr id="14" name="Flèche : chevron 13">
            <a:extLst>
              <a:ext uri="{FF2B5EF4-FFF2-40B4-BE49-F238E27FC236}">
                <a16:creationId xmlns:a16="http://schemas.microsoft.com/office/drawing/2014/main" id="{CCBA0535-74E4-410B-A517-DC5437644658}"/>
              </a:ext>
            </a:extLst>
          </p:cNvPr>
          <p:cNvSpPr/>
          <p:nvPr>
            <p:custDataLst>
              <p:tags r:id="rId2"/>
            </p:custDataLst>
          </p:nvPr>
        </p:nvSpPr>
        <p:spPr>
          <a:xfrm>
            <a:off x="1041575" y="2260593"/>
            <a:ext cx="249441" cy="295407"/>
          </a:xfrm>
          <a:prstGeom prst="chevron">
            <a:avLst/>
          </a:prstGeom>
          <a:solidFill>
            <a:srgbClr val="C00000"/>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
        <p:nvSpPr>
          <p:cNvPr id="22" name="Titre 1">
            <a:extLst>
              <a:ext uri="{FF2B5EF4-FFF2-40B4-BE49-F238E27FC236}">
                <a16:creationId xmlns:a16="http://schemas.microsoft.com/office/drawing/2014/main" id="{E1B5A4EC-2411-DDAC-8000-D0EB49EBA18D}"/>
              </a:ext>
            </a:extLst>
          </p:cNvPr>
          <p:cNvSpPr txBox="1">
            <a:spLocks/>
          </p:cNvSpPr>
          <p:nvPr>
            <p:custDataLst>
              <p:tags r:id="rId3"/>
            </p:custDataLst>
          </p:nvPr>
        </p:nvSpPr>
        <p:spPr>
          <a:xfrm>
            <a:off x="1041576" y="2929652"/>
            <a:ext cx="3925454" cy="374290"/>
          </a:xfrm>
          <a:prstGeom prst="rect">
            <a:avLst/>
          </a:prstGeom>
        </p:spPr>
        <p:txBody>
          <a:bodyPr lIns="0" tIns="0" rIns="0" bIns="0"/>
          <a:lstStyle>
            <a:lvl1pPr algn="l" defTabSz="914400" rtl="0" eaLnBrk="1" latinLnBrk="0" hangingPunct="1">
              <a:lnSpc>
                <a:spcPct val="90000"/>
              </a:lnSpc>
              <a:spcBef>
                <a:spcPct val="0"/>
              </a:spcBef>
              <a:buNone/>
              <a:defRPr sz="2600" b="0" i="0" kern="1200" baseline="0">
                <a:solidFill>
                  <a:schemeClr val="accent1"/>
                </a:solidFill>
                <a:latin typeface="Overpass"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400" b="0" i="0" u="none" strike="noStrike" kern="1200" cap="none" spc="0" normalizeH="0" baseline="0" noProof="0" dirty="0">
                <a:ln>
                  <a:noFill/>
                </a:ln>
                <a:solidFill>
                  <a:srgbClr val="E30513"/>
                </a:solidFill>
                <a:effectLst/>
                <a:uLnTx/>
                <a:uFillTx/>
                <a:latin typeface="Overpass" pitchFamily="2" charset="77"/>
                <a:ea typeface="+mj-ea"/>
                <a:cs typeface="+mj-cs"/>
              </a:rPr>
              <a:t>Demande d’aide financière</a:t>
            </a:r>
          </a:p>
        </p:txBody>
      </p:sp>
      <p:sp>
        <p:nvSpPr>
          <p:cNvPr id="24" name="Espace réservé du texte 3">
            <a:extLst>
              <a:ext uri="{FF2B5EF4-FFF2-40B4-BE49-F238E27FC236}">
                <a16:creationId xmlns:a16="http://schemas.microsoft.com/office/drawing/2014/main" id="{7B701118-53A8-91E4-C24A-0A366C79EE56}"/>
              </a:ext>
            </a:extLst>
          </p:cNvPr>
          <p:cNvSpPr txBox="1">
            <a:spLocks/>
          </p:cNvSpPr>
          <p:nvPr>
            <p:custDataLst>
              <p:tags r:id="rId4"/>
            </p:custDataLst>
          </p:nvPr>
        </p:nvSpPr>
        <p:spPr>
          <a:xfrm>
            <a:off x="5237345" y="1612177"/>
            <a:ext cx="3466945" cy="2384311"/>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accent6"/>
                </a:solidFill>
                <a:latin typeface="Overpass" pitchFamily="2" charset="77"/>
                <a:ea typeface="+mn-ea"/>
                <a:cs typeface="+mn-cs"/>
              </a:defRPr>
            </a:lvl1pPr>
            <a:lvl2pPr marL="0" indent="0" algn="l" defTabSz="914400" rtl="0" eaLnBrk="1" latinLnBrk="0" hangingPunct="1">
              <a:lnSpc>
                <a:spcPct val="90000"/>
              </a:lnSpc>
              <a:spcBef>
                <a:spcPts val="4"/>
              </a:spcBef>
              <a:buFontTx/>
              <a:buNone/>
              <a:defRPr sz="1600" kern="1200" baseline="0">
                <a:solidFill>
                  <a:schemeClr val="tx1"/>
                </a:solidFill>
                <a:latin typeface="Overpass Light" pitchFamily="2" charset="77"/>
                <a:ea typeface="+mn-ea"/>
                <a:cs typeface="+mn-cs"/>
              </a:defRPr>
            </a:lvl2pPr>
            <a:lvl3pPr marL="9144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3pPr>
            <a:lvl4pPr marL="13716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4pPr>
            <a:lvl5pPr marL="18288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Tx/>
              <a:buNone/>
              <a:tabLst/>
              <a:defRPr/>
            </a:pPr>
            <a:endParaRPr kumimoji="0" lang="fr-CA" sz="1700" b="1" i="0" u="none" strike="noStrike" kern="1200" cap="none" spc="0" normalizeH="0" baseline="0" noProof="0" dirty="0">
              <a:ln>
                <a:noFill/>
              </a:ln>
              <a:solidFill>
                <a:srgbClr val="4D4D4D"/>
              </a:solidFill>
              <a:effectLst/>
              <a:uLnTx/>
              <a:uFillTx/>
              <a:latin typeface="Overpass" pitchFamily="2" charset="77"/>
              <a:ea typeface="+mn-ea"/>
              <a:cs typeface="+mn-cs"/>
            </a:endParaRPr>
          </a:p>
        </p:txBody>
      </p:sp>
      <p:sp>
        <p:nvSpPr>
          <p:cNvPr id="29" name="Espace réservé du texte 3">
            <a:extLst>
              <a:ext uri="{FF2B5EF4-FFF2-40B4-BE49-F238E27FC236}">
                <a16:creationId xmlns:a16="http://schemas.microsoft.com/office/drawing/2014/main" id="{759DB2C2-7DDE-B352-061C-A6B21537B078}"/>
              </a:ext>
            </a:extLst>
          </p:cNvPr>
          <p:cNvSpPr txBox="1">
            <a:spLocks/>
          </p:cNvSpPr>
          <p:nvPr>
            <p:custDataLst>
              <p:tags r:id="rId5"/>
            </p:custDataLst>
          </p:nvPr>
        </p:nvSpPr>
        <p:spPr>
          <a:xfrm>
            <a:off x="1041575" y="3429850"/>
            <a:ext cx="6846119" cy="589795"/>
          </a:xfrm>
          <a:prstGeom prst="rect">
            <a:avLst/>
          </a:prstGeom>
        </p:spPr>
        <p:txBody>
          <a:bodyPr lIns="0" tIns="0" rIns="0" bIns="0"/>
          <a:lstStyle>
            <a:lvl1pPr marL="0" indent="0" algn="l" defTabSz="914400" rtl="0" eaLnBrk="1" latinLnBrk="0" hangingPunct="1">
              <a:lnSpc>
                <a:spcPct val="90000"/>
              </a:lnSpc>
              <a:spcBef>
                <a:spcPts val="1000"/>
              </a:spcBef>
              <a:buFontTx/>
              <a:buNone/>
              <a:defRPr sz="1700" b="1" i="0" kern="1200" baseline="0">
                <a:solidFill>
                  <a:schemeClr val="accent6"/>
                </a:solidFill>
                <a:latin typeface="Overpass" pitchFamily="2" charset="77"/>
                <a:ea typeface="+mn-ea"/>
                <a:cs typeface="+mn-cs"/>
              </a:defRPr>
            </a:lvl1pPr>
            <a:lvl2pPr marL="0" indent="0" algn="l" defTabSz="914400" rtl="0" eaLnBrk="1" latinLnBrk="0" hangingPunct="1">
              <a:lnSpc>
                <a:spcPct val="90000"/>
              </a:lnSpc>
              <a:spcBef>
                <a:spcPts val="4"/>
              </a:spcBef>
              <a:buFontTx/>
              <a:buNone/>
              <a:defRPr sz="1600" kern="1200" baseline="0">
                <a:solidFill>
                  <a:schemeClr val="tx1"/>
                </a:solidFill>
                <a:latin typeface="Overpass Light" pitchFamily="2" charset="77"/>
                <a:ea typeface="+mn-ea"/>
                <a:cs typeface="+mn-cs"/>
              </a:defRPr>
            </a:lvl2pPr>
            <a:lvl3pPr marL="9144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3pPr>
            <a:lvl4pPr marL="13716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4pPr>
            <a:lvl5pPr marL="1828800" indent="0" algn="l" defTabSz="914400" rtl="0" eaLnBrk="1" latinLnBrk="0" hangingPunct="1">
              <a:lnSpc>
                <a:spcPct val="90000"/>
              </a:lnSpc>
              <a:spcBef>
                <a:spcPts val="500"/>
              </a:spcBef>
              <a:buFontTx/>
              <a:buNone/>
              <a:defRPr sz="1600" kern="1200" baseline="0">
                <a:solidFill>
                  <a:schemeClr val="tx1"/>
                </a:solidFill>
                <a:latin typeface="Overpass"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fr-FR" sz="1700" b="0" i="0" u="none" strike="noStrike" kern="1200" cap="none" spc="0" normalizeH="0" baseline="0" noProof="0" dirty="0">
                <a:ln>
                  <a:noFill/>
                </a:ln>
                <a:solidFill>
                  <a:srgbClr val="4D4D4D"/>
                </a:solidFill>
                <a:effectLst/>
                <a:uLnTx/>
                <a:uFillTx/>
                <a:latin typeface="Overpass Light" pitchFamily="2" charset="77"/>
                <a:ea typeface="+mn-ea"/>
                <a:cs typeface="+mn-cs"/>
              </a:rPr>
              <a:t>Pour effectuer une demande d’aide financière aux études, ayez en main votre code permanent et votre numéro d’assurance sociale.</a:t>
            </a:r>
            <a:endParaRPr kumimoji="0" lang="fr-CA" sz="1700" b="0" i="0" u="none" strike="noStrike" kern="1200" cap="none" spc="0" normalizeH="0" baseline="0" noProof="0" dirty="0">
              <a:ln>
                <a:noFill/>
              </a:ln>
              <a:solidFill>
                <a:srgbClr val="4D4D4D"/>
              </a:solidFill>
              <a:effectLst/>
              <a:uLnTx/>
              <a:uFillTx/>
              <a:latin typeface="Overpass Light" pitchFamily="2" charset="77"/>
              <a:ea typeface="+mn-ea"/>
              <a:cs typeface="+mn-cs"/>
            </a:endParaRPr>
          </a:p>
        </p:txBody>
      </p:sp>
      <p:sp>
        <p:nvSpPr>
          <p:cNvPr id="11" name="Titre 1">
            <a:extLst>
              <a:ext uri="{FF2B5EF4-FFF2-40B4-BE49-F238E27FC236}">
                <a16:creationId xmlns:a16="http://schemas.microsoft.com/office/drawing/2014/main" id="{30F0AFD6-3436-4AC5-E7F9-7896CA033E25}"/>
              </a:ext>
            </a:extLst>
          </p:cNvPr>
          <p:cNvSpPr txBox="1">
            <a:spLocks/>
          </p:cNvSpPr>
          <p:nvPr>
            <p:custDataLst>
              <p:tags r:id="rId6"/>
            </p:custDataLst>
          </p:nvPr>
        </p:nvSpPr>
        <p:spPr>
          <a:xfrm>
            <a:off x="1041576" y="630000"/>
            <a:ext cx="7333744" cy="374290"/>
          </a:xfrm>
          <a:prstGeom prst="rect">
            <a:avLst/>
          </a:prstGeom>
        </p:spPr>
        <p:txBody>
          <a:bodyPr lIns="0" tIns="0" rIns="0" bIns="0"/>
          <a:lstStyle>
            <a:lvl1pPr algn="l" defTabSz="914400" rtl="0" eaLnBrk="1" latinLnBrk="0" hangingPunct="1">
              <a:lnSpc>
                <a:spcPct val="90000"/>
              </a:lnSpc>
              <a:spcBef>
                <a:spcPct val="0"/>
              </a:spcBef>
              <a:buNone/>
              <a:defRPr sz="2600" b="0" i="0" kern="1200" baseline="0">
                <a:solidFill>
                  <a:schemeClr val="accent1"/>
                </a:solidFill>
                <a:latin typeface="Overpass" pitchFamily="2" charset="77"/>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2400" b="0" i="0" u="none" strike="noStrike" kern="1200" cap="none" spc="0" normalizeH="0" baseline="0" noProof="0" dirty="0">
                <a:ln>
                  <a:noFill/>
                </a:ln>
                <a:effectLst/>
                <a:uLnTx/>
                <a:uFillTx/>
                <a:latin typeface="Overpass" pitchFamily="2" charset="77"/>
                <a:ea typeface="+mj-ea"/>
                <a:cs typeface="+mj-cs"/>
              </a:rPr>
              <a:t>Simulateur de calcul</a:t>
            </a:r>
          </a:p>
        </p:txBody>
      </p:sp>
      <p:sp>
        <p:nvSpPr>
          <p:cNvPr id="6" name="ZoneTexte 5">
            <a:extLst>
              <a:ext uri="{FF2B5EF4-FFF2-40B4-BE49-F238E27FC236}">
                <a16:creationId xmlns:a16="http://schemas.microsoft.com/office/drawing/2014/main" id="{ED4E56E2-004C-8F35-6422-1A874D76FD98}"/>
              </a:ext>
            </a:extLst>
          </p:cNvPr>
          <p:cNvSpPr txBox="1"/>
          <p:nvPr>
            <p:custDataLst>
              <p:tags r:id="rId7"/>
            </p:custDataLst>
          </p:nvPr>
        </p:nvSpPr>
        <p:spPr>
          <a:xfrm>
            <a:off x="1369130" y="2278318"/>
            <a:ext cx="3790100"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chemeClr val="accent1"/>
                </a:solidFill>
                <a:effectLst/>
                <a:uLnTx/>
                <a:uFillTx/>
                <a:latin typeface="Overpass Light" panose="020B0604020202020204" charset="0"/>
                <a:ea typeface="+mn-ea"/>
                <a:cs typeface="+mn-cs"/>
                <a:hlinkClick r:id="rId12">
                  <a:extLst>
                    <a:ext uri="{A12FA001-AC4F-418D-AE19-62706E023703}">
                      <ahyp:hlinkClr xmlns:ahyp="http://schemas.microsoft.com/office/drawing/2018/hyperlinkcolor" val="tx"/>
                    </a:ext>
                  </a:extLst>
                </a:hlinkClick>
              </a:rPr>
              <a:t>Accéder au simulateur de calcul</a:t>
            </a:r>
            <a:endParaRPr kumimoji="0" lang="fr-CA" sz="1600" b="0" i="0" u="none" strike="noStrike" kern="1200" cap="none" spc="0" normalizeH="0" baseline="0" noProof="0" dirty="0">
              <a:ln>
                <a:noFill/>
              </a:ln>
              <a:solidFill>
                <a:schemeClr val="accent1"/>
              </a:solidFill>
              <a:effectLst/>
              <a:uLnTx/>
              <a:uFillTx/>
              <a:latin typeface="Overpass Light" panose="020B0604020202020204" charset="0"/>
              <a:ea typeface="+mn-ea"/>
              <a:cs typeface="+mn-cs"/>
            </a:endParaRPr>
          </a:p>
        </p:txBody>
      </p:sp>
      <p:sp>
        <p:nvSpPr>
          <p:cNvPr id="8" name="ZoneTexte 7">
            <a:extLst>
              <a:ext uri="{FF2B5EF4-FFF2-40B4-BE49-F238E27FC236}">
                <a16:creationId xmlns:a16="http://schemas.microsoft.com/office/drawing/2014/main" id="{AC935180-0AD0-6635-3266-7D49D377B818}"/>
              </a:ext>
            </a:extLst>
          </p:cNvPr>
          <p:cNvSpPr txBox="1"/>
          <p:nvPr>
            <p:custDataLst>
              <p:tags r:id="rId8"/>
            </p:custDataLst>
          </p:nvPr>
        </p:nvSpPr>
        <p:spPr>
          <a:xfrm>
            <a:off x="1369131" y="4138895"/>
            <a:ext cx="5929002" cy="246221"/>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1600" b="0" i="0" u="none" strike="noStrike" kern="1200" cap="none" spc="0" normalizeH="0" baseline="0" noProof="0" dirty="0">
                <a:ln>
                  <a:noFill/>
                </a:ln>
                <a:solidFill>
                  <a:schemeClr val="accent1"/>
                </a:solidFill>
                <a:effectLst/>
                <a:uLnTx/>
                <a:uFillTx/>
                <a:latin typeface="Overpass Light" panose="020B0604020202020204" charset="0"/>
                <a:ea typeface="+mn-ea"/>
                <a:cs typeface="+mn-cs"/>
                <a:hlinkClick r:id="rId13">
                  <a:extLst>
                    <a:ext uri="{A12FA001-AC4F-418D-AE19-62706E023703}">
                      <ahyp:hlinkClr xmlns:ahyp="http://schemas.microsoft.com/office/drawing/2018/hyperlinkcolor" val="tx"/>
                    </a:ext>
                  </a:extLst>
                </a:hlinkClick>
              </a:rPr>
              <a:t>Accéder à Mon dossier d’aide financière aux études</a:t>
            </a:r>
            <a:endParaRPr kumimoji="0" lang="fr-CA" sz="1600" b="0" i="0" u="none" strike="noStrike" kern="1200" cap="none" spc="0" normalizeH="0" baseline="0" noProof="0" dirty="0">
              <a:ln>
                <a:noFill/>
              </a:ln>
              <a:solidFill>
                <a:schemeClr val="accent1"/>
              </a:solidFill>
              <a:effectLst/>
              <a:uLnTx/>
              <a:uFillTx/>
              <a:latin typeface="Overpass Light" panose="020B0604020202020204" charset="0"/>
              <a:ea typeface="+mn-ea"/>
              <a:cs typeface="+mn-cs"/>
            </a:endParaRPr>
          </a:p>
        </p:txBody>
      </p:sp>
      <p:sp>
        <p:nvSpPr>
          <p:cNvPr id="18" name="Flèche : chevron 17">
            <a:extLst>
              <a:ext uri="{FF2B5EF4-FFF2-40B4-BE49-F238E27FC236}">
                <a16:creationId xmlns:a16="http://schemas.microsoft.com/office/drawing/2014/main" id="{253B6B89-26DA-135F-4F95-36802273B6F5}"/>
              </a:ext>
            </a:extLst>
          </p:cNvPr>
          <p:cNvSpPr/>
          <p:nvPr>
            <p:custDataLst>
              <p:tags r:id="rId9"/>
            </p:custDataLst>
          </p:nvPr>
        </p:nvSpPr>
        <p:spPr>
          <a:xfrm>
            <a:off x="1041576" y="4114303"/>
            <a:ext cx="249441" cy="295407"/>
          </a:xfrm>
          <a:prstGeom prst="chevron">
            <a:avLst/>
          </a:prstGeom>
          <a:solidFill>
            <a:srgbClr val="C00000"/>
          </a:solidFill>
          <a:ln>
            <a:solidFill>
              <a:schemeClr val="accent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schemeClr val="accent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259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7721A6-DAC7-48B3-B676-7416169E3253}"/>
              </a:ext>
            </a:extLst>
          </p:cNvPr>
          <p:cNvSpPr>
            <a:spLocks noGrp="1"/>
          </p:cNvSpPr>
          <p:nvPr>
            <p:ph type="ctrTitle"/>
            <p:custDataLst>
              <p:tags r:id="rId1"/>
            </p:custDataLst>
          </p:nvPr>
        </p:nvSpPr>
        <p:spPr/>
        <p:txBody>
          <a:bodyPr/>
          <a:lstStyle/>
          <a:p>
            <a:pPr algn="ctr"/>
            <a:r>
              <a:rPr lang="fr-CA" dirty="0"/>
              <a:t>Bourses d’études</a:t>
            </a:r>
          </a:p>
        </p:txBody>
      </p:sp>
      <p:sp>
        <p:nvSpPr>
          <p:cNvPr id="3" name="ZoneTexte 2">
            <a:extLst>
              <a:ext uri="{FF2B5EF4-FFF2-40B4-BE49-F238E27FC236}">
                <a16:creationId xmlns:a16="http://schemas.microsoft.com/office/drawing/2014/main" id="{8F7E9CF9-4DED-26BE-851E-78FE2BBE5E24}"/>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bbaf.ulaval.ca/bourses-</a:t>
            </a:r>
            <a:r>
              <a:rPr kumimoji="0" lang="fr-CA" sz="1800" b="0" i="0" u="none" strike="noStrike" kern="1200" cap="none" spc="0" normalizeH="0" baseline="0" noProof="0" dirty="0" err="1">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detudes</a:t>
            </a: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7652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a:extLst>
              <a:ext uri="{FF2B5EF4-FFF2-40B4-BE49-F238E27FC236}">
                <a16:creationId xmlns:a16="http://schemas.microsoft.com/office/drawing/2014/main" id="{8EFA06C2-B392-491B-789E-E9785316631B}"/>
              </a:ext>
            </a:extLst>
          </p:cNvPr>
          <p:cNvPicPr>
            <a:picLocks noGrp="1" noChangeAspect="1"/>
          </p:cNvPicPr>
          <p:nvPr>
            <p:ph type="pic" sz="quarter" idx="15"/>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p:pic>
      <p:sp>
        <p:nvSpPr>
          <p:cNvPr id="4" name="Espace réservé du contenu 3">
            <a:extLst>
              <a:ext uri="{FF2B5EF4-FFF2-40B4-BE49-F238E27FC236}">
                <a16:creationId xmlns:a16="http://schemas.microsoft.com/office/drawing/2014/main" id="{BAED5882-1BF9-43C6-8A6C-B664B3277078}"/>
              </a:ext>
            </a:extLst>
          </p:cNvPr>
          <p:cNvSpPr>
            <a:spLocks noGrp="1"/>
          </p:cNvSpPr>
          <p:nvPr>
            <p:ph idx="1"/>
            <p:custDataLst>
              <p:tags r:id="rId2"/>
            </p:custDataLst>
          </p:nvPr>
        </p:nvSpPr>
        <p:spPr>
          <a:xfrm>
            <a:off x="3343208" y="1843200"/>
            <a:ext cx="5515112" cy="2418834"/>
          </a:xfrm>
        </p:spPr>
        <p:txBody>
          <a:bodyPr/>
          <a:lstStyle/>
          <a:p>
            <a:pPr marL="0" indent="0">
              <a:buNone/>
            </a:pPr>
            <a:r>
              <a:rPr lang="fr-CA" sz="2800" dirty="0"/>
              <a:t>Vous pouvez être admissible à </a:t>
            </a:r>
            <a:br>
              <a:rPr lang="fr-CA" sz="2800" dirty="0"/>
            </a:br>
            <a:r>
              <a:rPr lang="fr-CA" sz="2800" dirty="0"/>
              <a:t>une bourse d'études même si vous n'êtes pas admissible aux prêts </a:t>
            </a:r>
            <a:br>
              <a:rPr lang="fr-CA" sz="2800" dirty="0"/>
            </a:br>
            <a:r>
              <a:rPr lang="fr-CA" sz="2800" dirty="0"/>
              <a:t>et bourses du gouvernement.</a:t>
            </a:r>
          </a:p>
          <a:p>
            <a:pPr marL="0" indent="0">
              <a:buNone/>
            </a:pPr>
            <a:endParaRPr lang="fr-CA" sz="2800" dirty="0"/>
          </a:p>
        </p:txBody>
      </p:sp>
    </p:spTree>
    <p:extLst>
      <p:ext uri="{BB962C8B-B14F-4D97-AF65-F5344CB8AC3E}">
        <p14:creationId xmlns:p14="http://schemas.microsoft.com/office/powerpoint/2010/main" val="396257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Rectangle 1">
            <a:hlinkClick r:id="rId5"/>
            <a:extLst>
              <a:ext uri="{FF2B5EF4-FFF2-40B4-BE49-F238E27FC236}">
                <a16:creationId xmlns:a16="http://schemas.microsoft.com/office/drawing/2014/main" id="{67186F73-ADAE-46BD-B7DE-F0298FF0FC7B}"/>
              </a:ext>
            </a:extLst>
          </p:cNvPr>
          <p:cNvSpPr/>
          <p:nvPr>
            <p:custDataLst>
              <p:tags r:id="rId1"/>
            </p:custDataLst>
          </p:nvPr>
        </p:nvSpPr>
        <p:spPr>
          <a:xfrm>
            <a:off x="1846217" y="687977"/>
            <a:ext cx="3648892" cy="35008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78605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27D60B3-96C3-4442-8829-A263F859BC31}"/>
              </a:ext>
            </a:extLst>
          </p:cNvPr>
          <p:cNvSpPr>
            <a:spLocks noGrp="1"/>
          </p:cNvSpPr>
          <p:nvPr>
            <p:ph type="title"/>
            <p:custDataLst>
              <p:tags r:id="rId1"/>
            </p:custDataLst>
          </p:nvPr>
        </p:nvSpPr>
        <p:spPr>
          <a:xfrm>
            <a:off x="3789072" y="630775"/>
            <a:ext cx="4979753" cy="374290"/>
          </a:xfrm>
        </p:spPr>
        <p:txBody>
          <a:bodyPr/>
          <a:lstStyle/>
          <a:p>
            <a:r>
              <a:rPr lang="fr-CA" dirty="0"/>
              <a:t>Bourses d’admission</a:t>
            </a:r>
          </a:p>
        </p:txBody>
      </p:sp>
      <p:sp>
        <p:nvSpPr>
          <p:cNvPr id="5" name="Espace réservé du texte 4">
            <a:extLst>
              <a:ext uri="{FF2B5EF4-FFF2-40B4-BE49-F238E27FC236}">
                <a16:creationId xmlns:a16="http://schemas.microsoft.com/office/drawing/2014/main" id="{F255818A-6006-4B4E-9A1D-20DBA3EBB9C2}"/>
              </a:ext>
            </a:extLst>
          </p:cNvPr>
          <p:cNvSpPr>
            <a:spLocks noGrp="1"/>
          </p:cNvSpPr>
          <p:nvPr>
            <p:ph type="body" sz="quarter" idx="14"/>
            <p:custDataLst>
              <p:tags r:id="rId2"/>
            </p:custDataLst>
          </p:nvPr>
        </p:nvSpPr>
        <p:spPr>
          <a:xfrm>
            <a:off x="3789847" y="1069200"/>
            <a:ext cx="4979753" cy="374290"/>
          </a:xfrm>
        </p:spPr>
        <p:txBody>
          <a:bodyPr/>
          <a:lstStyle/>
          <a:p>
            <a:r>
              <a:rPr lang="fr-CA" dirty="0"/>
              <a:t>Mobilité, leadership, excellence, soutien financier, etc. </a:t>
            </a:r>
          </a:p>
        </p:txBody>
      </p:sp>
      <p:sp>
        <p:nvSpPr>
          <p:cNvPr id="6" name="Rectangle à coins arrondis 3">
            <a:extLst>
              <a:ext uri="{FF2B5EF4-FFF2-40B4-BE49-F238E27FC236}">
                <a16:creationId xmlns:a16="http://schemas.microsoft.com/office/drawing/2014/main" id="{7EDF2B1D-550E-4268-835E-D82514BF12F1}"/>
              </a:ext>
            </a:extLst>
          </p:cNvPr>
          <p:cNvSpPr/>
          <p:nvPr>
            <p:custDataLst>
              <p:tags r:id="rId3"/>
            </p:custDataLst>
          </p:nvPr>
        </p:nvSpPr>
        <p:spPr>
          <a:xfrm>
            <a:off x="3789072" y="1676186"/>
            <a:ext cx="3903317"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Avoir effectué une demande d’admission à l’Université Laval</a:t>
            </a:r>
          </a:p>
        </p:txBody>
      </p:sp>
      <p:sp>
        <p:nvSpPr>
          <p:cNvPr id="7" name="Rectangle à coins arrondis 4">
            <a:extLst>
              <a:ext uri="{FF2B5EF4-FFF2-40B4-BE49-F238E27FC236}">
                <a16:creationId xmlns:a16="http://schemas.microsoft.com/office/drawing/2014/main" id="{BD719341-DEF5-487E-9323-4A195D50CD39}"/>
              </a:ext>
            </a:extLst>
          </p:cNvPr>
          <p:cNvSpPr/>
          <p:nvPr>
            <p:custDataLst>
              <p:tags r:id="rId4"/>
            </p:custDataLst>
          </p:nvPr>
        </p:nvSpPr>
        <p:spPr>
          <a:xfrm>
            <a:off x="3789073" y="3220153"/>
            <a:ext cx="3903316"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Répondre aux conditions d'admissibilité de la bourse</a:t>
            </a:r>
          </a:p>
        </p:txBody>
      </p:sp>
      <p:sp>
        <p:nvSpPr>
          <p:cNvPr id="9" name="Signe Plus 8">
            <a:extLst>
              <a:ext uri="{FF2B5EF4-FFF2-40B4-BE49-F238E27FC236}">
                <a16:creationId xmlns:a16="http://schemas.microsoft.com/office/drawing/2014/main" id="{06BAB0F7-D34A-4B79-A5CD-670F47707B28}"/>
              </a:ext>
            </a:extLst>
          </p:cNvPr>
          <p:cNvSpPr/>
          <p:nvPr>
            <p:custDataLst>
              <p:tags r:id="rId5"/>
            </p:custDataLst>
          </p:nvPr>
        </p:nvSpPr>
        <p:spPr>
          <a:xfrm>
            <a:off x="5243665" y="2621631"/>
            <a:ext cx="548640" cy="548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Espace réservé pour une image  12">
            <a:extLst>
              <a:ext uri="{FF2B5EF4-FFF2-40B4-BE49-F238E27FC236}">
                <a16:creationId xmlns:a16="http://schemas.microsoft.com/office/drawing/2014/main" id="{949F8C55-C791-D159-BD04-96FDA1B46A23}"/>
              </a:ext>
            </a:extLst>
          </p:cNvPr>
          <p:cNvPicPr>
            <a:picLocks noGrp="1" noChangeAspect="1"/>
          </p:cNvPicPr>
          <p:nvPr>
            <p:ph type="pic" sz="quarter" idx="15"/>
          </p:nvPr>
        </p:nvPicPr>
        <p:blipFill>
          <a:blip r:embed="rId8" cstate="screen">
            <a:extLst>
              <a:ext uri="{BEBA8EAE-BF5A-486C-A8C5-ECC9F3942E4B}">
                <a14:imgProps xmlns:a14="http://schemas.microsoft.com/office/drawing/2010/main">
                  <a14:imgLayer r:embed="rId9">
                    <a14:imgEffect>
                      <a14:brightnessContrast bright="8000"/>
                    </a14:imgEffect>
                  </a14:imgLayer>
                </a14:imgProps>
              </a:ext>
              <a:ext uri="{28A0092B-C50C-407E-A947-70E740481C1C}">
                <a14:useLocalDpi xmlns:a14="http://schemas.microsoft.com/office/drawing/2010/main"/>
              </a:ext>
            </a:extLst>
          </a:blip>
          <a:srcRect/>
          <a:stretch>
            <a:fillRect/>
          </a:stretch>
        </p:blipFill>
        <p:spPr>
          <a:xfrm>
            <a:off x="0" y="0"/>
            <a:ext cx="3043238" cy="5143500"/>
          </a:xfrm>
        </p:spPr>
      </p:pic>
    </p:spTree>
    <p:extLst>
      <p:ext uri="{BB962C8B-B14F-4D97-AF65-F5344CB8AC3E}">
        <p14:creationId xmlns:p14="http://schemas.microsoft.com/office/powerpoint/2010/main" val="3388227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pour une image  10" descr="Une image contenant personne, habits, tenue&#10;&#10;Description générée automatiquement">
            <a:extLst>
              <a:ext uri="{FF2B5EF4-FFF2-40B4-BE49-F238E27FC236}">
                <a16:creationId xmlns:a16="http://schemas.microsoft.com/office/drawing/2014/main" id="{559806F9-0581-4BA9-826B-B4DCC87B5F07}"/>
              </a:ext>
            </a:extLst>
          </p:cNvPr>
          <p:cNvPicPr>
            <a:picLocks noGrp="1" noChangeAspect="1"/>
          </p:cNvPicPr>
          <p:nvPr>
            <p:ph type="pic" sz="quarter" idx="15"/>
            <p:custDataLst>
              <p:tags r:id="rId1"/>
            </p:custDataLst>
          </p:nvPr>
        </p:nvPicPr>
        <p:blipFill rotWithShape="1">
          <a:blip r:embed="rId9" cstate="screen">
            <a:extLst>
              <a:ext uri="{28A0092B-C50C-407E-A947-70E740481C1C}">
                <a14:useLocalDpi xmlns:a14="http://schemas.microsoft.com/office/drawing/2010/main"/>
              </a:ext>
            </a:extLst>
          </a:blip>
          <a:srcRect/>
          <a:stretch/>
        </p:blipFill>
        <p:spPr/>
      </p:pic>
      <p:sp>
        <p:nvSpPr>
          <p:cNvPr id="5" name="Espace réservé du texte 4">
            <a:extLst>
              <a:ext uri="{FF2B5EF4-FFF2-40B4-BE49-F238E27FC236}">
                <a16:creationId xmlns:a16="http://schemas.microsoft.com/office/drawing/2014/main" id="{F255818A-6006-4B4E-9A1D-20DBA3EBB9C2}"/>
              </a:ext>
            </a:extLst>
          </p:cNvPr>
          <p:cNvSpPr>
            <a:spLocks noGrp="1"/>
          </p:cNvSpPr>
          <p:nvPr>
            <p:ph idx="1"/>
            <p:custDataLst>
              <p:tags r:id="rId2"/>
            </p:custDataLst>
          </p:nvPr>
        </p:nvSpPr>
        <p:spPr/>
        <p:txBody>
          <a:bodyPr/>
          <a:lstStyle/>
          <a:p>
            <a:r>
              <a:rPr lang="fr-CA" dirty="0"/>
              <a:t>Mobilité, leadership, excellence, soutien financier, etc. </a:t>
            </a:r>
          </a:p>
        </p:txBody>
      </p:sp>
      <p:sp>
        <p:nvSpPr>
          <p:cNvPr id="6" name="Rectangle à coins arrondis 3">
            <a:extLst>
              <a:ext uri="{FF2B5EF4-FFF2-40B4-BE49-F238E27FC236}">
                <a16:creationId xmlns:a16="http://schemas.microsoft.com/office/drawing/2014/main" id="{7EDF2B1D-550E-4268-835E-D82514BF12F1}"/>
              </a:ext>
            </a:extLst>
          </p:cNvPr>
          <p:cNvSpPr/>
          <p:nvPr>
            <p:custDataLst>
              <p:tags r:id="rId3"/>
            </p:custDataLst>
          </p:nvPr>
        </p:nvSpPr>
        <p:spPr>
          <a:xfrm>
            <a:off x="3789073" y="1676186"/>
            <a:ext cx="3457824"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Avoir terminé au moins une session universitaire</a:t>
            </a:r>
          </a:p>
        </p:txBody>
      </p:sp>
      <p:sp>
        <p:nvSpPr>
          <p:cNvPr id="7" name="Rectangle à coins arrondis 4">
            <a:extLst>
              <a:ext uri="{FF2B5EF4-FFF2-40B4-BE49-F238E27FC236}">
                <a16:creationId xmlns:a16="http://schemas.microsoft.com/office/drawing/2014/main" id="{BD719341-DEF5-487E-9323-4A195D50CD39}"/>
              </a:ext>
            </a:extLst>
          </p:cNvPr>
          <p:cNvSpPr/>
          <p:nvPr>
            <p:custDataLst>
              <p:tags r:id="rId4"/>
            </p:custDataLst>
          </p:nvPr>
        </p:nvSpPr>
        <p:spPr>
          <a:xfrm>
            <a:off x="3789073" y="3220153"/>
            <a:ext cx="3457824" cy="895564"/>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latin typeface="Overpass" panose="00000500000000000000" pitchFamily="2" charset="0"/>
              </a:rPr>
              <a:t>Répondre aux conditions d'admissibilité de la bourse</a:t>
            </a:r>
          </a:p>
        </p:txBody>
      </p:sp>
      <p:sp>
        <p:nvSpPr>
          <p:cNvPr id="9" name="Signe Plus 8">
            <a:extLst>
              <a:ext uri="{FF2B5EF4-FFF2-40B4-BE49-F238E27FC236}">
                <a16:creationId xmlns:a16="http://schemas.microsoft.com/office/drawing/2014/main" id="{06BAB0F7-D34A-4B79-A5CD-670F47707B28}"/>
              </a:ext>
            </a:extLst>
          </p:cNvPr>
          <p:cNvSpPr/>
          <p:nvPr>
            <p:custDataLst>
              <p:tags r:id="rId5"/>
            </p:custDataLst>
          </p:nvPr>
        </p:nvSpPr>
        <p:spPr>
          <a:xfrm>
            <a:off x="5243665" y="2621631"/>
            <a:ext cx="548640" cy="54864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Titre 3">
            <a:extLst>
              <a:ext uri="{FF2B5EF4-FFF2-40B4-BE49-F238E27FC236}">
                <a16:creationId xmlns:a16="http://schemas.microsoft.com/office/drawing/2014/main" id="{61A473FB-B321-502A-9C69-B54DAB5320DF}"/>
              </a:ext>
            </a:extLst>
          </p:cNvPr>
          <p:cNvSpPr>
            <a:spLocks noGrp="1"/>
          </p:cNvSpPr>
          <p:nvPr>
            <p:ph type="title"/>
            <p:custDataLst>
              <p:tags r:id="rId6"/>
            </p:custDataLst>
          </p:nvPr>
        </p:nvSpPr>
        <p:spPr>
          <a:xfrm>
            <a:off x="3789073" y="630775"/>
            <a:ext cx="5485625" cy="374290"/>
          </a:xfrm>
        </p:spPr>
        <p:txBody>
          <a:bodyPr/>
          <a:lstStyle/>
          <a:p>
            <a:r>
              <a:rPr lang="fr-CA" dirty="0">
                <a:solidFill>
                  <a:schemeClr val="accent1"/>
                </a:solidFill>
              </a:rPr>
              <a:t>Bourses en cours d’études</a:t>
            </a:r>
          </a:p>
        </p:txBody>
      </p:sp>
    </p:spTree>
    <p:extLst>
      <p:ext uri="{BB962C8B-B14F-4D97-AF65-F5344CB8AC3E}">
        <p14:creationId xmlns:p14="http://schemas.microsoft.com/office/powerpoint/2010/main" val="2485637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F11FDA6B-3021-9DD1-5EF5-704365F84CF7}"/>
              </a:ext>
            </a:extLst>
          </p:cNvPr>
          <p:cNvPicPr>
            <a:picLocks noChangeAspect="1"/>
          </p:cNvPicPr>
          <p:nvPr/>
        </p:nvPicPr>
        <p:blipFill>
          <a:blip r:embed="rId7" cstate="screen">
            <a:extLst>
              <a:ext uri="{BEBA8EAE-BF5A-486C-A8C5-ECC9F3942E4B}">
                <a14:imgProps xmlns:a14="http://schemas.microsoft.com/office/drawing/2010/main">
                  <a14:imgLayer r:embed="rId8">
                    <a14:imgEffect>
                      <a14:brightnessContrast bright="16000"/>
                    </a14:imgEffect>
                  </a14:imgLayer>
                </a14:imgProps>
              </a:ext>
              <a:ext uri="{28A0092B-C50C-407E-A947-70E740481C1C}">
                <a14:useLocalDpi xmlns:a14="http://schemas.microsoft.com/office/drawing/2010/main"/>
              </a:ext>
            </a:extLst>
          </a:blip>
          <a:srcRect/>
          <a:stretch>
            <a:fillRect/>
          </a:stretch>
        </p:blipFill>
        <p:spPr>
          <a:xfrm>
            <a:off x="0" y="2376"/>
            <a:ext cx="3043238" cy="2491740"/>
          </a:xfrm>
          <a:prstGeom prst="rect">
            <a:avLst/>
          </a:prstGeom>
        </p:spPr>
      </p:pic>
      <p:sp>
        <p:nvSpPr>
          <p:cNvPr id="8" name="Rectangle à coins arrondis 9">
            <a:hlinkClick r:id="rId9"/>
            <a:extLst>
              <a:ext uri="{FF2B5EF4-FFF2-40B4-BE49-F238E27FC236}">
                <a16:creationId xmlns:a16="http://schemas.microsoft.com/office/drawing/2014/main" id="{F04A6137-E68C-4D82-93A3-3E454CCBC274}"/>
              </a:ext>
            </a:extLst>
          </p:cNvPr>
          <p:cNvSpPr/>
          <p:nvPr>
            <p:custDataLst>
              <p:tags r:id="rId1"/>
            </p:custDataLst>
          </p:nvPr>
        </p:nvSpPr>
        <p:spPr>
          <a:xfrm>
            <a:off x="3789073" y="2900289"/>
            <a:ext cx="4431901" cy="997341"/>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latin typeface="Overpass" panose="00000500000000000000" pitchFamily="2" charset="0"/>
              </a:rPr>
              <a:t>Bourses d’études supérieures </a:t>
            </a:r>
            <a:br>
              <a:rPr lang="fr-CA" sz="2000" dirty="0">
                <a:latin typeface="Overpass" panose="00000500000000000000" pitchFamily="2" charset="0"/>
              </a:rPr>
            </a:br>
            <a:r>
              <a:rPr lang="fr-CA" sz="2000" dirty="0">
                <a:latin typeface="Overpass" panose="00000500000000000000" pitchFamily="2" charset="0"/>
              </a:rPr>
              <a:t>des organismes subventionnaires  </a:t>
            </a:r>
            <a:br>
              <a:rPr lang="fr-CA" sz="2000" dirty="0">
                <a:latin typeface="Overpass" panose="00000500000000000000" pitchFamily="2" charset="0"/>
              </a:rPr>
            </a:br>
            <a:r>
              <a:rPr lang="fr-CA" sz="1400" dirty="0">
                <a:latin typeface="Overpass" panose="00000500000000000000" pitchFamily="2" charset="0"/>
              </a:rPr>
              <a:t>(provincial et fédéral)</a:t>
            </a:r>
          </a:p>
        </p:txBody>
      </p:sp>
      <p:sp>
        <p:nvSpPr>
          <p:cNvPr id="9" name="Rectangle à coins arrondis 10">
            <a:hlinkClick r:id="rId10"/>
            <a:extLst>
              <a:ext uri="{FF2B5EF4-FFF2-40B4-BE49-F238E27FC236}">
                <a16:creationId xmlns:a16="http://schemas.microsoft.com/office/drawing/2014/main" id="{D0BC2090-8AB4-459D-9B54-C1389B8262C7}"/>
              </a:ext>
            </a:extLst>
          </p:cNvPr>
          <p:cNvSpPr/>
          <p:nvPr>
            <p:custDataLst>
              <p:tags r:id="rId2"/>
            </p:custDataLst>
          </p:nvPr>
        </p:nvSpPr>
        <p:spPr>
          <a:xfrm>
            <a:off x="3789073" y="1699652"/>
            <a:ext cx="4431901" cy="792088"/>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latin typeface="Overpass" panose="00000500000000000000" pitchFamily="2" charset="0"/>
              </a:rPr>
              <a:t>Bourses de réussite de la Faculté des études supérieures et postdoctorales </a:t>
            </a:r>
          </a:p>
        </p:txBody>
      </p:sp>
      <p:pic>
        <p:nvPicPr>
          <p:cNvPr id="25" name="Espace réservé pour une image  24" descr="Une image contenant texte, portable, intérieur, personne&#10;&#10;Description générée automatiquement">
            <a:extLst>
              <a:ext uri="{FF2B5EF4-FFF2-40B4-BE49-F238E27FC236}">
                <a16:creationId xmlns:a16="http://schemas.microsoft.com/office/drawing/2014/main" id="{039FBD98-1193-4720-B5EA-665A5BCE1587}"/>
              </a:ext>
            </a:extLst>
          </p:cNvPr>
          <p:cNvPicPr>
            <a:picLocks noGrp="1" noChangeAspect="1"/>
          </p:cNvPicPr>
          <p:nvPr>
            <p:ph type="pic" sz="quarter" idx="16"/>
            <p:custDataLst>
              <p:tags r:id="rId3"/>
            </p:custDataLst>
          </p:nvPr>
        </p:nvPicPr>
        <p:blipFill>
          <a:blip r:embed="rId11" cstate="screen">
            <a:extLst>
              <a:ext uri="{28A0092B-C50C-407E-A947-70E740481C1C}">
                <a14:useLocalDpi xmlns:a14="http://schemas.microsoft.com/office/drawing/2010/main"/>
              </a:ext>
            </a:extLst>
          </a:blip>
          <a:srcRect/>
          <a:stretch>
            <a:fillRect/>
          </a:stretch>
        </p:blipFill>
        <p:spPr>
          <a:xfrm>
            <a:off x="0" y="2651760"/>
            <a:ext cx="3043238" cy="2491740"/>
          </a:xfrm>
        </p:spPr>
      </p:pic>
      <p:sp>
        <p:nvSpPr>
          <p:cNvPr id="15" name="ZoneTexte 14">
            <a:extLst>
              <a:ext uri="{FF2B5EF4-FFF2-40B4-BE49-F238E27FC236}">
                <a16:creationId xmlns:a16="http://schemas.microsoft.com/office/drawing/2014/main" id="{3F4A7067-5452-9FDB-8EA6-4BBBCCBB4AA9}"/>
              </a:ext>
            </a:extLst>
          </p:cNvPr>
          <p:cNvSpPr txBox="1"/>
          <p:nvPr/>
        </p:nvSpPr>
        <p:spPr>
          <a:xfrm>
            <a:off x="1626061" y="2230130"/>
            <a:ext cx="1758333" cy="261610"/>
          </a:xfrm>
          <a:prstGeom prst="rect">
            <a:avLst/>
          </a:prstGeom>
          <a:noFill/>
        </p:spPr>
        <p:txBody>
          <a:bodyPr wrap="square">
            <a:spAutoFit/>
          </a:bodyPr>
          <a:lstStyle/>
          <a:p>
            <a:r>
              <a:rPr lang="fr-CA" sz="1100" b="0" i="0" dirty="0">
                <a:solidFill>
                  <a:schemeClr val="bg1"/>
                </a:solidFill>
                <a:effectLst/>
                <a:latin typeface="Overpass" pitchFamily="2" charset="0"/>
              </a:rPr>
              <a:t>Dany Vachon/ULaval</a:t>
            </a:r>
            <a:endParaRPr lang="fr-CA" sz="1100" dirty="0">
              <a:solidFill>
                <a:schemeClr val="bg1"/>
              </a:solidFill>
            </a:endParaRPr>
          </a:p>
        </p:txBody>
      </p:sp>
      <p:sp>
        <p:nvSpPr>
          <p:cNvPr id="7" name="Titre 3">
            <a:extLst>
              <a:ext uri="{FF2B5EF4-FFF2-40B4-BE49-F238E27FC236}">
                <a16:creationId xmlns:a16="http://schemas.microsoft.com/office/drawing/2014/main" id="{888CD28D-57C8-47E4-A7FB-473669E6873C}"/>
              </a:ext>
            </a:extLst>
          </p:cNvPr>
          <p:cNvSpPr>
            <a:spLocks noGrp="1"/>
          </p:cNvSpPr>
          <p:nvPr>
            <p:ph type="title"/>
            <p:custDataLst>
              <p:tags r:id="rId4"/>
            </p:custDataLst>
          </p:nvPr>
        </p:nvSpPr>
        <p:spPr>
          <a:xfrm>
            <a:off x="3789073" y="630775"/>
            <a:ext cx="4979752" cy="374290"/>
          </a:xfrm>
        </p:spPr>
        <p:txBody>
          <a:bodyPr/>
          <a:lstStyle/>
          <a:p>
            <a:r>
              <a:rPr lang="fr-CA" dirty="0"/>
              <a:t>Bourses de recherche</a:t>
            </a:r>
            <a:br>
              <a:rPr lang="fr-CA" dirty="0"/>
            </a:br>
            <a:r>
              <a:rPr lang="fr-CA" sz="2000" dirty="0">
                <a:solidFill>
                  <a:schemeClr val="tx1">
                    <a:lumMod val="65000"/>
                    <a:lumOff val="35000"/>
                  </a:schemeClr>
                </a:solidFill>
              </a:rPr>
              <a:t>Cycles supérieurs</a:t>
            </a:r>
          </a:p>
        </p:txBody>
      </p:sp>
    </p:spTree>
    <p:extLst>
      <p:ext uri="{BB962C8B-B14F-4D97-AF65-F5344CB8AC3E}">
        <p14:creationId xmlns:p14="http://schemas.microsoft.com/office/powerpoint/2010/main" val="1332153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Espace réservé pour une image  2">
            <a:extLst>
              <a:ext uri="{FF2B5EF4-FFF2-40B4-BE49-F238E27FC236}">
                <a16:creationId xmlns:a16="http://schemas.microsoft.com/office/drawing/2014/main" id="{6724A94F-FBD9-23FE-57CE-B93D44F181BB}"/>
              </a:ext>
            </a:extLst>
          </p:cNvPr>
          <p:cNvPicPr>
            <a:picLocks noGrp="1" noChangeAspect="1"/>
          </p:cNvPicPr>
          <p:nvPr>
            <p:ph type="pic" sz="quarter" idx="15"/>
          </p:nvPr>
        </p:nvPicPr>
        <p:blipFill>
          <a:blip r:embed="rId7" cstate="screen">
            <a:extLst>
              <a:ext uri="{28A0092B-C50C-407E-A947-70E740481C1C}">
                <a14:useLocalDpi xmlns:a14="http://schemas.microsoft.com/office/drawing/2010/main"/>
              </a:ext>
            </a:extLst>
          </a:blip>
          <a:srcRect b="-120"/>
          <a:stretch>
            <a:fillRect/>
          </a:stretch>
        </p:blipFill>
        <p:spPr>
          <a:xfrm>
            <a:off x="0" y="0"/>
            <a:ext cx="3043238" cy="5143500"/>
          </a:xfrm>
        </p:spPr>
      </p:pic>
      <p:sp>
        <p:nvSpPr>
          <p:cNvPr id="4" name="Titre 3">
            <a:extLst>
              <a:ext uri="{FF2B5EF4-FFF2-40B4-BE49-F238E27FC236}">
                <a16:creationId xmlns:a16="http://schemas.microsoft.com/office/drawing/2014/main" id="{E4E19C1A-E07B-43C8-AEA3-1E22A8D473F6}"/>
              </a:ext>
            </a:extLst>
          </p:cNvPr>
          <p:cNvSpPr>
            <a:spLocks noGrp="1"/>
          </p:cNvSpPr>
          <p:nvPr>
            <p:ph type="title"/>
            <p:custDataLst>
              <p:tags r:id="rId1"/>
            </p:custDataLst>
          </p:nvPr>
        </p:nvSpPr>
        <p:spPr>
          <a:xfrm>
            <a:off x="3658375" y="629647"/>
            <a:ext cx="5485625" cy="374290"/>
          </a:xfrm>
        </p:spPr>
        <p:txBody>
          <a:bodyPr/>
          <a:lstStyle/>
          <a:p>
            <a:r>
              <a:rPr lang="fr-CA" dirty="0"/>
              <a:t>Étudiantes et étudiants </a:t>
            </a:r>
            <a:br>
              <a:rPr lang="fr-CA" dirty="0"/>
            </a:br>
            <a:r>
              <a:rPr lang="fr-CA" dirty="0"/>
              <a:t>de l’international</a:t>
            </a:r>
          </a:p>
        </p:txBody>
      </p:sp>
      <p:sp>
        <p:nvSpPr>
          <p:cNvPr id="7" name="Rectangle à coins arrondis 9">
            <a:hlinkClick r:id="rId8"/>
            <a:extLst>
              <a:ext uri="{FF2B5EF4-FFF2-40B4-BE49-F238E27FC236}">
                <a16:creationId xmlns:a16="http://schemas.microsoft.com/office/drawing/2014/main" id="{346F59E1-E7F3-44E7-AC8B-199A1BE2BCC9}"/>
              </a:ext>
            </a:extLst>
          </p:cNvPr>
          <p:cNvSpPr/>
          <p:nvPr>
            <p:custDataLst>
              <p:tags r:id="rId2"/>
            </p:custDataLst>
          </p:nvPr>
        </p:nvSpPr>
        <p:spPr>
          <a:xfrm>
            <a:off x="3658375" y="1773152"/>
            <a:ext cx="4407674" cy="997341"/>
          </a:xfrm>
          <a:prstGeom prst="roundRect">
            <a:avLst/>
          </a:prstGeom>
          <a:solidFill>
            <a:schemeClr val="tx1">
              <a:lumMod val="65000"/>
              <a:lumOff val="3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CA" sz="2000" dirty="0">
                <a:latin typeface="Overpass" panose="00000500000000000000" pitchFamily="2" charset="0"/>
              </a:rPr>
              <a:t>Bourses d’exemption des droits de scolarité supplémentaires</a:t>
            </a:r>
            <a:endParaRPr lang="fr-CA" sz="1400" dirty="0">
              <a:latin typeface="Overpass" panose="00000500000000000000" pitchFamily="2" charset="0"/>
            </a:endParaRPr>
          </a:p>
        </p:txBody>
      </p:sp>
      <p:sp>
        <p:nvSpPr>
          <p:cNvPr id="6" name="Rectangle à coins arrondis 9">
            <a:hlinkClick r:id="rId8"/>
            <a:extLst>
              <a:ext uri="{FF2B5EF4-FFF2-40B4-BE49-F238E27FC236}">
                <a16:creationId xmlns:a16="http://schemas.microsoft.com/office/drawing/2014/main" id="{815024FC-75D1-5CB5-3050-0CD77AAE7720}"/>
              </a:ext>
            </a:extLst>
          </p:cNvPr>
          <p:cNvSpPr/>
          <p:nvPr>
            <p:custDataLst>
              <p:tags r:id="rId3"/>
            </p:custDataLst>
          </p:nvPr>
        </p:nvSpPr>
        <p:spPr>
          <a:xfrm>
            <a:off x="3658375" y="3140127"/>
            <a:ext cx="1594007" cy="592496"/>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fr-CA" sz="1400" b="1" dirty="0">
                <a:solidFill>
                  <a:schemeClr val="bg1"/>
                </a:solidFill>
                <a:hlinkClick r:id="rId9">
                  <a:extLst>
                    <a:ext uri="{A12FA001-AC4F-418D-AE19-62706E023703}">
                      <ahyp:hlinkClr xmlns:ahyp="http://schemas.microsoft.com/office/drawing/2018/hyperlinkcolor" val="tx"/>
                    </a:ext>
                  </a:extLst>
                </a:hlinkClick>
              </a:rPr>
              <a:t>1er et 2e cycles</a:t>
            </a:r>
            <a:endParaRPr lang="fr-CA" sz="1400" b="1" dirty="0">
              <a:solidFill>
                <a:schemeClr val="bg1"/>
              </a:solidFill>
            </a:endParaRPr>
          </a:p>
        </p:txBody>
      </p:sp>
      <p:sp>
        <p:nvSpPr>
          <p:cNvPr id="8" name="Rectangle à coins arrondis 9">
            <a:hlinkClick r:id="rId8"/>
            <a:extLst>
              <a:ext uri="{FF2B5EF4-FFF2-40B4-BE49-F238E27FC236}">
                <a16:creationId xmlns:a16="http://schemas.microsoft.com/office/drawing/2014/main" id="{874D6523-E498-9A7A-1DE9-0738C4BAC0FF}"/>
              </a:ext>
            </a:extLst>
          </p:cNvPr>
          <p:cNvSpPr/>
          <p:nvPr>
            <p:custDataLst>
              <p:tags r:id="rId4"/>
            </p:custDataLst>
          </p:nvPr>
        </p:nvSpPr>
        <p:spPr>
          <a:xfrm>
            <a:off x="5540568" y="3140127"/>
            <a:ext cx="1594007" cy="592496"/>
          </a:xfrm>
          <a:prstGeom prst="round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a:solidFill>
                  <a:schemeClr val="bg1"/>
                </a:solidFill>
                <a:hlinkClick r:id="rId10">
                  <a:extLst>
                    <a:ext uri="{A12FA001-AC4F-418D-AE19-62706E023703}">
                      <ahyp:hlinkClr xmlns:ahyp="http://schemas.microsoft.com/office/drawing/2018/hyperlinkcolor" val="tx"/>
                    </a:ext>
                  </a:extLst>
                </a:hlinkClick>
              </a:rPr>
              <a:t>3e cycle</a:t>
            </a:r>
            <a:endParaRPr lang="fr-CA" sz="1400" b="1" dirty="0">
              <a:solidFill>
                <a:schemeClr val="bg1"/>
              </a:solidFill>
            </a:endParaRPr>
          </a:p>
        </p:txBody>
      </p:sp>
      <p:sp>
        <p:nvSpPr>
          <p:cNvPr id="11" name="ZoneTexte 10">
            <a:extLst>
              <a:ext uri="{FF2B5EF4-FFF2-40B4-BE49-F238E27FC236}">
                <a16:creationId xmlns:a16="http://schemas.microsoft.com/office/drawing/2014/main" id="{D642007C-240B-956B-81B7-4F251E5CD46C}"/>
              </a:ext>
            </a:extLst>
          </p:cNvPr>
          <p:cNvSpPr txBox="1"/>
          <p:nvPr/>
        </p:nvSpPr>
        <p:spPr>
          <a:xfrm>
            <a:off x="1700887" y="4866435"/>
            <a:ext cx="1411362" cy="261610"/>
          </a:xfrm>
          <a:prstGeom prst="rect">
            <a:avLst/>
          </a:prstGeom>
          <a:noFill/>
        </p:spPr>
        <p:txBody>
          <a:bodyPr wrap="square">
            <a:spAutoFit/>
          </a:bodyPr>
          <a:lstStyle/>
          <a:p>
            <a:r>
              <a:rPr lang="fr-CA" sz="1100" b="0" i="0" dirty="0">
                <a:solidFill>
                  <a:schemeClr val="bg1"/>
                </a:solidFill>
                <a:effectLst/>
                <a:latin typeface="Overpass" pitchFamily="2" charset="0"/>
              </a:rPr>
              <a:t>Dany Vachon/ULaval</a:t>
            </a:r>
            <a:endParaRPr lang="fr-CA" sz="1100" dirty="0">
              <a:solidFill>
                <a:schemeClr val="bg1"/>
              </a:solidFill>
            </a:endParaRPr>
          </a:p>
        </p:txBody>
      </p:sp>
    </p:spTree>
    <p:extLst>
      <p:ext uri="{BB962C8B-B14F-4D97-AF65-F5344CB8AC3E}">
        <p14:creationId xmlns:p14="http://schemas.microsoft.com/office/powerpoint/2010/main" val="14678914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5D4E81E-FAF3-4E69-A670-9F7253825A74}"/>
              </a:ext>
            </a:extLst>
          </p:cNvPr>
          <p:cNvSpPr>
            <a:spLocks noGrp="1"/>
          </p:cNvSpPr>
          <p:nvPr>
            <p:ph type="ctrTitle"/>
            <p:custDataLst>
              <p:tags r:id="rId1"/>
            </p:custDataLst>
          </p:nvPr>
        </p:nvSpPr>
        <p:spPr/>
        <p:txBody>
          <a:bodyPr/>
          <a:lstStyle/>
          <a:p>
            <a:pPr algn="ctr">
              <a:lnSpc>
                <a:spcPct val="100000"/>
              </a:lnSpc>
            </a:pPr>
            <a:r>
              <a:rPr lang="fr-CA" dirty="0"/>
              <a:t>Recherche dans </a:t>
            </a:r>
            <a:br>
              <a:rPr lang="fr-CA" dirty="0"/>
            </a:br>
            <a:r>
              <a:rPr lang="fr-CA" dirty="0"/>
              <a:t>le répertoire </a:t>
            </a:r>
            <a:br>
              <a:rPr lang="fr-CA" dirty="0"/>
            </a:br>
            <a:r>
              <a:rPr lang="fr-CA" dirty="0"/>
              <a:t>des bourses</a:t>
            </a:r>
          </a:p>
        </p:txBody>
      </p:sp>
      <p:sp>
        <p:nvSpPr>
          <p:cNvPr id="3" name="ZoneTexte 2">
            <a:extLst>
              <a:ext uri="{FF2B5EF4-FFF2-40B4-BE49-F238E27FC236}">
                <a16:creationId xmlns:a16="http://schemas.microsoft.com/office/drawing/2014/main" id="{A76DB511-EE34-D95C-6F2E-F39CAB0678BF}"/>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8F8F8"/>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repertoire.bbaf.ulaval.ca</a:t>
            </a:r>
            <a:endParaRPr kumimoji="0" lang="fr-CA" sz="1800" b="0" i="0" u="none" strike="noStrike" kern="1200" cap="none" spc="0" normalizeH="0" baseline="0" noProof="0" dirty="0">
              <a:ln>
                <a:noFill/>
              </a:ln>
              <a:solidFill>
                <a:srgbClr val="F8F8F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631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F5CF5B9E-E447-B304-82E4-D1DF757155A8}"/>
              </a:ext>
            </a:extLst>
          </p:cNvPr>
          <p:cNvGrpSpPr/>
          <p:nvPr/>
        </p:nvGrpSpPr>
        <p:grpSpPr>
          <a:xfrm>
            <a:off x="830111" y="0"/>
            <a:ext cx="7875244" cy="5143500"/>
            <a:chOff x="830111" y="0"/>
            <a:chExt cx="7875244" cy="5143500"/>
          </a:xfrm>
        </p:grpSpPr>
        <p:pic>
          <p:nvPicPr>
            <p:cNvPr id="4" name="Image 3">
              <a:extLst>
                <a:ext uri="{FF2B5EF4-FFF2-40B4-BE49-F238E27FC236}">
                  <a16:creationId xmlns:a16="http://schemas.microsoft.com/office/drawing/2014/main" id="{95AA0836-ED36-D5D0-6137-A41EA6B1D610}"/>
                </a:ext>
              </a:extLst>
            </p:cNvPr>
            <p:cNvPicPr>
              <a:picLocks noChangeAspect="1"/>
            </p:cNvPicPr>
            <p:nvPr>
              <p:custDataLst>
                <p:tags r:id="rId7"/>
              </p:custDataLst>
            </p:nvPr>
          </p:nvPicPr>
          <p:blipFill>
            <a:blip r:embed="rId10" cstate="screen">
              <a:extLst>
                <a:ext uri="{28A0092B-C50C-407E-A947-70E740481C1C}">
                  <a14:useLocalDpi xmlns:a14="http://schemas.microsoft.com/office/drawing/2010/main"/>
                </a:ext>
              </a:extLst>
            </a:blip>
            <a:stretch>
              <a:fillRect/>
            </a:stretch>
          </p:blipFill>
          <p:spPr>
            <a:xfrm>
              <a:off x="830111" y="0"/>
              <a:ext cx="7875244" cy="5143500"/>
            </a:xfrm>
            <a:prstGeom prst="rect">
              <a:avLst/>
            </a:prstGeom>
          </p:spPr>
        </p:pic>
        <p:pic>
          <p:nvPicPr>
            <p:cNvPr id="5" name="Image 4">
              <a:extLst>
                <a:ext uri="{FF2B5EF4-FFF2-40B4-BE49-F238E27FC236}">
                  <a16:creationId xmlns:a16="http://schemas.microsoft.com/office/drawing/2014/main" id="{B4EFD7AC-BB5B-B9E7-8FCF-79948E101661}"/>
                </a:ext>
              </a:extLst>
            </p:cNvPr>
            <p:cNvPicPr>
              <a:picLocks noChangeAspect="1"/>
            </p:cNvPicPr>
            <p:nvPr/>
          </p:nvPicPr>
          <p:blipFill>
            <a:blip r:embed="rId11"/>
            <a:stretch>
              <a:fillRect/>
            </a:stretch>
          </p:blipFill>
          <p:spPr>
            <a:xfrm>
              <a:off x="3390582" y="1838527"/>
              <a:ext cx="3957892" cy="3140501"/>
            </a:xfrm>
            <a:prstGeom prst="rect">
              <a:avLst/>
            </a:prstGeom>
          </p:spPr>
        </p:pic>
        <p:sp>
          <p:nvSpPr>
            <p:cNvPr id="6" name="Rectangle 5">
              <a:extLst>
                <a:ext uri="{FF2B5EF4-FFF2-40B4-BE49-F238E27FC236}">
                  <a16:creationId xmlns:a16="http://schemas.microsoft.com/office/drawing/2014/main" id="{B0FA2370-6BE0-FCFA-5741-17059A2C34A1}"/>
                </a:ext>
              </a:extLst>
            </p:cNvPr>
            <p:cNvSpPr/>
            <p:nvPr/>
          </p:nvSpPr>
          <p:spPr>
            <a:xfrm>
              <a:off x="3279794" y="4883285"/>
              <a:ext cx="4451043" cy="2504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16" name="Image 15">
            <a:extLst>
              <a:ext uri="{FF2B5EF4-FFF2-40B4-BE49-F238E27FC236}">
                <a16:creationId xmlns:a16="http://schemas.microsoft.com/office/drawing/2014/main" id="{796D275E-B517-6269-54B9-7DAA42A23047}"/>
              </a:ext>
            </a:extLst>
          </p:cNvPr>
          <p:cNvPicPr>
            <a:picLocks noChangeAspect="1"/>
          </p:cNvPicPr>
          <p:nvPr>
            <p:custDataLst>
              <p:tags r:id="rId1"/>
            </p:custDataLst>
          </p:nvPr>
        </p:nvPicPr>
        <p:blipFill rotWithShape="1">
          <a:blip r:embed="rId12" cstate="screen">
            <a:extLst>
              <a:ext uri="{28A0092B-C50C-407E-A947-70E740481C1C}">
                <a14:useLocalDpi xmlns:a14="http://schemas.microsoft.com/office/drawing/2010/main"/>
              </a:ext>
            </a:extLst>
          </a:blip>
          <a:srcRect/>
          <a:stretch/>
        </p:blipFill>
        <p:spPr>
          <a:xfrm>
            <a:off x="823672" y="3663695"/>
            <a:ext cx="2331652" cy="1479805"/>
          </a:xfrm>
          <a:prstGeom prst="rect">
            <a:avLst/>
          </a:prstGeom>
        </p:spPr>
      </p:pic>
      <p:sp>
        <p:nvSpPr>
          <p:cNvPr id="7" name="Flèche : droite 6">
            <a:extLst>
              <a:ext uri="{FF2B5EF4-FFF2-40B4-BE49-F238E27FC236}">
                <a16:creationId xmlns:a16="http://schemas.microsoft.com/office/drawing/2014/main" id="{7087E5D8-D4AC-FFD2-273D-68FE1BF1E7CA}"/>
              </a:ext>
            </a:extLst>
          </p:cNvPr>
          <p:cNvSpPr/>
          <p:nvPr>
            <p:custDataLst>
              <p:tags r:id="rId2"/>
            </p:custDataLst>
          </p:nvPr>
        </p:nvSpPr>
        <p:spPr>
          <a:xfrm>
            <a:off x="482317" y="67555"/>
            <a:ext cx="695588" cy="395009"/>
          </a:xfrm>
          <a:custGeom>
            <a:avLst/>
            <a:gdLst>
              <a:gd name="connsiteX0" fmla="*/ 0 w 695588"/>
              <a:gd name="connsiteY0" fmla="*/ 98752 h 395009"/>
              <a:gd name="connsiteX1" fmla="*/ 498084 w 695588"/>
              <a:gd name="connsiteY1" fmla="*/ 98752 h 395009"/>
              <a:gd name="connsiteX2" fmla="*/ 498084 w 695588"/>
              <a:gd name="connsiteY2" fmla="*/ 0 h 395009"/>
              <a:gd name="connsiteX3" fmla="*/ 695588 w 695588"/>
              <a:gd name="connsiteY3" fmla="*/ 197505 h 395009"/>
              <a:gd name="connsiteX4" fmla="*/ 498084 w 695588"/>
              <a:gd name="connsiteY4" fmla="*/ 395009 h 395009"/>
              <a:gd name="connsiteX5" fmla="*/ 498084 w 695588"/>
              <a:gd name="connsiteY5" fmla="*/ 296257 h 395009"/>
              <a:gd name="connsiteX6" fmla="*/ 0 w 695588"/>
              <a:gd name="connsiteY6" fmla="*/ 296257 h 395009"/>
              <a:gd name="connsiteX7" fmla="*/ 0 w 695588"/>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588" h="395009" fill="none" extrusionOk="0">
                <a:moveTo>
                  <a:pt x="0" y="98752"/>
                </a:moveTo>
                <a:cubicBezTo>
                  <a:pt x="126717" y="74004"/>
                  <a:pt x="311090" y="106893"/>
                  <a:pt x="498084" y="98752"/>
                </a:cubicBezTo>
                <a:cubicBezTo>
                  <a:pt x="487529" y="53167"/>
                  <a:pt x="501273" y="21250"/>
                  <a:pt x="498084" y="0"/>
                </a:cubicBezTo>
                <a:cubicBezTo>
                  <a:pt x="599031" y="96190"/>
                  <a:pt x="614805" y="130686"/>
                  <a:pt x="695588" y="197505"/>
                </a:cubicBezTo>
                <a:cubicBezTo>
                  <a:pt x="655272" y="276038"/>
                  <a:pt x="594204" y="294125"/>
                  <a:pt x="498084" y="395009"/>
                </a:cubicBezTo>
                <a:cubicBezTo>
                  <a:pt x="490213" y="364779"/>
                  <a:pt x="508393" y="317359"/>
                  <a:pt x="498084" y="296257"/>
                </a:cubicBezTo>
                <a:cubicBezTo>
                  <a:pt x="267060" y="310087"/>
                  <a:pt x="131552" y="268853"/>
                  <a:pt x="0" y="296257"/>
                </a:cubicBezTo>
                <a:cubicBezTo>
                  <a:pt x="-8744" y="230862"/>
                  <a:pt x="9534" y="182532"/>
                  <a:pt x="0" y="98752"/>
                </a:cubicBezTo>
                <a:close/>
              </a:path>
              <a:path w="695588" h="395009" stroke="0" extrusionOk="0">
                <a:moveTo>
                  <a:pt x="0" y="98752"/>
                </a:moveTo>
                <a:cubicBezTo>
                  <a:pt x="161664" y="82286"/>
                  <a:pt x="269529" y="137497"/>
                  <a:pt x="498084" y="98752"/>
                </a:cubicBezTo>
                <a:cubicBezTo>
                  <a:pt x="486609" y="58629"/>
                  <a:pt x="503356" y="21257"/>
                  <a:pt x="498084" y="0"/>
                </a:cubicBezTo>
                <a:cubicBezTo>
                  <a:pt x="579513" y="79200"/>
                  <a:pt x="630471" y="140411"/>
                  <a:pt x="695588" y="197505"/>
                </a:cubicBezTo>
                <a:cubicBezTo>
                  <a:pt x="649849" y="281884"/>
                  <a:pt x="590978" y="297347"/>
                  <a:pt x="498084" y="395009"/>
                </a:cubicBezTo>
                <a:cubicBezTo>
                  <a:pt x="490223" y="364312"/>
                  <a:pt x="498141" y="323276"/>
                  <a:pt x="498084" y="296257"/>
                </a:cubicBezTo>
                <a:cubicBezTo>
                  <a:pt x="356324" y="321695"/>
                  <a:pt x="106085" y="251941"/>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0" name="Flèche : droite 9">
            <a:extLst>
              <a:ext uri="{FF2B5EF4-FFF2-40B4-BE49-F238E27FC236}">
                <a16:creationId xmlns:a16="http://schemas.microsoft.com/office/drawing/2014/main" id="{660FDE83-5624-101E-7FA3-F5453F3BC648}"/>
              </a:ext>
            </a:extLst>
          </p:cNvPr>
          <p:cNvSpPr/>
          <p:nvPr>
            <p:custDataLst>
              <p:tags r:id="rId3"/>
            </p:custDataLst>
          </p:nvPr>
        </p:nvSpPr>
        <p:spPr>
          <a:xfrm>
            <a:off x="482317" y="2914490"/>
            <a:ext cx="695588" cy="395009"/>
          </a:xfrm>
          <a:custGeom>
            <a:avLst/>
            <a:gdLst>
              <a:gd name="connsiteX0" fmla="*/ 0 w 695588"/>
              <a:gd name="connsiteY0" fmla="*/ 98752 h 395009"/>
              <a:gd name="connsiteX1" fmla="*/ 498084 w 695588"/>
              <a:gd name="connsiteY1" fmla="*/ 98752 h 395009"/>
              <a:gd name="connsiteX2" fmla="*/ 498084 w 695588"/>
              <a:gd name="connsiteY2" fmla="*/ 0 h 395009"/>
              <a:gd name="connsiteX3" fmla="*/ 695588 w 695588"/>
              <a:gd name="connsiteY3" fmla="*/ 197505 h 395009"/>
              <a:gd name="connsiteX4" fmla="*/ 498084 w 695588"/>
              <a:gd name="connsiteY4" fmla="*/ 395009 h 395009"/>
              <a:gd name="connsiteX5" fmla="*/ 498084 w 695588"/>
              <a:gd name="connsiteY5" fmla="*/ 296257 h 395009"/>
              <a:gd name="connsiteX6" fmla="*/ 0 w 695588"/>
              <a:gd name="connsiteY6" fmla="*/ 296257 h 395009"/>
              <a:gd name="connsiteX7" fmla="*/ 0 w 695588"/>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588" h="395009" fill="none" extrusionOk="0">
                <a:moveTo>
                  <a:pt x="0" y="98752"/>
                </a:moveTo>
                <a:cubicBezTo>
                  <a:pt x="126717" y="74004"/>
                  <a:pt x="311090" y="106893"/>
                  <a:pt x="498084" y="98752"/>
                </a:cubicBezTo>
                <a:cubicBezTo>
                  <a:pt x="487529" y="53167"/>
                  <a:pt x="501273" y="21250"/>
                  <a:pt x="498084" y="0"/>
                </a:cubicBezTo>
                <a:cubicBezTo>
                  <a:pt x="599031" y="96190"/>
                  <a:pt x="614805" y="130686"/>
                  <a:pt x="695588" y="197505"/>
                </a:cubicBezTo>
                <a:cubicBezTo>
                  <a:pt x="655272" y="276038"/>
                  <a:pt x="594204" y="294125"/>
                  <a:pt x="498084" y="395009"/>
                </a:cubicBezTo>
                <a:cubicBezTo>
                  <a:pt x="490213" y="364779"/>
                  <a:pt x="508393" y="317359"/>
                  <a:pt x="498084" y="296257"/>
                </a:cubicBezTo>
                <a:cubicBezTo>
                  <a:pt x="267060" y="310087"/>
                  <a:pt x="131552" y="268853"/>
                  <a:pt x="0" y="296257"/>
                </a:cubicBezTo>
                <a:cubicBezTo>
                  <a:pt x="-8744" y="230862"/>
                  <a:pt x="9534" y="182532"/>
                  <a:pt x="0" y="98752"/>
                </a:cubicBezTo>
                <a:close/>
              </a:path>
              <a:path w="695588" h="395009" stroke="0" extrusionOk="0">
                <a:moveTo>
                  <a:pt x="0" y="98752"/>
                </a:moveTo>
                <a:cubicBezTo>
                  <a:pt x="161664" y="82286"/>
                  <a:pt x="269529" y="137497"/>
                  <a:pt x="498084" y="98752"/>
                </a:cubicBezTo>
                <a:cubicBezTo>
                  <a:pt x="486609" y="58629"/>
                  <a:pt x="503356" y="21257"/>
                  <a:pt x="498084" y="0"/>
                </a:cubicBezTo>
                <a:cubicBezTo>
                  <a:pt x="579513" y="79200"/>
                  <a:pt x="630471" y="140411"/>
                  <a:pt x="695588" y="197505"/>
                </a:cubicBezTo>
                <a:cubicBezTo>
                  <a:pt x="649849" y="281884"/>
                  <a:pt x="590978" y="297347"/>
                  <a:pt x="498084" y="395009"/>
                </a:cubicBezTo>
                <a:cubicBezTo>
                  <a:pt x="490223" y="364312"/>
                  <a:pt x="498141" y="323276"/>
                  <a:pt x="498084" y="296257"/>
                </a:cubicBezTo>
                <a:cubicBezTo>
                  <a:pt x="356324" y="321695"/>
                  <a:pt x="106085" y="251941"/>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11" name="Flèche : droite 10">
            <a:extLst>
              <a:ext uri="{FF2B5EF4-FFF2-40B4-BE49-F238E27FC236}">
                <a16:creationId xmlns:a16="http://schemas.microsoft.com/office/drawing/2014/main" id="{F7A6EC60-517F-5613-7627-992B4F59DBF2}"/>
              </a:ext>
            </a:extLst>
          </p:cNvPr>
          <p:cNvSpPr/>
          <p:nvPr>
            <p:custDataLst>
              <p:tags r:id="rId4"/>
            </p:custDataLst>
          </p:nvPr>
        </p:nvSpPr>
        <p:spPr>
          <a:xfrm>
            <a:off x="482317" y="4135582"/>
            <a:ext cx="695588" cy="395009"/>
          </a:xfrm>
          <a:custGeom>
            <a:avLst/>
            <a:gdLst>
              <a:gd name="connsiteX0" fmla="*/ 0 w 695588"/>
              <a:gd name="connsiteY0" fmla="*/ 98752 h 395009"/>
              <a:gd name="connsiteX1" fmla="*/ 498084 w 695588"/>
              <a:gd name="connsiteY1" fmla="*/ 98752 h 395009"/>
              <a:gd name="connsiteX2" fmla="*/ 498084 w 695588"/>
              <a:gd name="connsiteY2" fmla="*/ 0 h 395009"/>
              <a:gd name="connsiteX3" fmla="*/ 695588 w 695588"/>
              <a:gd name="connsiteY3" fmla="*/ 197505 h 395009"/>
              <a:gd name="connsiteX4" fmla="*/ 498084 w 695588"/>
              <a:gd name="connsiteY4" fmla="*/ 395009 h 395009"/>
              <a:gd name="connsiteX5" fmla="*/ 498084 w 695588"/>
              <a:gd name="connsiteY5" fmla="*/ 296257 h 395009"/>
              <a:gd name="connsiteX6" fmla="*/ 0 w 695588"/>
              <a:gd name="connsiteY6" fmla="*/ 296257 h 395009"/>
              <a:gd name="connsiteX7" fmla="*/ 0 w 695588"/>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5588" h="395009" fill="none" extrusionOk="0">
                <a:moveTo>
                  <a:pt x="0" y="98752"/>
                </a:moveTo>
                <a:cubicBezTo>
                  <a:pt x="126717" y="74004"/>
                  <a:pt x="311090" y="106893"/>
                  <a:pt x="498084" y="98752"/>
                </a:cubicBezTo>
                <a:cubicBezTo>
                  <a:pt x="487529" y="53167"/>
                  <a:pt x="501273" y="21250"/>
                  <a:pt x="498084" y="0"/>
                </a:cubicBezTo>
                <a:cubicBezTo>
                  <a:pt x="599031" y="96190"/>
                  <a:pt x="614805" y="130686"/>
                  <a:pt x="695588" y="197505"/>
                </a:cubicBezTo>
                <a:cubicBezTo>
                  <a:pt x="655272" y="276038"/>
                  <a:pt x="594204" y="294125"/>
                  <a:pt x="498084" y="395009"/>
                </a:cubicBezTo>
                <a:cubicBezTo>
                  <a:pt x="490213" y="364779"/>
                  <a:pt x="508393" y="317359"/>
                  <a:pt x="498084" y="296257"/>
                </a:cubicBezTo>
                <a:cubicBezTo>
                  <a:pt x="267060" y="310087"/>
                  <a:pt x="131552" y="268853"/>
                  <a:pt x="0" y="296257"/>
                </a:cubicBezTo>
                <a:cubicBezTo>
                  <a:pt x="-8744" y="230862"/>
                  <a:pt x="9534" y="182532"/>
                  <a:pt x="0" y="98752"/>
                </a:cubicBezTo>
                <a:close/>
              </a:path>
              <a:path w="695588" h="395009" stroke="0" extrusionOk="0">
                <a:moveTo>
                  <a:pt x="0" y="98752"/>
                </a:moveTo>
                <a:cubicBezTo>
                  <a:pt x="161664" y="82286"/>
                  <a:pt x="269529" y="137497"/>
                  <a:pt x="498084" y="98752"/>
                </a:cubicBezTo>
                <a:cubicBezTo>
                  <a:pt x="486609" y="58629"/>
                  <a:pt x="503356" y="21257"/>
                  <a:pt x="498084" y="0"/>
                </a:cubicBezTo>
                <a:cubicBezTo>
                  <a:pt x="579513" y="79200"/>
                  <a:pt x="630471" y="140411"/>
                  <a:pt x="695588" y="197505"/>
                </a:cubicBezTo>
                <a:cubicBezTo>
                  <a:pt x="649849" y="281884"/>
                  <a:pt x="590978" y="297347"/>
                  <a:pt x="498084" y="395009"/>
                </a:cubicBezTo>
                <a:cubicBezTo>
                  <a:pt x="490223" y="364312"/>
                  <a:pt x="498141" y="323276"/>
                  <a:pt x="498084" y="296257"/>
                </a:cubicBezTo>
                <a:cubicBezTo>
                  <a:pt x="356324" y="321695"/>
                  <a:pt x="106085" y="251941"/>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2" name="Rectangle : coins arrondis 1">
            <a:extLst>
              <a:ext uri="{FF2B5EF4-FFF2-40B4-BE49-F238E27FC236}">
                <a16:creationId xmlns:a16="http://schemas.microsoft.com/office/drawing/2014/main" id="{3F87A204-F480-097A-2255-E1FF4D96F881}"/>
              </a:ext>
            </a:extLst>
          </p:cNvPr>
          <p:cNvSpPr/>
          <p:nvPr>
            <p:custDataLst>
              <p:tags r:id="rId5"/>
            </p:custDataLst>
          </p:nvPr>
        </p:nvSpPr>
        <p:spPr>
          <a:xfrm>
            <a:off x="6236761" y="0"/>
            <a:ext cx="1698925" cy="530120"/>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Rectangle : coins arrondis 11">
            <a:extLst>
              <a:ext uri="{FF2B5EF4-FFF2-40B4-BE49-F238E27FC236}">
                <a16:creationId xmlns:a16="http://schemas.microsoft.com/office/drawing/2014/main" id="{E3DF1999-C13E-D87F-0607-9C644BF56FB8}"/>
              </a:ext>
            </a:extLst>
          </p:cNvPr>
          <p:cNvSpPr/>
          <p:nvPr>
            <p:custDataLst>
              <p:tags r:id="rId6"/>
            </p:custDataLst>
          </p:nvPr>
        </p:nvSpPr>
        <p:spPr>
          <a:xfrm>
            <a:off x="1413163" y="4135583"/>
            <a:ext cx="1631374" cy="1007917"/>
          </a:xfrm>
          <a:prstGeom prst="round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618698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a:extLst>
              <a:ext uri="{FF2B5EF4-FFF2-40B4-BE49-F238E27FC236}">
                <a16:creationId xmlns:a16="http://schemas.microsoft.com/office/drawing/2014/main" id="{DC67580D-AE1D-03EE-28EE-DE96A0051AB9}"/>
              </a:ext>
            </a:extLst>
          </p:cNvPr>
          <p:cNvSpPr>
            <a:spLocks noGrp="1"/>
          </p:cNvSpPr>
          <p:nvPr>
            <p:ph type="pic" sz="quarter" idx="15"/>
            <p:custDataLst>
              <p:tags r:id="rId1"/>
            </p:custDataLst>
          </p:nvPr>
        </p:nvSpPr>
        <p:spPr/>
        <p:txBody>
          <a:bodyPr/>
          <a:lstStyle/>
          <a:p>
            <a:endParaRPr lang="fr-CA"/>
          </a:p>
        </p:txBody>
      </p:sp>
      <p:sp>
        <p:nvSpPr>
          <p:cNvPr id="4" name="Titre 3">
            <a:extLst>
              <a:ext uri="{FF2B5EF4-FFF2-40B4-BE49-F238E27FC236}">
                <a16:creationId xmlns:a16="http://schemas.microsoft.com/office/drawing/2014/main" id="{0B7AB441-586C-49C8-8974-9309D5B8B1C0}"/>
              </a:ext>
            </a:extLst>
          </p:cNvPr>
          <p:cNvSpPr>
            <a:spLocks noGrp="1"/>
          </p:cNvSpPr>
          <p:nvPr>
            <p:ph type="title"/>
            <p:custDataLst>
              <p:tags r:id="rId2"/>
            </p:custDataLst>
          </p:nvPr>
        </p:nvSpPr>
        <p:spPr/>
        <p:txBody>
          <a:bodyPr/>
          <a:lstStyle/>
          <a:p>
            <a:r>
              <a:rPr lang="fr-CA" dirty="0">
                <a:latin typeface="Overpass" pitchFamily="2" charset="0"/>
              </a:rPr>
              <a:t>Le Bureau des bourses et de l’aide financière (BBAF)</a:t>
            </a:r>
          </a:p>
        </p:txBody>
      </p:sp>
      <p:sp>
        <p:nvSpPr>
          <p:cNvPr id="3" name="Espace réservé du texte 2">
            <a:extLst>
              <a:ext uri="{FF2B5EF4-FFF2-40B4-BE49-F238E27FC236}">
                <a16:creationId xmlns:a16="http://schemas.microsoft.com/office/drawing/2014/main" id="{7D76A2C6-1202-405C-B51F-1A00F6B1C0F4}"/>
              </a:ext>
            </a:extLst>
          </p:cNvPr>
          <p:cNvSpPr>
            <a:spLocks noGrp="1"/>
          </p:cNvSpPr>
          <p:nvPr>
            <p:ph type="body" sz="quarter" idx="14"/>
            <p:custDataLst>
              <p:tags r:id="rId3"/>
            </p:custDataLst>
          </p:nvPr>
        </p:nvSpPr>
        <p:spPr>
          <a:xfrm>
            <a:off x="3283975" y="1508471"/>
            <a:ext cx="5485625" cy="2305648"/>
          </a:xfrm>
        </p:spPr>
        <p:txBody>
          <a:bodyPr/>
          <a:lstStyle/>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Prêts et bourses (Aide financière aux études)</a:t>
            </a: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Bourses d’études</a:t>
            </a: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Recherche dans le </a:t>
            </a:r>
            <a:r>
              <a:rPr lang="fr-CA" sz="1600" dirty="0">
                <a:solidFill>
                  <a:schemeClr val="accent6"/>
                </a:solidFill>
                <a:latin typeface="Overpass Light" pitchFamily="2" charset="77"/>
                <a:hlinkClick r:id="rId7">
                  <a:extLst>
                    <a:ext uri="{A12FA001-AC4F-418D-AE19-62706E023703}">
                      <ahyp:hlinkClr xmlns:ahyp="http://schemas.microsoft.com/office/drawing/2018/hyperlinkcolor" val="tx"/>
                    </a:ext>
                  </a:extLst>
                </a:hlinkClick>
              </a:rPr>
              <a:t>Répertoire des bourses</a:t>
            </a:r>
            <a:endParaRPr lang="fr-CA" sz="1600" dirty="0">
              <a:solidFill>
                <a:schemeClr val="accent6"/>
              </a:solidFill>
              <a:latin typeface="Overpass Light" pitchFamily="2" charset="77"/>
            </a:endParaRP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Financer son projet d’études</a:t>
            </a:r>
          </a:p>
          <a:p>
            <a:pPr marL="285750" indent="-285750">
              <a:lnSpc>
                <a:spcPct val="150000"/>
              </a:lnSpc>
              <a:spcBef>
                <a:spcPts val="0"/>
              </a:spcBef>
              <a:spcAft>
                <a:spcPts val="600"/>
              </a:spcAft>
              <a:buFont typeface="Arial" panose="020B0604020202020204" pitchFamily="34" charset="0"/>
              <a:buChar char="•"/>
            </a:pPr>
            <a:r>
              <a:rPr lang="fr-CA" sz="1600" dirty="0">
                <a:solidFill>
                  <a:schemeClr val="accent6"/>
                </a:solidFill>
                <a:latin typeface="Overpass Light" pitchFamily="2" charset="77"/>
              </a:rPr>
              <a:t>Outil budgétaire</a:t>
            </a:r>
          </a:p>
        </p:txBody>
      </p:sp>
      <p:pic>
        <p:nvPicPr>
          <p:cNvPr id="6" name="Espace réservé pour une image  5" descr="Une image contenant texte, personne, intérieur&#10;&#10;Description générée automatiquement">
            <a:extLst>
              <a:ext uri="{FF2B5EF4-FFF2-40B4-BE49-F238E27FC236}">
                <a16:creationId xmlns:a16="http://schemas.microsoft.com/office/drawing/2014/main" id="{E1AE614A-17B0-79D1-E04C-263171D53259}"/>
              </a:ext>
            </a:extLst>
          </p:cNvPr>
          <p:cNvPicPr>
            <a:picLocks noChangeAspect="1"/>
          </p:cNvPicPr>
          <p:nvPr>
            <p:custDataLst>
              <p:tags r:id="rId4"/>
            </p:custDataLst>
          </p:nvPr>
        </p:nvPicPr>
        <p:blipFill>
          <a:blip r:embed="rId8" cstate="screen">
            <a:extLst>
              <a:ext uri="{28A0092B-C50C-407E-A947-70E740481C1C}">
                <a14:useLocalDpi xmlns:a14="http://schemas.microsoft.com/office/drawing/2010/main"/>
              </a:ext>
            </a:extLst>
          </a:blip>
          <a:srcRect/>
          <a:stretch>
            <a:fillRect/>
          </a:stretch>
        </p:blipFill>
        <p:spPr>
          <a:xfrm>
            <a:off x="0" y="0"/>
            <a:ext cx="3043238" cy="5143500"/>
          </a:xfrm>
          <a:prstGeom prst="rect">
            <a:avLst/>
          </a:prstGeom>
        </p:spPr>
      </p:pic>
    </p:spTree>
    <p:extLst>
      <p:ext uri="{BB962C8B-B14F-4D97-AF65-F5344CB8AC3E}">
        <p14:creationId xmlns:p14="http://schemas.microsoft.com/office/powerpoint/2010/main" val="2269799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C28E1A50-8567-4A48-9393-7924F4447E8E}"/>
              </a:ext>
            </a:extLst>
          </p:cNvPr>
          <p:cNvPicPr>
            <a:picLocks noChangeAspect="1"/>
          </p:cNvPicPr>
          <p:nvPr>
            <p:custDataLst>
              <p:tags r:id="rId1"/>
            </p:custDataLst>
          </p:nvPr>
        </p:nvPicPr>
        <p:blipFill>
          <a:blip r:embed="rId5"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Flèche : droite 1">
            <a:extLst>
              <a:ext uri="{FF2B5EF4-FFF2-40B4-BE49-F238E27FC236}">
                <a16:creationId xmlns:a16="http://schemas.microsoft.com/office/drawing/2014/main" id="{4E66A4BB-2B65-43E5-B45C-177364B3D968}"/>
              </a:ext>
            </a:extLst>
          </p:cNvPr>
          <p:cNvSpPr/>
          <p:nvPr>
            <p:custDataLst>
              <p:tags r:id="rId2"/>
            </p:custDataLst>
          </p:nvPr>
        </p:nvSpPr>
        <p:spPr>
          <a:xfrm rot="10800000">
            <a:off x="6644702" y="2571750"/>
            <a:ext cx="626120" cy="395009"/>
          </a:xfrm>
          <a:custGeom>
            <a:avLst/>
            <a:gdLst>
              <a:gd name="connsiteX0" fmla="*/ 0 w 626120"/>
              <a:gd name="connsiteY0" fmla="*/ 98752 h 395009"/>
              <a:gd name="connsiteX1" fmla="*/ 428616 w 626120"/>
              <a:gd name="connsiteY1" fmla="*/ 98752 h 395009"/>
              <a:gd name="connsiteX2" fmla="*/ 428616 w 626120"/>
              <a:gd name="connsiteY2" fmla="*/ 0 h 395009"/>
              <a:gd name="connsiteX3" fmla="*/ 626120 w 626120"/>
              <a:gd name="connsiteY3" fmla="*/ 197505 h 395009"/>
              <a:gd name="connsiteX4" fmla="*/ 428616 w 626120"/>
              <a:gd name="connsiteY4" fmla="*/ 395009 h 395009"/>
              <a:gd name="connsiteX5" fmla="*/ 428616 w 626120"/>
              <a:gd name="connsiteY5" fmla="*/ 296257 h 395009"/>
              <a:gd name="connsiteX6" fmla="*/ 0 w 626120"/>
              <a:gd name="connsiteY6" fmla="*/ 296257 h 395009"/>
              <a:gd name="connsiteX7" fmla="*/ 0 w 626120"/>
              <a:gd name="connsiteY7" fmla="*/ 98752 h 395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6120" h="395009" fill="none" extrusionOk="0">
                <a:moveTo>
                  <a:pt x="0" y="98752"/>
                </a:moveTo>
                <a:cubicBezTo>
                  <a:pt x="205118" y="88599"/>
                  <a:pt x="281261" y="137036"/>
                  <a:pt x="428616" y="98752"/>
                </a:cubicBezTo>
                <a:cubicBezTo>
                  <a:pt x="418061" y="53167"/>
                  <a:pt x="431805" y="21250"/>
                  <a:pt x="428616" y="0"/>
                </a:cubicBezTo>
                <a:cubicBezTo>
                  <a:pt x="529563" y="96190"/>
                  <a:pt x="545337" y="130686"/>
                  <a:pt x="626120" y="197505"/>
                </a:cubicBezTo>
                <a:cubicBezTo>
                  <a:pt x="585804" y="276038"/>
                  <a:pt x="524736" y="294125"/>
                  <a:pt x="428616" y="395009"/>
                </a:cubicBezTo>
                <a:cubicBezTo>
                  <a:pt x="420745" y="364779"/>
                  <a:pt x="438925" y="317359"/>
                  <a:pt x="428616" y="296257"/>
                </a:cubicBezTo>
                <a:cubicBezTo>
                  <a:pt x="225421" y="305165"/>
                  <a:pt x="201398" y="281678"/>
                  <a:pt x="0" y="296257"/>
                </a:cubicBezTo>
                <a:cubicBezTo>
                  <a:pt x="-8744" y="230862"/>
                  <a:pt x="9534" y="182532"/>
                  <a:pt x="0" y="98752"/>
                </a:cubicBezTo>
                <a:close/>
              </a:path>
              <a:path w="626120" h="395009" stroke="0" extrusionOk="0">
                <a:moveTo>
                  <a:pt x="0" y="98752"/>
                </a:moveTo>
                <a:cubicBezTo>
                  <a:pt x="105961" y="78569"/>
                  <a:pt x="332379" y="110879"/>
                  <a:pt x="428616" y="98752"/>
                </a:cubicBezTo>
                <a:cubicBezTo>
                  <a:pt x="417141" y="58629"/>
                  <a:pt x="433888" y="21257"/>
                  <a:pt x="428616" y="0"/>
                </a:cubicBezTo>
                <a:cubicBezTo>
                  <a:pt x="510045" y="79200"/>
                  <a:pt x="561003" y="140411"/>
                  <a:pt x="626120" y="197505"/>
                </a:cubicBezTo>
                <a:cubicBezTo>
                  <a:pt x="580381" y="281884"/>
                  <a:pt x="521510" y="297347"/>
                  <a:pt x="428616" y="395009"/>
                </a:cubicBezTo>
                <a:cubicBezTo>
                  <a:pt x="420755" y="364312"/>
                  <a:pt x="428673" y="323276"/>
                  <a:pt x="428616" y="296257"/>
                </a:cubicBezTo>
                <a:cubicBezTo>
                  <a:pt x="297572" y="317085"/>
                  <a:pt x="116113" y="249838"/>
                  <a:pt x="0" y="296257"/>
                </a:cubicBezTo>
                <a:cubicBezTo>
                  <a:pt x="-16548" y="202535"/>
                  <a:pt x="2830" y="179526"/>
                  <a:pt x="0" y="98752"/>
                </a:cubicBezTo>
                <a:close/>
              </a:path>
            </a:pathLst>
          </a:custGeom>
          <a:solidFill>
            <a:schemeClr val="accent2"/>
          </a:solidFill>
          <a:ln w="9525">
            <a:solidFill>
              <a:schemeClr val="tx1"/>
            </a:solidFill>
            <a:extLst>
              <a:ext uri="{C807C97D-BFC1-408E-A445-0C87EB9F89A2}">
                <ask:lineSketchStyleProps xmlns:ask="http://schemas.microsoft.com/office/drawing/2018/sketchyshapes" sd="851552309">
                  <a:prstGeom prst="rightArrow">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Tree>
    <p:extLst>
      <p:ext uri="{BB962C8B-B14F-4D97-AF65-F5344CB8AC3E}">
        <p14:creationId xmlns:p14="http://schemas.microsoft.com/office/powerpoint/2010/main" val="11087560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F43ACFE0-91F1-5B67-5BF4-79E471B0C53D}"/>
              </a:ext>
            </a:extLst>
          </p:cNvPr>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314197" y="449520"/>
            <a:ext cx="7384063" cy="3649185"/>
          </a:xfrm>
          <a:prstGeom prst="rect">
            <a:avLst/>
          </a:prstGeom>
        </p:spPr>
      </p:pic>
      <p:pic>
        <p:nvPicPr>
          <p:cNvPr id="6" name="Image 5">
            <a:extLst>
              <a:ext uri="{FF2B5EF4-FFF2-40B4-BE49-F238E27FC236}">
                <a16:creationId xmlns:a16="http://schemas.microsoft.com/office/drawing/2014/main" id="{6EEEE09F-E827-4C1D-802C-02525B30C5FC}"/>
              </a:ext>
            </a:extLst>
          </p:cNvPr>
          <p:cNvPicPr>
            <a:picLocks noChangeAspect="1"/>
          </p:cNvPicPr>
          <p:nvPr>
            <p:custDataLst>
              <p:tags r:id="rId2"/>
            </p:custDataLst>
          </p:nvPr>
        </p:nvPicPr>
        <p:blipFill>
          <a:blip r:embed="rId6" cstate="screen">
            <a:extLst>
              <a:ext uri="{28A0092B-C50C-407E-A947-70E740481C1C}">
                <a14:useLocalDpi xmlns:a14="http://schemas.microsoft.com/office/drawing/2010/main"/>
              </a:ext>
            </a:extLst>
          </a:blip>
          <a:stretch>
            <a:fillRect/>
          </a:stretch>
        </p:blipFill>
        <p:spPr>
          <a:xfrm>
            <a:off x="5358004" y="449520"/>
            <a:ext cx="3471799" cy="4334487"/>
          </a:xfrm>
          <a:prstGeom prst="rect">
            <a:avLst/>
          </a:prstGeom>
          <a:ln>
            <a:solidFill>
              <a:schemeClr val="tx1"/>
            </a:solidFill>
          </a:ln>
        </p:spPr>
      </p:pic>
    </p:spTree>
    <p:extLst>
      <p:ext uri="{BB962C8B-B14F-4D97-AF65-F5344CB8AC3E}">
        <p14:creationId xmlns:p14="http://schemas.microsoft.com/office/powerpoint/2010/main" val="21222049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7E0CEB-229C-489C-A085-0DCEC25A7705}"/>
              </a:ext>
            </a:extLst>
          </p:cNvPr>
          <p:cNvSpPr>
            <a:spLocks noGrp="1"/>
          </p:cNvSpPr>
          <p:nvPr>
            <p:ph type="ctrTitle"/>
            <p:custDataLst>
              <p:tags r:id="rId1"/>
            </p:custDataLst>
          </p:nvPr>
        </p:nvSpPr>
        <p:spPr/>
        <p:txBody>
          <a:bodyPr/>
          <a:lstStyle/>
          <a:p>
            <a:pPr algn="ctr">
              <a:lnSpc>
                <a:spcPct val="100000"/>
              </a:lnSpc>
            </a:pPr>
            <a:r>
              <a:rPr lang="fr-CA" dirty="0"/>
              <a:t>Limiter la consommation et l’endettement</a:t>
            </a:r>
          </a:p>
        </p:txBody>
      </p:sp>
      <p:sp>
        <p:nvSpPr>
          <p:cNvPr id="3" name="ZoneTexte 2">
            <a:extLst>
              <a:ext uri="{FF2B5EF4-FFF2-40B4-BE49-F238E27FC236}">
                <a16:creationId xmlns:a16="http://schemas.microsoft.com/office/drawing/2014/main" id="{3DCFFDEE-39A1-AF6C-033C-8220C27171F2}"/>
              </a:ext>
            </a:extLst>
          </p:cNvPr>
          <p:cNvSpPr txBox="1"/>
          <p:nvPr>
            <p:custDataLst>
              <p:tags r:id="rId2"/>
            </p:custDataLst>
          </p:nvPr>
        </p:nvSpPr>
        <p:spPr>
          <a:xfrm>
            <a:off x="0" y="4230094"/>
            <a:ext cx="9144000" cy="369332"/>
          </a:xfrm>
          <a:prstGeom prst="rect">
            <a:avLst/>
          </a:prstGeom>
          <a:noFill/>
        </p:spPr>
        <p:txBody>
          <a:bodyPr wrap="square" rtlCol="0">
            <a:spAutoFit/>
          </a:bodyPr>
          <a:lstStyle/>
          <a:p>
            <a:pPr lvl="0" algn="ctr">
              <a:defRPr/>
            </a:pPr>
            <a:r>
              <a:rPr kumimoji="0" lang="fr-CA" sz="1800" b="0" i="0" u="none" strike="noStrike" kern="1200" cap="none" spc="0" normalizeH="0" baseline="0" noProof="0" dirty="0">
                <a:ln>
                  <a:noFill/>
                </a:ln>
                <a:solidFill>
                  <a:schemeClr val="bg1"/>
                </a:solidFill>
                <a:effectLst/>
                <a:uLnTx/>
                <a:uFillTx/>
                <a:latin typeface="Calibri" panose="020F0502020204030204"/>
                <a:hlinkClick r:id="rId5">
                  <a:extLst>
                    <a:ext uri="{A12FA001-AC4F-418D-AE19-62706E023703}">
                      <ahyp:hlinkClr xmlns:ahyp="http://schemas.microsoft.com/office/drawing/2018/hyperlinkcolor" val="tx"/>
                    </a:ext>
                  </a:extLst>
                </a:hlinkClick>
              </a:rPr>
              <a:t>bbaf.ulaval.ca/</a:t>
            </a:r>
            <a:r>
              <a:rPr lang="fr-CA" dirty="0">
                <a:solidFill>
                  <a:schemeClr val="bg1"/>
                </a:solidFill>
                <a:hlinkClick r:id="rId5">
                  <a:extLst>
                    <a:ext uri="{A12FA001-AC4F-418D-AE19-62706E023703}">
                      <ahyp:hlinkClr xmlns:ahyp="http://schemas.microsoft.com/office/drawing/2018/hyperlinkcolor" val="tx"/>
                    </a:ext>
                  </a:extLst>
                </a:hlinkClick>
              </a:rPr>
              <a:t>consommation</a:t>
            </a:r>
            <a:endParaRPr kumimoji="0" lang="fr-CA"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66196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75E46-D29F-D881-B99E-5AA3A3E89FFE}"/>
            </a:ext>
          </a:extLst>
        </p:cNvPr>
        <p:cNvGrpSpPr/>
        <p:nvPr/>
      </p:nvGrpSpPr>
      <p:grpSpPr>
        <a:xfrm>
          <a:off x="0" y="0"/>
          <a:ext cx="0" cy="0"/>
          <a:chOff x="0" y="0"/>
          <a:chExt cx="0" cy="0"/>
        </a:xfrm>
      </p:grpSpPr>
      <p:pic>
        <p:nvPicPr>
          <p:cNvPr id="20" name="Image 19">
            <a:extLst>
              <a:ext uri="{FF2B5EF4-FFF2-40B4-BE49-F238E27FC236}">
                <a16:creationId xmlns:a16="http://schemas.microsoft.com/office/drawing/2014/main" id="{5C672096-1983-38A1-E0BB-D677D4A1DA54}"/>
              </a:ext>
            </a:extLst>
          </p:cNvPr>
          <p:cNvPicPr>
            <a:picLocks noChangeAspect="1"/>
          </p:cNvPicPr>
          <p:nvPr>
            <p:custDataLst>
              <p:tags r:id="rId1"/>
            </p:custDataLst>
          </p:nvPr>
        </p:nvPicPr>
        <p:blipFill rotWithShape="1">
          <a:blip r:embed="rId9" cstate="screen">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23" name="Rectangle 22">
            <a:extLst>
              <a:ext uri="{FF2B5EF4-FFF2-40B4-BE49-F238E27FC236}">
                <a16:creationId xmlns:a16="http://schemas.microsoft.com/office/drawing/2014/main" id="{A9841BEE-9543-0C5C-FD76-5C57FEF0BD52}"/>
              </a:ext>
            </a:extLst>
          </p:cNvPr>
          <p:cNvSpPr/>
          <p:nvPr>
            <p:custDataLst>
              <p:tags r:id="rId2"/>
            </p:custDataLst>
          </p:nvPr>
        </p:nvSpPr>
        <p:spPr>
          <a:xfrm>
            <a:off x="0" y="4284617"/>
            <a:ext cx="400594" cy="618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5" name="Image 24">
            <a:extLst>
              <a:ext uri="{FF2B5EF4-FFF2-40B4-BE49-F238E27FC236}">
                <a16:creationId xmlns:a16="http://schemas.microsoft.com/office/drawing/2014/main" id="{B73B09DB-02FA-C082-C751-CE3E4558FB76}"/>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3287906" y="1428215"/>
            <a:ext cx="5369868" cy="3999955"/>
          </a:xfrm>
          <a:prstGeom prst="rect">
            <a:avLst/>
          </a:prstGeom>
        </p:spPr>
      </p:pic>
      <p:grpSp>
        <p:nvGrpSpPr>
          <p:cNvPr id="10" name="Groupe 9">
            <a:extLst>
              <a:ext uri="{FF2B5EF4-FFF2-40B4-BE49-F238E27FC236}">
                <a16:creationId xmlns:a16="http://schemas.microsoft.com/office/drawing/2014/main" id="{947568B0-6F1F-C693-70AB-DB66D0D97721}"/>
              </a:ext>
            </a:extLst>
          </p:cNvPr>
          <p:cNvGrpSpPr/>
          <p:nvPr/>
        </p:nvGrpSpPr>
        <p:grpSpPr>
          <a:xfrm>
            <a:off x="0" y="250917"/>
            <a:ext cx="9144000" cy="5177255"/>
            <a:chOff x="0" y="250917"/>
            <a:chExt cx="9144000" cy="5177255"/>
          </a:xfrm>
        </p:grpSpPr>
        <p:grpSp>
          <p:nvGrpSpPr>
            <p:cNvPr id="4" name="Groupe 3">
              <a:extLst>
                <a:ext uri="{FF2B5EF4-FFF2-40B4-BE49-F238E27FC236}">
                  <a16:creationId xmlns:a16="http://schemas.microsoft.com/office/drawing/2014/main" id="{93E9FD11-7907-B22B-7430-21D79C5AD9CA}"/>
                </a:ext>
              </a:extLst>
            </p:cNvPr>
            <p:cNvGrpSpPr/>
            <p:nvPr>
              <p:custDataLst>
                <p:tags r:id="rId4"/>
              </p:custDataLst>
            </p:nvPr>
          </p:nvGrpSpPr>
          <p:grpSpPr>
            <a:xfrm>
              <a:off x="0" y="250917"/>
              <a:ext cx="9144000" cy="5177255"/>
              <a:chOff x="0" y="250917"/>
              <a:chExt cx="9144000" cy="5177255"/>
            </a:xfrm>
          </p:grpSpPr>
          <p:grpSp>
            <p:nvGrpSpPr>
              <p:cNvPr id="34" name="Groupe 33">
                <a:extLst>
                  <a:ext uri="{FF2B5EF4-FFF2-40B4-BE49-F238E27FC236}">
                    <a16:creationId xmlns:a16="http://schemas.microsoft.com/office/drawing/2014/main" id="{72E56D9B-702C-DE11-0F1D-B6D28EDE84D0}"/>
                  </a:ext>
                </a:extLst>
              </p:cNvPr>
              <p:cNvGrpSpPr/>
              <p:nvPr/>
            </p:nvGrpSpPr>
            <p:grpSpPr>
              <a:xfrm>
                <a:off x="0" y="250917"/>
                <a:ext cx="9144000" cy="5177255"/>
                <a:chOff x="0" y="250917"/>
                <a:chExt cx="9144000" cy="5177255"/>
              </a:xfrm>
            </p:grpSpPr>
            <p:grpSp>
              <p:nvGrpSpPr>
                <p:cNvPr id="31" name="Groupe 30">
                  <a:extLst>
                    <a:ext uri="{FF2B5EF4-FFF2-40B4-BE49-F238E27FC236}">
                      <a16:creationId xmlns:a16="http://schemas.microsoft.com/office/drawing/2014/main" id="{3E52F297-2BC1-55A0-B47D-23AC6B6ECAB0}"/>
                    </a:ext>
                  </a:extLst>
                </p:cNvPr>
                <p:cNvGrpSpPr/>
                <p:nvPr/>
              </p:nvGrpSpPr>
              <p:grpSpPr>
                <a:xfrm>
                  <a:off x="0" y="969363"/>
                  <a:ext cx="9144000" cy="4458809"/>
                  <a:chOff x="0" y="969363"/>
                  <a:chExt cx="9144000" cy="4458809"/>
                </a:xfrm>
              </p:grpSpPr>
              <p:grpSp>
                <p:nvGrpSpPr>
                  <p:cNvPr id="29" name="Groupe 28">
                    <a:extLst>
                      <a:ext uri="{FF2B5EF4-FFF2-40B4-BE49-F238E27FC236}">
                        <a16:creationId xmlns:a16="http://schemas.microsoft.com/office/drawing/2014/main" id="{A78200E6-35FE-49FC-A34A-642D4478258F}"/>
                      </a:ext>
                    </a:extLst>
                  </p:cNvPr>
                  <p:cNvGrpSpPr/>
                  <p:nvPr/>
                </p:nvGrpSpPr>
                <p:grpSpPr>
                  <a:xfrm>
                    <a:off x="0" y="969363"/>
                    <a:ext cx="9144000" cy="4458809"/>
                    <a:chOff x="0" y="969363"/>
                    <a:chExt cx="9144000" cy="4458809"/>
                  </a:xfrm>
                </p:grpSpPr>
                <p:pic>
                  <p:nvPicPr>
                    <p:cNvPr id="22" name="Image 21">
                      <a:extLst>
                        <a:ext uri="{FF2B5EF4-FFF2-40B4-BE49-F238E27FC236}">
                          <a16:creationId xmlns:a16="http://schemas.microsoft.com/office/drawing/2014/main" id="{FEF2828F-C2F3-6066-B34B-EAA359A7ECBA}"/>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969363"/>
                      <a:ext cx="9144000" cy="4458807"/>
                    </a:xfrm>
                    <a:prstGeom prst="rect">
                      <a:avLst/>
                    </a:prstGeom>
                  </p:spPr>
                </p:pic>
                <p:pic>
                  <p:nvPicPr>
                    <p:cNvPr id="28" name="Image 27">
                      <a:hlinkClick r:id="rId12"/>
                      <a:extLst>
                        <a:ext uri="{FF2B5EF4-FFF2-40B4-BE49-F238E27FC236}">
                          <a16:creationId xmlns:a16="http://schemas.microsoft.com/office/drawing/2014/main" id="{9938E7D1-F2E9-F86C-4B50-451F9B85D4C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87905" y="1428216"/>
                      <a:ext cx="5369869" cy="3999956"/>
                    </a:xfrm>
                    <a:prstGeom prst="rect">
                      <a:avLst/>
                    </a:prstGeom>
                  </p:spPr>
                </p:pic>
              </p:grpSp>
              <p:sp>
                <p:nvSpPr>
                  <p:cNvPr id="30" name="Rectangle 29">
                    <a:extLst>
                      <a:ext uri="{FF2B5EF4-FFF2-40B4-BE49-F238E27FC236}">
                        <a16:creationId xmlns:a16="http://schemas.microsoft.com/office/drawing/2014/main" id="{565DE104-CDD1-F3AA-5B8D-B56172ABA604}"/>
                      </a:ext>
                    </a:extLst>
                  </p:cNvPr>
                  <p:cNvSpPr/>
                  <p:nvPr/>
                </p:nvSpPr>
                <p:spPr>
                  <a:xfrm>
                    <a:off x="0" y="4396435"/>
                    <a:ext cx="400594" cy="31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2" name="Flèche : droite 31">
                  <a:extLst>
                    <a:ext uri="{FF2B5EF4-FFF2-40B4-BE49-F238E27FC236}">
                      <a16:creationId xmlns:a16="http://schemas.microsoft.com/office/drawing/2014/main" id="{300A97F1-595B-0828-3A15-3C8AB0ABCD3F}"/>
                    </a:ext>
                  </a:extLst>
                </p:cNvPr>
                <p:cNvSpPr/>
                <p:nvPr>
                  <p:custDataLst>
                    <p:tags r:id="rId5"/>
                  </p:custDataLst>
                </p:nvPr>
              </p:nvSpPr>
              <p:spPr>
                <a:xfrm>
                  <a:off x="1044484" y="2176740"/>
                  <a:ext cx="695588" cy="39500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Flèche : droite 32">
                  <a:extLst>
                    <a:ext uri="{FF2B5EF4-FFF2-40B4-BE49-F238E27FC236}">
                      <a16:creationId xmlns:a16="http://schemas.microsoft.com/office/drawing/2014/main" id="{BBECB458-6F02-850C-C5E7-2A48CCC72C9D}"/>
                    </a:ext>
                  </a:extLst>
                </p:cNvPr>
                <p:cNvSpPr/>
                <p:nvPr>
                  <p:custDataLst>
                    <p:tags r:id="rId6"/>
                  </p:custDataLst>
                </p:nvPr>
              </p:nvSpPr>
              <p:spPr>
                <a:xfrm rot="5400000">
                  <a:off x="5006325" y="401206"/>
                  <a:ext cx="695588" cy="39500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3" name="Image 2">
                <a:extLst>
                  <a:ext uri="{FF2B5EF4-FFF2-40B4-BE49-F238E27FC236}">
                    <a16:creationId xmlns:a16="http://schemas.microsoft.com/office/drawing/2014/main" id="{76CB751F-9E9D-6D0C-F4A6-624EDDCA42EB}"/>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6253"/>
              <a:stretch/>
            </p:blipFill>
            <p:spPr>
              <a:xfrm>
                <a:off x="1791797" y="1407414"/>
                <a:ext cx="1460635" cy="1962657"/>
              </a:xfrm>
              <a:prstGeom prst="rect">
                <a:avLst/>
              </a:prstGeom>
            </p:spPr>
          </p:pic>
        </p:grpSp>
        <p:sp>
          <p:nvSpPr>
            <p:cNvPr id="6" name="Rectangle 5">
              <a:extLst>
                <a:ext uri="{FF2B5EF4-FFF2-40B4-BE49-F238E27FC236}">
                  <a16:creationId xmlns:a16="http://schemas.microsoft.com/office/drawing/2014/main" id="{1C6957E2-8741-A068-B1A6-457311283089}"/>
                </a:ext>
              </a:extLst>
            </p:cNvPr>
            <p:cNvSpPr/>
            <p:nvPr/>
          </p:nvSpPr>
          <p:spPr>
            <a:xfrm>
              <a:off x="3122501" y="3011024"/>
              <a:ext cx="4591455" cy="23262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 name="Image 4">
              <a:extLst>
                <a:ext uri="{FF2B5EF4-FFF2-40B4-BE49-F238E27FC236}">
                  <a16:creationId xmlns:a16="http://schemas.microsoft.com/office/drawing/2014/main" id="{0D6C0182-6570-4D8A-6E8E-B9C5B5282C88}"/>
                </a:ext>
              </a:extLst>
            </p:cNvPr>
            <p:cNvPicPr>
              <a:picLocks noChangeAspect="1"/>
            </p:cNvPicPr>
            <p:nvPr/>
          </p:nvPicPr>
          <p:blipFill>
            <a:blip r:embed="rId14"/>
            <a:srcRect t="2904"/>
            <a:stretch>
              <a:fillRect/>
            </a:stretch>
          </p:blipFill>
          <p:spPr>
            <a:xfrm>
              <a:off x="1878504" y="1428882"/>
              <a:ext cx="5592339" cy="3429706"/>
            </a:xfrm>
            <a:prstGeom prst="rect">
              <a:avLst/>
            </a:prstGeom>
          </p:spPr>
        </p:pic>
        <p:pic>
          <p:nvPicPr>
            <p:cNvPr id="8" name="Image 7">
              <a:extLst>
                <a:ext uri="{FF2B5EF4-FFF2-40B4-BE49-F238E27FC236}">
                  <a16:creationId xmlns:a16="http://schemas.microsoft.com/office/drawing/2014/main" id="{35564B93-9994-25F5-467E-A29A69C872F6}"/>
                </a:ext>
              </a:extLst>
            </p:cNvPr>
            <p:cNvPicPr>
              <a:picLocks noChangeAspect="1"/>
            </p:cNvPicPr>
            <p:nvPr/>
          </p:nvPicPr>
          <p:blipFill>
            <a:blip r:embed="rId15"/>
            <a:srcRect b="76819"/>
            <a:stretch>
              <a:fillRect/>
            </a:stretch>
          </p:blipFill>
          <p:spPr>
            <a:xfrm>
              <a:off x="3408263" y="4913852"/>
              <a:ext cx="3985900" cy="350341"/>
            </a:xfrm>
            <a:prstGeom prst="rect">
              <a:avLst/>
            </a:prstGeom>
          </p:spPr>
        </p:pic>
      </p:grpSp>
    </p:spTree>
    <p:extLst>
      <p:ext uri="{BB962C8B-B14F-4D97-AF65-F5344CB8AC3E}">
        <p14:creationId xmlns:p14="http://schemas.microsoft.com/office/powerpoint/2010/main" val="1820492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AD820-2F18-34FB-3616-0A1AB2FBC64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291CC3A-3D1E-2098-1CB4-BDFC5A173047}"/>
              </a:ext>
            </a:extLst>
          </p:cNvPr>
          <p:cNvSpPr>
            <a:spLocks noGrp="1"/>
          </p:cNvSpPr>
          <p:nvPr>
            <p:ph type="ctrTitle"/>
            <p:custDataLst>
              <p:tags r:id="rId1"/>
            </p:custDataLst>
          </p:nvPr>
        </p:nvSpPr>
        <p:spPr/>
        <p:txBody>
          <a:bodyPr/>
          <a:lstStyle/>
          <a:p>
            <a:pPr algn="ctr">
              <a:lnSpc>
                <a:spcPct val="100000"/>
              </a:lnSpc>
            </a:pPr>
            <a:r>
              <a:rPr lang="fr-CA" dirty="0"/>
              <a:t>Trucs et astuces</a:t>
            </a:r>
          </a:p>
        </p:txBody>
      </p:sp>
      <p:sp>
        <p:nvSpPr>
          <p:cNvPr id="3" name="ZoneTexte 2">
            <a:extLst>
              <a:ext uri="{FF2B5EF4-FFF2-40B4-BE49-F238E27FC236}">
                <a16:creationId xmlns:a16="http://schemas.microsoft.com/office/drawing/2014/main" id="{0D75F40E-7202-2E2F-6A36-65085F1175B3}"/>
              </a:ext>
            </a:extLst>
          </p:cNvPr>
          <p:cNvSpPr txBox="1"/>
          <p:nvPr>
            <p:custDataLst>
              <p:tags r:id="rId2"/>
            </p:custDataLst>
          </p:nvPr>
        </p:nvSpPr>
        <p:spPr>
          <a:xfrm>
            <a:off x="0" y="4230094"/>
            <a:ext cx="9144000" cy="369332"/>
          </a:xfrm>
          <a:prstGeom prst="rect">
            <a:avLst/>
          </a:prstGeom>
          <a:noFill/>
        </p:spPr>
        <p:txBody>
          <a:bodyPr wrap="square" rtlCol="0">
            <a:spAutoFit/>
          </a:bodyPr>
          <a:lstStyle/>
          <a:p>
            <a:pPr lvl="0" algn="ctr">
              <a:defRPr/>
            </a:pPr>
            <a:r>
              <a:rPr kumimoji="0" lang="fr-CA" sz="1800" b="0" i="0" u="none" strike="noStrike" kern="1200" cap="none" spc="0" normalizeH="0" baseline="0" noProof="0" dirty="0">
                <a:ln>
                  <a:noFill/>
                </a:ln>
                <a:solidFill>
                  <a:schemeClr val="bg1"/>
                </a:solidFill>
                <a:effectLst/>
                <a:uLnTx/>
                <a:uFillTx/>
                <a:latin typeface="Calibri" panose="020F0502020204030204"/>
                <a:hlinkClick r:id="rId5">
                  <a:extLst>
                    <a:ext uri="{A12FA001-AC4F-418D-AE19-62706E023703}">
                      <ahyp:hlinkClr xmlns:ahyp="http://schemas.microsoft.com/office/drawing/2018/hyperlinkcolor" val="tx"/>
                    </a:ext>
                  </a:extLst>
                </a:hlinkClick>
              </a:rPr>
              <a:t>bbaf.ulaval.ca/trucs-et-astuces</a:t>
            </a:r>
            <a:endParaRPr kumimoji="0" lang="fr-CA"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3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a:extLst>
              <a:ext uri="{FF2B5EF4-FFF2-40B4-BE49-F238E27FC236}">
                <a16:creationId xmlns:a16="http://schemas.microsoft.com/office/drawing/2014/main" id="{ECC4BDBD-AF03-91A5-2DE2-850D529385CA}"/>
              </a:ext>
            </a:extLst>
          </p:cNvPr>
          <p:cNvPicPr>
            <a:picLocks noChangeAspect="1"/>
          </p:cNvPicPr>
          <p:nvPr>
            <p:custDataLst>
              <p:tags r:id="rId1"/>
            </p:custDataLst>
          </p:nvPr>
        </p:nvPicPr>
        <p:blipFill rotWithShape="1">
          <a:blip r:embed="rId9" cstate="screen">
            <a:extLst>
              <a:ext uri="{28A0092B-C50C-407E-A947-70E740481C1C}">
                <a14:useLocalDpi xmlns:a14="http://schemas.microsoft.com/office/drawing/2010/main"/>
              </a:ext>
            </a:extLst>
          </a:blip>
          <a:srcRect/>
          <a:stretch/>
        </p:blipFill>
        <p:spPr>
          <a:xfrm>
            <a:off x="-1" y="-1"/>
            <a:ext cx="9144001" cy="5143501"/>
          </a:xfrm>
          <a:prstGeom prst="rect">
            <a:avLst/>
          </a:prstGeom>
        </p:spPr>
      </p:pic>
      <p:sp>
        <p:nvSpPr>
          <p:cNvPr id="23" name="Rectangle 22">
            <a:extLst>
              <a:ext uri="{FF2B5EF4-FFF2-40B4-BE49-F238E27FC236}">
                <a16:creationId xmlns:a16="http://schemas.microsoft.com/office/drawing/2014/main" id="{2190630D-7B95-CBF8-1EA3-08A672E16E89}"/>
              </a:ext>
            </a:extLst>
          </p:cNvPr>
          <p:cNvSpPr/>
          <p:nvPr>
            <p:custDataLst>
              <p:tags r:id="rId2"/>
            </p:custDataLst>
          </p:nvPr>
        </p:nvSpPr>
        <p:spPr>
          <a:xfrm>
            <a:off x="0" y="4284617"/>
            <a:ext cx="400594" cy="618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5" name="Image 24">
            <a:extLst>
              <a:ext uri="{FF2B5EF4-FFF2-40B4-BE49-F238E27FC236}">
                <a16:creationId xmlns:a16="http://schemas.microsoft.com/office/drawing/2014/main" id="{35A114FE-D95E-D8B3-6A41-70347208DD97}"/>
              </a:ext>
            </a:extLst>
          </p:cNvPr>
          <p:cNvPicPr>
            <a:picLocks noChangeAspect="1"/>
          </p:cNvPicPr>
          <p:nvPr>
            <p:custDataLst>
              <p:tags r:id="rId3"/>
            </p:custDataLst>
          </p:nvPr>
        </p:nvPicPr>
        <p:blipFill>
          <a:blip r:embed="rId10" cstate="screen">
            <a:extLst>
              <a:ext uri="{28A0092B-C50C-407E-A947-70E740481C1C}">
                <a14:useLocalDpi xmlns:a14="http://schemas.microsoft.com/office/drawing/2010/main"/>
              </a:ext>
            </a:extLst>
          </a:blip>
          <a:stretch>
            <a:fillRect/>
          </a:stretch>
        </p:blipFill>
        <p:spPr>
          <a:xfrm>
            <a:off x="3287906" y="1428215"/>
            <a:ext cx="5369868" cy="3999955"/>
          </a:xfrm>
          <a:prstGeom prst="rect">
            <a:avLst/>
          </a:prstGeom>
        </p:spPr>
      </p:pic>
      <p:grpSp>
        <p:nvGrpSpPr>
          <p:cNvPr id="4" name="Groupe 3">
            <a:extLst>
              <a:ext uri="{FF2B5EF4-FFF2-40B4-BE49-F238E27FC236}">
                <a16:creationId xmlns:a16="http://schemas.microsoft.com/office/drawing/2014/main" id="{7FF26FF1-9976-38C5-FA01-687A61438EC1}"/>
              </a:ext>
            </a:extLst>
          </p:cNvPr>
          <p:cNvGrpSpPr/>
          <p:nvPr>
            <p:custDataLst>
              <p:tags r:id="rId4"/>
            </p:custDataLst>
          </p:nvPr>
        </p:nvGrpSpPr>
        <p:grpSpPr>
          <a:xfrm>
            <a:off x="0" y="250917"/>
            <a:ext cx="9144000" cy="5177255"/>
            <a:chOff x="0" y="250917"/>
            <a:chExt cx="9144000" cy="5177255"/>
          </a:xfrm>
        </p:grpSpPr>
        <p:grpSp>
          <p:nvGrpSpPr>
            <p:cNvPr id="34" name="Groupe 33">
              <a:extLst>
                <a:ext uri="{FF2B5EF4-FFF2-40B4-BE49-F238E27FC236}">
                  <a16:creationId xmlns:a16="http://schemas.microsoft.com/office/drawing/2014/main" id="{92413D07-A1C1-00EB-145E-9F446622AD49}"/>
                </a:ext>
              </a:extLst>
            </p:cNvPr>
            <p:cNvGrpSpPr/>
            <p:nvPr/>
          </p:nvGrpSpPr>
          <p:grpSpPr>
            <a:xfrm>
              <a:off x="0" y="250917"/>
              <a:ext cx="9144000" cy="5177255"/>
              <a:chOff x="0" y="250917"/>
              <a:chExt cx="9144000" cy="5177255"/>
            </a:xfrm>
          </p:grpSpPr>
          <p:grpSp>
            <p:nvGrpSpPr>
              <p:cNvPr id="31" name="Groupe 30">
                <a:extLst>
                  <a:ext uri="{FF2B5EF4-FFF2-40B4-BE49-F238E27FC236}">
                    <a16:creationId xmlns:a16="http://schemas.microsoft.com/office/drawing/2014/main" id="{03291170-03BD-DACE-4055-9BAFC853ECF0}"/>
                  </a:ext>
                </a:extLst>
              </p:cNvPr>
              <p:cNvGrpSpPr/>
              <p:nvPr/>
            </p:nvGrpSpPr>
            <p:grpSpPr>
              <a:xfrm>
                <a:off x="0" y="969363"/>
                <a:ext cx="9144000" cy="4458809"/>
                <a:chOff x="0" y="969363"/>
                <a:chExt cx="9144000" cy="4458809"/>
              </a:xfrm>
            </p:grpSpPr>
            <p:grpSp>
              <p:nvGrpSpPr>
                <p:cNvPr id="29" name="Groupe 28">
                  <a:extLst>
                    <a:ext uri="{FF2B5EF4-FFF2-40B4-BE49-F238E27FC236}">
                      <a16:creationId xmlns:a16="http://schemas.microsoft.com/office/drawing/2014/main" id="{33B2F747-EF8C-0839-DA23-3D54C453D5EE}"/>
                    </a:ext>
                  </a:extLst>
                </p:cNvPr>
                <p:cNvGrpSpPr/>
                <p:nvPr/>
              </p:nvGrpSpPr>
              <p:grpSpPr>
                <a:xfrm>
                  <a:off x="0" y="969363"/>
                  <a:ext cx="9144000" cy="4458809"/>
                  <a:chOff x="0" y="969363"/>
                  <a:chExt cx="9144000" cy="4458809"/>
                </a:xfrm>
              </p:grpSpPr>
              <p:pic>
                <p:nvPicPr>
                  <p:cNvPr id="22" name="Image 21">
                    <a:extLst>
                      <a:ext uri="{FF2B5EF4-FFF2-40B4-BE49-F238E27FC236}">
                        <a16:creationId xmlns:a16="http://schemas.microsoft.com/office/drawing/2014/main" id="{BD3A88E5-A18B-1CE7-11EF-7E66146450D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0" y="969363"/>
                    <a:ext cx="9144000" cy="4458807"/>
                  </a:xfrm>
                  <a:prstGeom prst="rect">
                    <a:avLst/>
                  </a:prstGeom>
                </p:spPr>
              </p:pic>
              <p:pic>
                <p:nvPicPr>
                  <p:cNvPr id="28" name="Image 27">
                    <a:hlinkClick r:id="rId12"/>
                    <a:extLst>
                      <a:ext uri="{FF2B5EF4-FFF2-40B4-BE49-F238E27FC236}">
                        <a16:creationId xmlns:a16="http://schemas.microsoft.com/office/drawing/2014/main" id="{3AD28E81-5B74-377E-5BDD-D522F6E5BFE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287905" y="1428216"/>
                    <a:ext cx="5369869" cy="3999956"/>
                  </a:xfrm>
                  <a:prstGeom prst="rect">
                    <a:avLst/>
                  </a:prstGeom>
                </p:spPr>
              </p:pic>
            </p:grpSp>
            <p:sp>
              <p:nvSpPr>
                <p:cNvPr id="30" name="Rectangle 29">
                  <a:extLst>
                    <a:ext uri="{FF2B5EF4-FFF2-40B4-BE49-F238E27FC236}">
                      <a16:creationId xmlns:a16="http://schemas.microsoft.com/office/drawing/2014/main" id="{EBBB060A-19C4-CD0A-A3E5-8AAB0DFAD00E}"/>
                    </a:ext>
                  </a:extLst>
                </p:cNvPr>
                <p:cNvSpPr/>
                <p:nvPr/>
              </p:nvSpPr>
              <p:spPr>
                <a:xfrm>
                  <a:off x="0" y="4396435"/>
                  <a:ext cx="400594" cy="314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sp>
            <p:nvSpPr>
              <p:cNvPr id="32" name="Flèche : droite 31">
                <a:extLst>
                  <a:ext uri="{FF2B5EF4-FFF2-40B4-BE49-F238E27FC236}">
                    <a16:creationId xmlns:a16="http://schemas.microsoft.com/office/drawing/2014/main" id="{E26D8EB6-7BC1-8D2F-B7D3-1C76935C9110}"/>
                  </a:ext>
                </a:extLst>
              </p:cNvPr>
              <p:cNvSpPr/>
              <p:nvPr>
                <p:custDataLst>
                  <p:tags r:id="rId5"/>
                </p:custDataLst>
              </p:nvPr>
            </p:nvSpPr>
            <p:spPr>
              <a:xfrm>
                <a:off x="1096209" y="2673183"/>
                <a:ext cx="695588" cy="39500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3" name="Flèche : droite 32">
                <a:extLst>
                  <a:ext uri="{FF2B5EF4-FFF2-40B4-BE49-F238E27FC236}">
                    <a16:creationId xmlns:a16="http://schemas.microsoft.com/office/drawing/2014/main" id="{6B19BDC5-8256-DCBE-5ADF-B2E5B0F4F9E6}"/>
                  </a:ext>
                </a:extLst>
              </p:cNvPr>
              <p:cNvSpPr/>
              <p:nvPr>
                <p:custDataLst>
                  <p:tags r:id="rId6"/>
                </p:custDataLst>
              </p:nvPr>
            </p:nvSpPr>
            <p:spPr>
              <a:xfrm rot="5400000">
                <a:off x="5006325" y="401206"/>
                <a:ext cx="695588" cy="395009"/>
              </a:xfrm>
              <a:prstGeom prst="rightArrow">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grpSp>
        <p:pic>
          <p:nvPicPr>
            <p:cNvPr id="3" name="Image 2">
              <a:extLst>
                <a:ext uri="{FF2B5EF4-FFF2-40B4-BE49-F238E27FC236}">
                  <a16:creationId xmlns:a16="http://schemas.microsoft.com/office/drawing/2014/main" id="{A0D4B623-3151-7464-BC9D-F978166127BD}"/>
                </a:ext>
              </a:extLst>
            </p:cNvPr>
            <p:cNvPicPr>
              <a:picLocks noChangeAspect="1"/>
            </p:cNvPicPr>
            <p:nvPr/>
          </p:nvPicPr>
          <p:blipFill rotWithShape="1">
            <a:blip r:embed="rId13" cstate="screen">
              <a:extLst>
                <a:ext uri="{28A0092B-C50C-407E-A947-70E740481C1C}">
                  <a14:useLocalDpi xmlns:a14="http://schemas.microsoft.com/office/drawing/2010/main"/>
                </a:ext>
              </a:extLst>
            </a:blip>
            <a:srcRect t="6253"/>
            <a:stretch/>
          </p:blipFill>
          <p:spPr>
            <a:xfrm>
              <a:off x="1791797" y="1407414"/>
              <a:ext cx="1460635" cy="1962657"/>
            </a:xfrm>
            <a:prstGeom prst="rect">
              <a:avLst/>
            </a:prstGeom>
          </p:spPr>
        </p:pic>
      </p:grpSp>
    </p:spTree>
    <p:extLst>
      <p:ext uri="{BB962C8B-B14F-4D97-AF65-F5344CB8AC3E}">
        <p14:creationId xmlns:p14="http://schemas.microsoft.com/office/powerpoint/2010/main" val="40910523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C5418B-6475-302F-B4E8-EC72FE12982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C346FF4-375F-8B9F-0A22-B56CC3A2CF37}"/>
              </a:ext>
            </a:extLst>
          </p:cNvPr>
          <p:cNvSpPr>
            <a:spLocks noGrp="1"/>
          </p:cNvSpPr>
          <p:nvPr>
            <p:ph type="ctrTitle"/>
            <p:custDataLst>
              <p:tags r:id="rId1"/>
            </p:custDataLst>
          </p:nvPr>
        </p:nvSpPr>
        <p:spPr/>
        <p:txBody>
          <a:bodyPr/>
          <a:lstStyle/>
          <a:p>
            <a:pPr algn="ctr">
              <a:lnSpc>
                <a:spcPct val="100000"/>
              </a:lnSpc>
            </a:pPr>
            <a:r>
              <a:rPr lang="fr-CA" dirty="0"/>
              <a:t>Financer son projet d’études</a:t>
            </a:r>
          </a:p>
        </p:txBody>
      </p:sp>
      <p:sp>
        <p:nvSpPr>
          <p:cNvPr id="3" name="ZoneTexte 2">
            <a:extLst>
              <a:ext uri="{FF2B5EF4-FFF2-40B4-BE49-F238E27FC236}">
                <a16:creationId xmlns:a16="http://schemas.microsoft.com/office/drawing/2014/main" id="{886A1F1F-E9FC-049F-F420-F710A0C99812}"/>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bbaf.ulaval.ca/mes-finances/financer-mes-</a:t>
            </a:r>
            <a:r>
              <a:rPr kumimoji="0" lang="fr-CA" sz="1800" b="0" i="0" u="none" strike="noStrike" kern="1200" cap="none" spc="0" normalizeH="0" baseline="0" noProof="0" dirty="0" err="1">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etudes</a:t>
            </a: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46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841145A5-3F76-8447-83B1-4AD0B2B6ACBB}"/>
              </a:ext>
            </a:extLst>
          </p:cNvPr>
          <p:cNvSpPr>
            <a:spLocks noGrp="1"/>
          </p:cNvSpPr>
          <p:nvPr>
            <p:ph type="body" sz="quarter" idx="16"/>
            <p:custDataLst>
              <p:tags r:id="rId1"/>
            </p:custDataLst>
          </p:nvPr>
        </p:nvSpPr>
        <p:spPr>
          <a:xfrm>
            <a:off x="3283975" y="1596442"/>
            <a:ext cx="5686630" cy="3173265"/>
          </a:xfrm>
        </p:spPr>
        <p:txBody>
          <a:bodyPr/>
          <a:lstStyle/>
          <a:p>
            <a:pPr marL="285750" indent="-285750">
              <a:buFont typeface="Arial" panose="020B0604020202020204" pitchFamily="34" charset="0"/>
              <a:buChar char="•"/>
            </a:pPr>
            <a:r>
              <a:rPr lang="fr-CA" dirty="0"/>
              <a:t>Vos économies</a:t>
            </a:r>
          </a:p>
          <a:p>
            <a:pPr marL="285750" indent="-285750">
              <a:buFont typeface="Arial" panose="020B0604020202020204" pitchFamily="34" charset="0"/>
              <a:buChar char="•"/>
            </a:pPr>
            <a:r>
              <a:rPr lang="fr-CA" dirty="0"/>
              <a:t>Emprunt bancaire étudiant </a:t>
            </a:r>
          </a:p>
          <a:p>
            <a:pPr marL="285750" indent="-285750">
              <a:buFont typeface="Arial" panose="020B0604020202020204" pitchFamily="34" charset="0"/>
              <a:buChar char="•"/>
            </a:pPr>
            <a:r>
              <a:rPr lang="fr-CA" dirty="0"/>
              <a:t>Travail à temps partiel sur le campus ou hors campus</a:t>
            </a:r>
            <a:br>
              <a:rPr lang="fr-CA" dirty="0"/>
            </a:br>
            <a:r>
              <a:rPr lang="fr-CA" sz="1400" dirty="0"/>
              <a:t>(Service du développement professionnel)</a:t>
            </a:r>
          </a:p>
          <a:p>
            <a:pPr marL="285750" indent="-285750">
              <a:buFont typeface="Arial" panose="020B0604020202020204" pitchFamily="34" charset="0"/>
              <a:buChar char="•"/>
            </a:pPr>
            <a:r>
              <a:rPr lang="fr-CA" dirty="0"/>
              <a:t>Bourses et programmes d’exemption des droits de scolarité supplémentaires</a:t>
            </a:r>
          </a:p>
          <a:p>
            <a:pPr marL="324000">
              <a:spcBef>
                <a:spcPts val="0"/>
              </a:spcBef>
            </a:pPr>
            <a:r>
              <a:rPr lang="fr-CA" sz="1400" dirty="0"/>
              <a:t>(Pour étudiantes et étudiants de l’international ou hors Québec) </a:t>
            </a:r>
          </a:p>
          <a:p>
            <a:pPr marL="285750" indent="-285750">
              <a:buFont typeface="Arial" panose="020B0604020202020204" pitchFamily="34" charset="0"/>
              <a:buChar char="•"/>
            </a:pPr>
            <a:r>
              <a:rPr lang="fr-CA" dirty="0"/>
              <a:t>Bourses d’études </a:t>
            </a:r>
          </a:p>
          <a:p>
            <a:pPr marL="285750" indent="-285750">
              <a:buFont typeface="Arial" panose="020B0604020202020204" pitchFamily="34" charset="0"/>
              <a:buChar char="•"/>
            </a:pPr>
            <a:r>
              <a:rPr lang="fr-CA" dirty="0"/>
              <a:t>Aide d’une tierce personne </a:t>
            </a:r>
            <a:br>
              <a:rPr lang="fr-CA" dirty="0"/>
            </a:br>
            <a:r>
              <a:rPr lang="fr-CA" sz="1400" dirty="0"/>
              <a:t>(Exemples : famille, relations amicales, etc.)</a:t>
            </a:r>
          </a:p>
          <a:p>
            <a:endParaRPr lang="fr-FR" dirty="0"/>
          </a:p>
        </p:txBody>
      </p:sp>
      <p:sp>
        <p:nvSpPr>
          <p:cNvPr id="4" name="Titre 3">
            <a:extLst>
              <a:ext uri="{FF2B5EF4-FFF2-40B4-BE49-F238E27FC236}">
                <a16:creationId xmlns:a16="http://schemas.microsoft.com/office/drawing/2014/main" id="{73292448-40E7-7248-B25D-7E0C06F1F835}"/>
              </a:ext>
            </a:extLst>
          </p:cNvPr>
          <p:cNvSpPr>
            <a:spLocks noGrp="1"/>
          </p:cNvSpPr>
          <p:nvPr>
            <p:ph type="title"/>
            <p:custDataLst>
              <p:tags r:id="rId2"/>
            </p:custDataLst>
          </p:nvPr>
        </p:nvSpPr>
        <p:spPr/>
        <p:txBody>
          <a:bodyPr/>
          <a:lstStyle/>
          <a:p>
            <a:r>
              <a:rPr lang="fr-FR" dirty="0"/>
              <a:t>Sources de financement</a:t>
            </a:r>
          </a:p>
        </p:txBody>
      </p:sp>
      <p:pic>
        <p:nvPicPr>
          <p:cNvPr id="11" name="Espace réservé pour une image  10" descr="Une image contenant personne, intérieur, mur&#10;&#10;Description générée automatiquement">
            <a:extLst>
              <a:ext uri="{FF2B5EF4-FFF2-40B4-BE49-F238E27FC236}">
                <a16:creationId xmlns:a16="http://schemas.microsoft.com/office/drawing/2014/main" id="{3A77B26D-EDD0-4652-B105-3F72F6A17FB7}"/>
              </a:ext>
            </a:extLst>
          </p:cNvPr>
          <p:cNvPicPr>
            <a:picLocks noGrp="1" noChangeAspect="1"/>
          </p:cNvPicPr>
          <p:nvPr>
            <p:ph type="pic" sz="quarter" idx="15"/>
            <p:custDataLst>
              <p:tags r:id="rId3"/>
            </p:custDataLst>
          </p:nvPr>
        </p:nvPicPr>
        <p:blipFill>
          <a:blip r:embed="rId7" cstate="screen">
            <a:extLst>
              <a:ext uri="{28A0092B-C50C-407E-A947-70E740481C1C}">
                <a14:useLocalDpi xmlns:a14="http://schemas.microsoft.com/office/drawing/2010/main"/>
              </a:ext>
            </a:extLst>
          </a:blip>
          <a:srcRect/>
          <a:stretch>
            <a:fillRect/>
          </a:stretch>
        </p:blipFill>
        <p:spPr/>
      </p:pic>
      <p:sp>
        <p:nvSpPr>
          <p:cNvPr id="7" name="Espace réservé du texte 4">
            <a:extLst>
              <a:ext uri="{FF2B5EF4-FFF2-40B4-BE49-F238E27FC236}">
                <a16:creationId xmlns:a16="http://schemas.microsoft.com/office/drawing/2014/main" id="{94997FE3-59EC-4460-9082-93BEA32C1899}"/>
              </a:ext>
            </a:extLst>
          </p:cNvPr>
          <p:cNvSpPr>
            <a:spLocks noGrp="1"/>
          </p:cNvSpPr>
          <p:nvPr>
            <p:ph type="body" sz="quarter" idx="14"/>
            <p:custDataLst>
              <p:tags r:id="rId4"/>
            </p:custDataLst>
          </p:nvPr>
        </p:nvSpPr>
        <p:spPr>
          <a:xfrm>
            <a:off x="3283975" y="1069200"/>
            <a:ext cx="5485625" cy="374290"/>
          </a:xfrm>
        </p:spPr>
        <p:txBody>
          <a:bodyPr/>
          <a:lstStyle/>
          <a:p>
            <a:r>
              <a:rPr lang="fr-CA" dirty="0"/>
              <a:t>Principales sources de revenus</a:t>
            </a:r>
            <a:endParaRPr lang="fr-FR" dirty="0"/>
          </a:p>
        </p:txBody>
      </p:sp>
    </p:spTree>
    <p:extLst>
      <p:ext uri="{BB962C8B-B14F-4D97-AF65-F5344CB8AC3E}">
        <p14:creationId xmlns:p14="http://schemas.microsoft.com/office/powerpoint/2010/main" val="2182996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A35470-D91F-4A3C-B879-6A5DF02FC913}"/>
              </a:ext>
            </a:extLst>
          </p:cNvPr>
          <p:cNvSpPr>
            <a:spLocks noGrp="1"/>
          </p:cNvSpPr>
          <p:nvPr>
            <p:ph type="ctrTitle"/>
            <p:custDataLst>
              <p:tags r:id="rId1"/>
            </p:custDataLst>
          </p:nvPr>
        </p:nvSpPr>
        <p:spPr/>
        <p:txBody>
          <a:bodyPr/>
          <a:lstStyle/>
          <a:p>
            <a:pPr algn="ctr"/>
            <a:r>
              <a:rPr lang="fr-CA" dirty="0"/>
              <a:t>Outil budgétaire</a:t>
            </a:r>
          </a:p>
        </p:txBody>
      </p:sp>
      <p:sp>
        <p:nvSpPr>
          <p:cNvPr id="3" name="ZoneTexte 2">
            <a:extLst>
              <a:ext uri="{FF2B5EF4-FFF2-40B4-BE49-F238E27FC236}">
                <a16:creationId xmlns:a16="http://schemas.microsoft.com/office/drawing/2014/main" id="{E4DB64DB-5CDD-1BC8-C9EE-6BAC0EB2193F}"/>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faistonbudget.ca</a:t>
            </a:r>
            <a:endPar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2850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hlinkClick r:id="rId4"/>
            <a:extLst>
              <a:ext uri="{FF2B5EF4-FFF2-40B4-BE49-F238E27FC236}">
                <a16:creationId xmlns:a16="http://schemas.microsoft.com/office/drawing/2014/main" id="{956B97F3-7391-4786-9E65-E5571955D25A}"/>
              </a:ext>
            </a:extLst>
          </p:cNvPr>
          <p:cNvPicPr>
            <a:picLocks noChangeAspect="1"/>
          </p:cNvPicPr>
          <p:nvPr>
            <p:custDataLst>
              <p:tags r:id="rId1"/>
            </p:custDataLst>
          </p:nvPr>
        </p:nvPicPr>
        <p:blipFill rotWithShape="1">
          <a:blip r:embed="rId5" cstate="screen">
            <a:extLst>
              <a:ext uri="{28A0092B-C50C-407E-A947-70E740481C1C}">
                <a14:useLocalDpi xmlns:a14="http://schemas.microsoft.com/office/drawing/2010/main"/>
              </a:ext>
            </a:extLst>
          </a:blip>
          <a:srcRect/>
          <a:stretch/>
        </p:blipFill>
        <p:spPr>
          <a:xfrm>
            <a:off x="0" y="1"/>
            <a:ext cx="9144000" cy="6444342"/>
          </a:xfrm>
          <a:prstGeom prst="rect">
            <a:avLst/>
          </a:prstGeom>
        </p:spPr>
      </p:pic>
    </p:spTree>
    <p:extLst>
      <p:ext uri="{BB962C8B-B14F-4D97-AF65-F5344CB8AC3E}">
        <p14:creationId xmlns:p14="http://schemas.microsoft.com/office/powerpoint/2010/main" val="2871985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3E4D13-9AD6-6D49-8048-AB377320523B}"/>
              </a:ext>
            </a:extLst>
          </p:cNvPr>
          <p:cNvSpPr>
            <a:spLocks noGrp="1"/>
          </p:cNvSpPr>
          <p:nvPr>
            <p:ph type="ctrTitle"/>
            <p:custDataLst>
              <p:tags r:id="rId1"/>
            </p:custDataLst>
          </p:nvPr>
        </p:nvSpPr>
        <p:spPr/>
        <p:txBody>
          <a:bodyPr/>
          <a:lstStyle/>
          <a:p>
            <a:pPr algn="ctr"/>
            <a:r>
              <a:rPr lang="fr-FR" dirty="0"/>
              <a:t>Prêts et bourses</a:t>
            </a:r>
          </a:p>
        </p:txBody>
      </p:sp>
      <p:sp>
        <p:nvSpPr>
          <p:cNvPr id="4" name="ZoneTexte 3">
            <a:extLst>
              <a:ext uri="{FF2B5EF4-FFF2-40B4-BE49-F238E27FC236}">
                <a16:creationId xmlns:a16="http://schemas.microsoft.com/office/drawing/2014/main" id="{06BC5B49-0640-D12B-773E-60393B5D6526}"/>
              </a:ext>
            </a:extLst>
          </p:cNvPr>
          <p:cNvSpPr txBox="1"/>
          <p:nvPr>
            <p:custDataLst>
              <p:tags r:id="rId2"/>
            </p:custDataLst>
          </p:nvPr>
        </p:nvSpPr>
        <p:spPr>
          <a:xfrm>
            <a:off x="0" y="4230094"/>
            <a:ext cx="9144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fr-CA" dirty="0">
                <a:solidFill>
                  <a:schemeClr val="bg1"/>
                </a:solidFill>
                <a:latin typeface="Calibri" panose="020F0502020204030204"/>
                <a:hlinkClick r:id="rId5">
                  <a:extLst>
                    <a:ext uri="{A12FA001-AC4F-418D-AE19-62706E023703}">
                      <ahyp:hlinkClr xmlns:ahyp="http://schemas.microsoft.com/office/drawing/2018/hyperlinkcolor" val="tx"/>
                    </a:ext>
                  </a:extLst>
                </a:hlinkClick>
              </a:rPr>
              <a:t>bbaf.ulaval.ca/</a:t>
            </a:r>
            <a:r>
              <a:rPr lang="fr-CA" dirty="0" err="1">
                <a:solidFill>
                  <a:schemeClr val="bg1"/>
                </a:solidFill>
                <a:latin typeface="Calibri" panose="020F0502020204030204"/>
                <a:hlinkClick r:id="rId5">
                  <a:extLst>
                    <a:ext uri="{A12FA001-AC4F-418D-AE19-62706E023703}">
                      <ahyp:hlinkClr xmlns:ahyp="http://schemas.microsoft.com/office/drawing/2018/hyperlinkcolor" val="tx"/>
                    </a:ext>
                  </a:extLst>
                </a:hlinkClick>
              </a:rPr>
              <a:t>prets</a:t>
            </a:r>
            <a:r>
              <a:rPr lang="fr-CA" dirty="0">
                <a:solidFill>
                  <a:schemeClr val="bg1"/>
                </a:solidFill>
                <a:latin typeface="Calibri" panose="020F0502020204030204"/>
                <a:hlinkClick r:id="rId5">
                  <a:extLst>
                    <a:ext uri="{A12FA001-AC4F-418D-AE19-62706E023703}">
                      <ahyp:hlinkClr xmlns:ahyp="http://schemas.microsoft.com/office/drawing/2018/hyperlinkcolor" val="tx"/>
                    </a:ext>
                  </a:extLst>
                </a:hlinkClick>
              </a:rPr>
              <a:t>-et-bourses/</a:t>
            </a:r>
            <a:endParaRPr kumimoji="0" lang="fr-CA"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7488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29E75A4-79F5-459A-A088-C5A5907AA4FE}"/>
              </a:ext>
            </a:extLst>
          </p:cNvPr>
          <p:cNvSpPr/>
          <p:nvPr>
            <p:custDataLst>
              <p:tags r:id="rId1"/>
            </p:custDataLst>
          </p:nvPr>
        </p:nvSpPr>
        <p:spPr>
          <a:xfrm>
            <a:off x="0" y="0"/>
            <a:ext cx="3043238"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Espace réservé du texte 2">
            <a:extLst>
              <a:ext uri="{FF2B5EF4-FFF2-40B4-BE49-F238E27FC236}">
                <a16:creationId xmlns:a16="http://schemas.microsoft.com/office/drawing/2014/main" id="{94A235E0-551B-4B3D-BD96-62D8D2FACB1B}"/>
              </a:ext>
            </a:extLst>
          </p:cNvPr>
          <p:cNvSpPr>
            <a:spLocks noGrp="1"/>
          </p:cNvSpPr>
          <p:nvPr>
            <p:ph type="body" sz="quarter" idx="16"/>
            <p:custDataLst>
              <p:tags r:id="rId2"/>
            </p:custDataLst>
          </p:nvPr>
        </p:nvSpPr>
        <p:spPr>
          <a:xfrm>
            <a:off x="3283975" y="1996979"/>
            <a:ext cx="5251122" cy="1565211"/>
          </a:xfrm>
        </p:spPr>
        <p:txBody>
          <a:bodyPr lIns="0" tIns="0" rIns="0" bIns="0" anchor="t"/>
          <a:lstStyle/>
          <a:p>
            <a:r>
              <a:rPr lang="fr-CA" dirty="0"/>
              <a:t>Nos agentes à l’accueil offrent également un service personnalisé et confidentiel d’accompagnement pour les étudiantes et étudiants dans leurs recherches de financement ou encore, dans la présentation de leur demande et le suivi de leur dossier d’aide financière aux études.</a:t>
            </a:r>
          </a:p>
          <a:p>
            <a:endParaRPr lang="fr-CA" dirty="0"/>
          </a:p>
          <a:p>
            <a:r>
              <a:rPr lang="fr-CA" sz="2800" b="1" dirty="0">
                <a:solidFill>
                  <a:schemeClr val="accent1"/>
                </a:solidFill>
                <a:latin typeface="Overpass Light"/>
              </a:rPr>
              <a:t>bbaf</a:t>
            </a:r>
            <a:r>
              <a:rPr lang="fr-CA" sz="2800" b="1" dirty="0">
                <a:latin typeface="Overpass Light"/>
              </a:rPr>
              <a:t>.ulaval.ca</a:t>
            </a:r>
          </a:p>
        </p:txBody>
      </p:sp>
      <p:sp>
        <p:nvSpPr>
          <p:cNvPr id="4" name="Titre 3">
            <a:extLst>
              <a:ext uri="{FF2B5EF4-FFF2-40B4-BE49-F238E27FC236}">
                <a16:creationId xmlns:a16="http://schemas.microsoft.com/office/drawing/2014/main" id="{A42F3505-D2DD-43BC-AA29-7105D2FD65CE}"/>
              </a:ext>
            </a:extLst>
          </p:cNvPr>
          <p:cNvSpPr>
            <a:spLocks noGrp="1"/>
          </p:cNvSpPr>
          <p:nvPr>
            <p:ph type="title"/>
            <p:custDataLst>
              <p:tags r:id="rId3"/>
            </p:custDataLst>
          </p:nvPr>
        </p:nvSpPr>
        <p:spPr/>
        <p:txBody>
          <a:bodyPr/>
          <a:lstStyle/>
          <a:p>
            <a:r>
              <a:rPr lang="fr-CA" dirty="0"/>
              <a:t>Conseils et accompagnement</a:t>
            </a:r>
          </a:p>
        </p:txBody>
      </p:sp>
      <p:sp>
        <p:nvSpPr>
          <p:cNvPr id="5" name="Espace réservé du texte 4">
            <a:extLst>
              <a:ext uri="{FF2B5EF4-FFF2-40B4-BE49-F238E27FC236}">
                <a16:creationId xmlns:a16="http://schemas.microsoft.com/office/drawing/2014/main" id="{5BD6B39F-0013-49CB-9805-5C15E398C649}"/>
              </a:ext>
            </a:extLst>
          </p:cNvPr>
          <p:cNvSpPr>
            <a:spLocks noGrp="1"/>
          </p:cNvSpPr>
          <p:nvPr>
            <p:ph type="body" sz="quarter" idx="14"/>
            <p:custDataLst>
              <p:tags r:id="rId4"/>
            </p:custDataLst>
          </p:nvPr>
        </p:nvSpPr>
        <p:spPr>
          <a:xfrm>
            <a:off x="3283975" y="1069200"/>
            <a:ext cx="5485625" cy="374290"/>
          </a:xfrm>
        </p:spPr>
        <p:txBody>
          <a:bodyPr/>
          <a:lstStyle/>
          <a:p>
            <a:r>
              <a:rPr lang="fr-CA" sz="1800" b="1" dirty="0">
                <a:solidFill>
                  <a:prstClr val="black"/>
                </a:solidFill>
              </a:rPr>
              <a:t>À nos bureaux, par téléphone ou par courriel </a:t>
            </a:r>
            <a:endParaRPr lang="fr-CA" dirty="0"/>
          </a:p>
        </p:txBody>
      </p:sp>
      <p:sp>
        <p:nvSpPr>
          <p:cNvPr id="10" name="ZoneTexte 9">
            <a:extLst>
              <a:ext uri="{FF2B5EF4-FFF2-40B4-BE49-F238E27FC236}">
                <a16:creationId xmlns:a16="http://schemas.microsoft.com/office/drawing/2014/main" id="{43232EF3-E6AF-4590-801E-1D6EBA3313A5}"/>
              </a:ext>
            </a:extLst>
          </p:cNvPr>
          <p:cNvSpPr txBox="1"/>
          <p:nvPr>
            <p:custDataLst>
              <p:tags r:id="rId5"/>
            </p:custDataLst>
          </p:nvPr>
        </p:nvSpPr>
        <p:spPr>
          <a:xfrm>
            <a:off x="609678" y="1069200"/>
            <a:ext cx="2185780" cy="1200329"/>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hlinkClick r:id="rId8"/>
              </a:rPr>
              <a:t>Nous joindre</a:t>
            </a:r>
            <a:br>
              <a:rPr kumimoji="0" lang="fr-CA" sz="1800" b="0" i="0" u="none" strike="noStrike" kern="1200" cap="none" spc="0" normalizeH="0" baseline="0" noProof="0" dirty="0">
                <a:ln>
                  <a:noFill/>
                </a:ln>
                <a:solidFill>
                  <a:srgbClr val="FFFFFF"/>
                </a:solidFill>
                <a:effectLst/>
                <a:uLnTx/>
                <a:uFillTx/>
                <a:latin typeface="Calibri" panose="020F0502020204030204"/>
                <a:ea typeface="+mn-ea"/>
                <a:cs typeface="+mn-cs"/>
              </a:rPr>
            </a:br>
            <a:br>
              <a:rPr kumimoji="0" lang="fr-CA" sz="1800" b="1"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br>
            <a:r>
              <a:rPr kumimoji="0" lang="fr-FR" sz="1800" b="0" i="0" u="none" strike="noStrike" kern="1200" cap="none" spc="0" normalizeH="0" baseline="0" noProof="0" dirty="0">
                <a:ln>
                  <a:noFill/>
                </a:ln>
                <a:solidFill>
                  <a:srgbClr val="FFFFFF"/>
                </a:solidFill>
                <a:effectLst/>
                <a:uLnTx/>
                <a:uFillTx/>
                <a:latin typeface="Source Sans Pro" panose="020B0503030403020204" pitchFamily="34" charset="0"/>
                <a:ea typeface="+mn-ea"/>
                <a:cs typeface="+mn-cs"/>
              </a:rPr>
              <a:t>Pavillon Alphonse-Desjardins, local 2546</a:t>
            </a:r>
          </a:p>
        </p:txBody>
      </p:sp>
    </p:spTree>
    <p:extLst>
      <p:ext uri="{BB962C8B-B14F-4D97-AF65-F5344CB8AC3E}">
        <p14:creationId xmlns:p14="http://schemas.microsoft.com/office/powerpoint/2010/main" val="1413421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12E5DC26-B8B1-4584-A4E5-0C38F5319C6D}"/>
              </a:ext>
            </a:extLst>
          </p:cNvPr>
          <p:cNvSpPr>
            <a:spLocks noGrp="1"/>
          </p:cNvSpPr>
          <p:nvPr>
            <p:ph type="body" sz="quarter" idx="11"/>
            <p:custDataLst>
              <p:tags r:id="rId1"/>
            </p:custDataLst>
          </p:nvPr>
        </p:nvSpPr>
        <p:spPr/>
        <p:txBody>
          <a:bodyPr/>
          <a:lstStyle/>
          <a:p>
            <a:r>
              <a:rPr lang="fr-CA" dirty="0"/>
              <a:t>Bureau des bourses et de l’aide financière / Université Laval</a:t>
            </a:r>
          </a:p>
        </p:txBody>
      </p:sp>
      <p:sp>
        <p:nvSpPr>
          <p:cNvPr id="4" name="Espace réservé du texte 3">
            <a:extLst>
              <a:ext uri="{FF2B5EF4-FFF2-40B4-BE49-F238E27FC236}">
                <a16:creationId xmlns:a16="http://schemas.microsoft.com/office/drawing/2014/main" id="{F9EF5507-185C-47F4-9846-C5EBE73B1B7D}"/>
              </a:ext>
            </a:extLst>
          </p:cNvPr>
          <p:cNvSpPr>
            <a:spLocks noGrp="1"/>
          </p:cNvSpPr>
          <p:nvPr>
            <p:ph type="body" sz="quarter" idx="12"/>
            <p:custDataLst>
              <p:tags r:id="rId2"/>
            </p:custDataLst>
          </p:nvPr>
        </p:nvSpPr>
        <p:spPr/>
        <p:txBody>
          <a:bodyPr/>
          <a:lstStyle/>
          <a:p>
            <a:r>
              <a:rPr lang="fr-CA" dirty="0"/>
              <a:t>bbaf.ulaval.ca</a:t>
            </a:r>
          </a:p>
        </p:txBody>
      </p:sp>
    </p:spTree>
    <p:extLst>
      <p:ext uri="{BB962C8B-B14F-4D97-AF65-F5344CB8AC3E}">
        <p14:creationId xmlns:p14="http://schemas.microsoft.com/office/powerpoint/2010/main" val="2507363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022C5-07A8-4785-9551-986FBFB566F0}"/>
              </a:ext>
            </a:extLst>
          </p:cNvPr>
          <p:cNvSpPr>
            <a:spLocks noGrp="1"/>
          </p:cNvSpPr>
          <p:nvPr>
            <p:ph type="title"/>
            <p:custDataLst>
              <p:tags r:id="rId1"/>
            </p:custDataLst>
          </p:nvPr>
        </p:nvSpPr>
        <p:spPr>
          <a:xfrm>
            <a:off x="1041576" y="535110"/>
            <a:ext cx="7411048" cy="374290"/>
          </a:xfrm>
        </p:spPr>
        <p:txBody>
          <a:bodyPr/>
          <a:lstStyle/>
          <a:p>
            <a:r>
              <a:rPr lang="fr-CA" dirty="0"/>
              <a:t>Pourquoi l’aide financière aux études plutôt qu’une autre source de financement?</a:t>
            </a:r>
            <a:br>
              <a:rPr lang="fr-CA" dirty="0"/>
            </a:br>
            <a:br>
              <a:rPr lang="fr-CA" dirty="0">
                <a:solidFill>
                  <a:schemeClr val="accent6"/>
                </a:solidFill>
              </a:rPr>
            </a:br>
            <a:r>
              <a:rPr lang="fr-CA" dirty="0"/>
              <a:t> </a:t>
            </a:r>
          </a:p>
        </p:txBody>
      </p:sp>
      <p:sp>
        <p:nvSpPr>
          <p:cNvPr id="4" name="Espace réservé du texte 3">
            <a:extLst>
              <a:ext uri="{FF2B5EF4-FFF2-40B4-BE49-F238E27FC236}">
                <a16:creationId xmlns:a16="http://schemas.microsoft.com/office/drawing/2014/main" id="{614EA7CC-9C9C-4DAD-AD61-FB4D7789515D}"/>
              </a:ext>
            </a:extLst>
          </p:cNvPr>
          <p:cNvSpPr>
            <a:spLocks noGrp="1"/>
          </p:cNvSpPr>
          <p:nvPr>
            <p:ph type="body" sz="quarter" idx="16"/>
            <p:custDataLst>
              <p:tags r:id="rId2"/>
            </p:custDataLst>
          </p:nvPr>
        </p:nvSpPr>
        <p:spPr>
          <a:xfrm>
            <a:off x="1041576" y="1897166"/>
            <a:ext cx="7004546" cy="2719528"/>
          </a:xfrm>
        </p:spPr>
        <p:txBody>
          <a:bodyPr/>
          <a:lstStyle/>
          <a:p>
            <a:pPr>
              <a:spcBef>
                <a:spcPts val="1800"/>
              </a:spcBef>
            </a:pPr>
            <a:r>
              <a:rPr lang="fr-CA" dirty="0"/>
              <a:t>Possibilité de prêts ET de bourses </a:t>
            </a:r>
          </a:p>
          <a:p>
            <a:pPr>
              <a:spcBef>
                <a:spcPts val="1800"/>
              </a:spcBef>
            </a:pPr>
            <a:r>
              <a:rPr lang="fr-CA" dirty="0"/>
              <a:t>Aucun intérêt pendant les études à temps plein</a:t>
            </a:r>
          </a:p>
          <a:p>
            <a:pPr>
              <a:spcBef>
                <a:spcPts val="1800"/>
              </a:spcBef>
            </a:pPr>
            <a:r>
              <a:rPr lang="fr-CA" dirty="0"/>
              <a:t>Aucun remboursement pendant les études à temps plein</a:t>
            </a:r>
          </a:p>
          <a:p>
            <a:pPr>
              <a:spcBef>
                <a:spcPts val="1800"/>
              </a:spcBef>
            </a:pPr>
            <a:r>
              <a:rPr lang="fr-CA" dirty="0"/>
              <a:t>Taux d’intérêt très avantageux et déductible d’impôt</a:t>
            </a:r>
          </a:p>
          <a:p>
            <a:pPr>
              <a:spcBef>
                <a:spcPts val="1800"/>
              </a:spcBef>
            </a:pPr>
            <a:r>
              <a:rPr lang="fr-CA" dirty="0"/>
              <a:t>Possibilité de remise de dette (15 %)</a:t>
            </a:r>
          </a:p>
          <a:p>
            <a:pPr marL="0" indent="0">
              <a:spcBef>
                <a:spcPts val="1800"/>
              </a:spcBef>
              <a:buNone/>
            </a:pPr>
            <a:r>
              <a:rPr lang="fr-CA" sz="1200" i="1" dirty="0">
                <a:solidFill>
                  <a:schemeClr val="tx1"/>
                </a:solidFill>
                <a:latin typeface="Overpass" pitchFamily="2" charset="77"/>
                <a:ea typeface="+mj-ea"/>
                <a:cs typeface="+mj-cs"/>
              </a:rPr>
              <a:t>* Voir le site de l’aide financière aux études pour connaître toutes les conditions d’admissibilité.</a:t>
            </a:r>
          </a:p>
        </p:txBody>
      </p:sp>
      <p:sp>
        <p:nvSpPr>
          <p:cNvPr id="5" name="Espace réservé du texte 2">
            <a:extLst>
              <a:ext uri="{FF2B5EF4-FFF2-40B4-BE49-F238E27FC236}">
                <a16:creationId xmlns:a16="http://schemas.microsoft.com/office/drawing/2014/main" id="{6FCDC1C9-9275-136B-E51A-72807D9126FC}"/>
              </a:ext>
            </a:extLst>
          </p:cNvPr>
          <p:cNvSpPr>
            <a:spLocks noGrp="1"/>
          </p:cNvSpPr>
          <p:nvPr>
            <p:ph type="body" sz="quarter" idx="15"/>
          </p:nvPr>
        </p:nvSpPr>
        <p:spPr>
          <a:xfrm>
            <a:off x="1041576" y="1356276"/>
            <a:ext cx="7411048" cy="374290"/>
          </a:xfrm>
        </p:spPr>
        <p:txBody>
          <a:bodyPr/>
          <a:lstStyle/>
          <a:p>
            <a:r>
              <a:rPr lang="fr-CA" sz="1800" dirty="0"/>
              <a:t>Réservée aux personnes citoyennes canadiennes et résidentes permanentes*</a:t>
            </a:r>
            <a:endParaRPr lang="fr-CA" dirty="0"/>
          </a:p>
        </p:txBody>
      </p:sp>
    </p:spTree>
    <p:extLst>
      <p:ext uri="{BB962C8B-B14F-4D97-AF65-F5344CB8AC3E}">
        <p14:creationId xmlns:p14="http://schemas.microsoft.com/office/powerpoint/2010/main" val="3245334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Espace réservé pour une image  34">
            <a:extLst>
              <a:ext uri="{FF2B5EF4-FFF2-40B4-BE49-F238E27FC236}">
                <a16:creationId xmlns:a16="http://schemas.microsoft.com/office/drawing/2014/main" id="{07E46F88-CD0B-4694-A744-D60B635B1977}"/>
              </a:ext>
            </a:extLst>
          </p:cNvPr>
          <p:cNvPicPr>
            <a:picLocks noGrp="1" noChangeAspect="1"/>
          </p:cNvPicPr>
          <p:nvPr>
            <p:ph type="pic" sz="quarter" idx="15"/>
            <p:custDataLst>
              <p:tags r:id="rId1"/>
            </p:custDataLst>
          </p:nvPr>
        </p:nvPicPr>
        <p:blipFill rotWithShape="1">
          <a:blip r:embed="rId7" cstate="screen">
            <a:extLst>
              <a:ext uri="{28A0092B-C50C-407E-A947-70E740481C1C}">
                <a14:useLocalDpi xmlns:a14="http://schemas.microsoft.com/office/drawing/2010/main"/>
              </a:ext>
            </a:extLst>
          </a:blip>
          <a:srcRect/>
          <a:stretch/>
        </p:blipFill>
        <p:spPr>
          <a:xfrm>
            <a:off x="0" y="0"/>
            <a:ext cx="3043238" cy="5143500"/>
          </a:xfrm>
        </p:spPr>
      </p:pic>
      <p:sp>
        <p:nvSpPr>
          <p:cNvPr id="2" name="Titre 1">
            <a:extLst>
              <a:ext uri="{FF2B5EF4-FFF2-40B4-BE49-F238E27FC236}">
                <a16:creationId xmlns:a16="http://schemas.microsoft.com/office/drawing/2014/main" id="{9E5461FC-29D0-4E39-89ED-35A570BA51CC}"/>
              </a:ext>
            </a:extLst>
          </p:cNvPr>
          <p:cNvSpPr>
            <a:spLocks noGrp="1"/>
          </p:cNvSpPr>
          <p:nvPr>
            <p:ph type="title"/>
            <p:custDataLst>
              <p:tags r:id="rId2"/>
            </p:custDataLst>
          </p:nvPr>
        </p:nvSpPr>
        <p:spPr/>
        <p:txBody>
          <a:bodyPr/>
          <a:lstStyle/>
          <a:p>
            <a:r>
              <a:rPr lang="fr-CA" dirty="0"/>
              <a:t>Comment se calcule l’aide accordée?</a:t>
            </a:r>
          </a:p>
        </p:txBody>
      </p:sp>
      <p:sp>
        <p:nvSpPr>
          <p:cNvPr id="19" name="Ellipse 8">
            <a:extLst>
              <a:ext uri="{FF2B5EF4-FFF2-40B4-BE49-F238E27FC236}">
                <a16:creationId xmlns:a16="http://schemas.microsoft.com/office/drawing/2014/main" id="{616E70C3-DAD0-4128-9661-AC159426F237}"/>
              </a:ext>
            </a:extLst>
          </p:cNvPr>
          <p:cNvSpPr txBox="1"/>
          <p:nvPr>
            <p:custDataLst>
              <p:tags r:id="rId3"/>
            </p:custDataLst>
          </p:nvPr>
        </p:nvSpPr>
        <p:spPr>
          <a:xfrm>
            <a:off x="2955378" y="3771129"/>
            <a:ext cx="924862" cy="924862"/>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fr-CA" kern="1200" dirty="0">
                <a:latin typeface="Overpass" panose="00000500000000000000" pitchFamily="2" charset="0"/>
              </a:rPr>
              <a:t>Prêts</a:t>
            </a:r>
          </a:p>
        </p:txBody>
      </p:sp>
      <p:pic>
        <p:nvPicPr>
          <p:cNvPr id="4" name="Image 3" descr="Une image contenant texte, capture d’écran, Police, logo&#10;&#10;Description générée automatiquement">
            <a:extLst>
              <a:ext uri="{FF2B5EF4-FFF2-40B4-BE49-F238E27FC236}">
                <a16:creationId xmlns:a16="http://schemas.microsoft.com/office/drawing/2014/main" id="{73A49BCF-2F65-CD6A-EC97-55CABFBBE6F3}"/>
              </a:ext>
            </a:extLst>
          </p:cNvPr>
          <p:cNvPicPr>
            <a:picLocks noChangeAspect="1"/>
          </p:cNvPicPr>
          <p:nvPr>
            <p:custDataLst>
              <p:tags r:id="rId4"/>
            </p:custDataLst>
          </p:nvPr>
        </p:nvPicPr>
        <p:blipFill>
          <a:blip r:embed="rId8"/>
          <a:stretch>
            <a:fillRect/>
          </a:stretch>
        </p:blipFill>
        <p:spPr>
          <a:xfrm>
            <a:off x="3396983" y="1751143"/>
            <a:ext cx="5203266" cy="2097316"/>
          </a:xfrm>
          <a:prstGeom prst="rect">
            <a:avLst/>
          </a:prstGeom>
        </p:spPr>
      </p:pic>
    </p:spTree>
    <p:extLst>
      <p:ext uri="{BB962C8B-B14F-4D97-AF65-F5344CB8AC3E}">
        <p14:creationId xmlns:p14="http://schemas.microsoft.com/office/powerpoint/2010/main" val="3284509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7006241-E1B5-4D08-BBA1-33C32B271A3D}"/>
              </a:ext>
            </a:extLst>
          </p:cNvPr>
          <p:cNvSpPr>
            <a:spLocks noGrp="1"/>
          </p:cNvSpPr>
          <p:nvPr>
            <p:ph type="title"/>
            <p:custDataLst>
              <p:tags r:id="rId1"/>
            </p:custDataLst>
          </p:nvPr>
        </p:nvSpPr>
        <p:spPr/>
        <p:txBody>
          <a:bodyPr/>
          <a:lstStyle/>
          <a:p>
            <a:r>
              <a:rPr lang="fr-CA" dirty="0"/>
              <a:t>Dépenses admises</a:t>
            </a:r>
          </a:p>
        </p:txBody>
      </p:sp>
      <p:sp>
        <p:nvSpPr>
          <p:cNvPr id="5" name="Espace réservé du texte 4">
            <a:extLst>
              <a:ext uri="{FF2B5EF4-FFF2-40B4-BE49-F238E27FC236}">
                <a16:creationId xmlns:a16="http://schemas.microsoft.com/office/drawing/2014/main" id="{29BA27DF-5698-4896-A6F7-D53C72021465}"/>
              </a:ext>
            </a:extLst>
          </p:cNvPr>
          <p:cNvSpPr>
            <a:spLocks noGrp="1"/>
          </p:cNvSpPr>
          <p:nvPr>
            <p:ph type="body" sz="quarter" idx="15"/>
            <p:custDataLst>
              <p:tags r:id="rId2"/>
            </p:custDataLst>
          </p:nvPr>
        </p:nvSpPr>
        <p:spPr/>
        <p:txBody>
          <a:bodyPr/>
          <a:lstStyle/>
          <a:p>
            <a:pPr>
              <a:lnSpc>
                <a:spcPct val="100000"/>
              </a:lnSpc>
            </a:pPr>
            <a:r>
              <a:rPr lang="fr-CA" dirty="0"/>
              <a:t>Les dépenses admises représentent l’ensemble des dépenses que </a:t>
            </a:r>
            <a:r>
              <a:rPr lang="fr-CA" b="1" dirty="0"/>
              <a:t>l’Aide financière aux études</a:t>
            </a:r>
            <a:r>
              <a:rPr lang="fr-CA" i="1" dirty="0"/>
              <a:t> </a:t>
            </a:r>
            <a:r>
              <a:rPr lang="fr-CA" dirty="0"/>
              <a:t>reconnaît aux personnes étudiantes. Les montants alloués sont prédéterminés.</a:t>
            </a:r>
          </a:p>
          <a:p>
            <a:endParaRPr lang="fr-CA" dirty="0"/>
          </a:p>
        </p:txBody>
      </p:sp>
      <p:sp>
        <p:nvSpPr>
          <p:cNvPr id="3" name="Espace réservé du texte 2">
            <a:extLst>
              <a:ext uri="{FF2B5EF4-FFF2-40B4-BE49-F238E27FC236}">
                <a16:creationId xmlns:a16="http://schemas.microsoft.com/office/drawing/2014/main" id="{0F8C87EE-F2AD-4CAE-B55A-21EB15B0B20F}"/>
              </a:ext>
            </a:extLst>
          </p:cNvPr>
          <p:cNvSpPr>
            <a:spLocks noGrp="1"/>
          </p:cNvSpPr>
          <p:nvPr>
            <p:ph type="body" sz="quarter" idx="16"/>
            <p:custDataLst>
              <p:tags r:id="rId3"/>
            </p:custDataLst>
          </p:nvPr>
        </p:nvSpPr>
        <p:spPr>
          <a:xfrm>
            <a:off x="1042174" y="2127501"/>
            <a:ext cx="7410450" cy="2619990"/>
          </a:xfrm>
        </p:spPr>
        <p:txBody>
          <a:bodyPr/>
          <a:lstStyle/>
          <a:p>
            <a:pPr marL="285750" indent="-285750">
              <a:spcBef>
                <a:spcPts val="1800"/>
              </a:spcBef>
              <a:buFont typeface="Arial" panose="020B0604020202020204" pitchFamily="34" charset="0"/>
              <a:buChar char="•"/>
            </a:pPr>
            <a:r>
              <a:rPr lang="fr-CA" sz="1600" dirty="0"/>
              <a:t>Droits de scolarité (montant réel)</a:t>
            </a:r>
          </a:p>
          <a:p>
            <a:pPr marL="285750" indent="-285750">
              <a:spcBef>
                <a:spcPts val="1800"/>
              </a:spcBef>
              <a:buFont typeface="Arial" panose="020B0604020202020204" pitchFamily="34" charset="0"/>
              <a:buChar char="•"/>
            </a:pPr>
            <a:r>
              <a:rPr lang="fr-CA" sz="1600" dirty="0"/>
              <a:t>Matériel scolaire</a:t>
            </a:r>
          </a:p>
          <a:p>
            <a:pPr marL="285750" indent="-285750">
              <a:spcBef>
                <a:spcPts val="1800"/>
              </a:spcBef>
              <a:buFont typeface="Arial" panose="020B0604020202020204" pitchFamily="34" charset="0"/>
              <a:buChar char="•"/>
            </a:pPr>
            <a:r>
              <a:rPr lang="fr-CA" sz="1600" dirty="0"/>
              <a:t>Frais de subsistance (pour la personne aux études et ses enfants, s’il y a lieu)</a:t>
            </a:r>
          </a:p>
          <a:p>
            <a:pPr marL="285750" indent="-285750">
              <a:spcBef>
                <a:spcPts val="1800"/>
              </a:spcBef>
              <a:buFont typeface="Arial" panose="020B0604020202020204" pitchFamily="34" charset="0"/>
              <a:buChar char="•"/>
            </a:pPr>
            <a:r>
              <a:rPr lang="fr-CA" sz="1600" dirty="0"/>
              <a:t>Logement, nourriture, transport, dépenses personnelles</a:t>
            </a:r>
          </a:p>
          <a:p>
            <a:pPr marL="285750" indent="-285750">
              <a:spcBef>
                <a:spcPts val="1800"/>
              </a:spcBef>
              <a:buFont typeface="Arial" panose="020B0604020202020204" pitchFamily="34" charset="0"/>
              <a:buChar char="•"/>
            </a:pPr>
            <a:r>
              <a:rPr lang="fr-CA" sz="1600" dirty="0"/>
              <a:t>Frais de garde pour enfants (s’il y a lieu)</a:t>
            </a:r>
          </a:p>
          <a:p>
            <a:pPr marL="285750" indent="-285750">
              <a:spcBef>
                <a:spcPts val="1800"/>
              </a:spcBef>
              <a:buFont typeface="Arial" panose="020B0604020202020204" pitchFamily="34" charset="0"/>
              <a:buChar char="•"/>
            </a:pPr>
            <a:r>
              <a:rPr lang="fr-CA" sz="1600" dirty="0"/>
              <a:t>Frais pour stages à l’extérieur de la région</a:t>
            </a:r>
          </a:p>
          <a:p>
            <a:pPr marL="285750" indent="-285750">
              <a:buFont typeface="Arial" panose="020B0604020202020204" pitchFamily="34" charset="0"/>
              <a:buChar char="•"/>
            </a:pPr>
            <a:endParaRPr lang="fr-CA" sz="1600" dirty="0"/>
          </a:p>
        </p:txBody>
      </p:sp>
    </p:spTree>
    <p:extLst>
      <p:ext uri="{BB962C8B-B14F-4D97-AF65-F5344CB8AC3E}">
        <p14:creationId xmlns:p14="http://schemas.microsoft.com/office/powerpoint/2010/main" val="3877361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73C5F-2259-4496-8B32-EB9850E61D9C}"/>
              </a:ext>
            </a:extLst>
          </p:cNvPr>
          <p:cNvSpPr>
            <a:spLocks noGrp="1"/>
          </p:cNvSpPr>
          <p:nvPr>
            <p:ph type="title"/>
            <p:custDataLst>
              <p:tags r:id="rId1"/>
            </p:custDataLst>
          </p:nvPr>
        </p:nvSpPr>
        <p:spPr/>
        <p:txBody>
          <a:bodyPr/>
          <a:lstStyle/>
          <a:p>
            <a:r>
              <a:rPr lang="fr-CA" dirty="0"/>
              <a:t>Contributions</a:t>
            </a:r>
          </a:p>
        </p:txBody>
      </p:sp>
      <p:sp>
        <p:nvSpPr>
          <p:cNvPr id="5" name="Rectangle à coins arrondis 20">
            <a:extLst>
              <a:ext uri="{FF2B5EF4-FFF2-40B4-BE49-F238E27FC236}">
                <a16:creationId xmlns:a16="http://schemas.microsoft.com/office/drawing/2014/main" id="{1042E0FA-5FDF-44DB-8CC7-7212A0352956}"/>
              </a:ext>
            </a:extLst>
          </p:cNvPr>
          <p:cNvSpPr/>
          <p:nvPr>
            <p:custDataLst>
              <p:tags r:id="rId2"/>
            </p:custDataLst>
          </p:nvPr>
        </p:nvSpPr>
        <p:spPr>
          <a:xfrm>
            <a:off x="903588" y="1597148"/>
            <a:ext cx="3528392" cy="540060"/>
          </a:xfrm>
          <a:prstGeom prst="roundRect">
            <a:avLst/>
          </a:prstGeom>
          <a:solidFill>
            <a:schemeClr val="tx1">
              <a:lumMod val="65000"/>
              <a:lumOff val="35000"/>
            </a:schemeClr>
          </a:solidFill>
          <a:ln/>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fr-CA" sz="2400" dirty="0">
                <a:solidFill>
                  <a:prstClr val="white"/>
                </a:solidFill>
                <a:latin typeface="Overpass" panose="00000500000000000000" pitchFamily="2" charset="0"/>
              </a:rPr>
              <a:t>Personne aux études</a:t>
            </a:r>
          </a:p>
        </p:txBody>
      </p:sp>
      <p:sp>
        <p:nvSpPr>
          <p:cNvPr id="6" name="Rectangle à coins arrondis 26">
            <a:extLst>
              <a:ext uri="{FF2B5EF4-FFF2-40B4-BE49-F238E27FC236}">
                <a16:creationId xmlns:a16="http://schemas.microsoft.com/office/drawing/2014/main" id="{6740D223-84D3-4945-939E-C62B646052E7}"/>
              </a:ext>
            </a:extLst>
          </p:cNvPr>
          <p:cNvSpPr/>
          <p:nvPr>
            <p:custDataLst>
              <p:tags r:id="rId3"/>
            </p:custDataLst>
          </p:nvPr>
        </p:nvSpPr>
        <p:spPr>
          <a:xfrm>
            <a:off x="684678" y="3383434"/>
            <a:ext cx="1368152" cy="576064"/>
          </a:xfrm>
          <a:prstGeom prst="roundRect">
            <a:avLst/>
          </a:prstGeom>
          <a:solidFill>
            <a:schemeClr val="tx1">
              <a:lumMod val="65000"/>
              <a:lumOff val="35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fr-CA" sz="2400" dirty="0">
                <a:solidFill>
                  <a:prstClr val="white"/>
                </a:solidFill>
                <a:latin typeface="Overpass" panose="00000500000000000000" pitchFamily="2" charset="0"/>
              </a:rPr>
              <a:t>Parents</a:t>
            </a:r>
          </a:p>
        </p:txBody>
      </p:sp>
      <p:sp>
        <p:nvSpPr>
          <p:cNvPr id="7" name="Rectangle à coins arrondis 27">
            <a:extLst>
              <a:ext uri="{FF2B5EF4-FFF2-40B4-BE49-F238E27FC236}">
                <a16:creationId xmlns:a16="http://schemas.microsoft.com/office/drawing/2014/main" id="{AB23CDAB-11CB-4B41-974F-CF9DE3FD87F1}"/>
              </a:ext>
            </a:extLst>
          </p:cNvPr>
          <p:cNvSpPr/>
          <p:nvPr>
            <p:custDataLst>
              <p:tags r:id="rId4"/>
            </p:custDataLst>
          </p:nvPr>
        </p:nvSpPr>
        <p:spPr>
          <a:xfrm>
            <a:off x="2845069" y="3383434"/>
            <a:ext cx="1842053" cy="576064"/>
          </a:xfrm>
          <a:prstGeom prst="roundRect">
            <a:avLst/>
          </a:prstGeom>
          <a:solidFill>
            <a:schemeClr val="tx1">
              <a:lumMod val="65000"/>
              <a:lumOff val="35000"/>
            </a:schemeClr>
          </a:solidFill>
          <a:ln/>
          <a:effectLst/>
        </p:spPr>
        <p:style>
          <a:lnRef idx="0">
            <a:schemeClr val="accent2"/>
          </a:lnRef>
          <a:fillRef idx="3">
            <a:schemeClr val="accent2"/>
          </a:fillRef>
          <a:effectRef idx="3">
            <a:schemeClr val="accent2"/>
          </a:effectRef>
          <a:fontRef idx="minor">
            <a:schemeClr val="lt1"/>
          </a:fontRef>
        </p:style>
        <p:txBody>
          <a:bodyPr rtlCol="0" anchor="ctr"/>
          <a:lstStyle/>
          <a:p>
            <a:pPr algn="ctr"/>
            <a:r>
              <a:rPr lang="fr-CA" sz="2400" dirty="0">
                <a:solidFill>
                  <a:prstClr val="white"/>
                </a:solidFill>
                <a:latin typeface="Overpass" panose="00000500000000000000" pitchFamily="2" charset="0"/>
              </a:rPr>
              <a:t>Conjoint(e)</a:t>
            </a:r>
          </a:p>
        </p:txBody>
      </p:sp>
      <p:sp>
        <p:nvSpPr>
          <p:cNvPr id="8" name="Titre 1">
            <a:extLst>
              <a:ext uri="{FF2B5EF4-FFF2-40B4-BE49-F238E27FC236}">
                <a16:creationId xmlns:a16="http://schemas.microsoft.com/office/drawing/2014/main" id="{E3B4942A-4275-4F4D-A58D-6D3FE5C0FB6D}"/>
              </a:ext>
            </a:extLst>
          </p:cNvPr>
          <p:cNvSpPr txBox="1">
            <a:spLocks/>
          </p:cNvSpPr>
          <p:nvPr>
            <p:custDataLst>
              <p:tags r:id="rId5"/>
            </p:custDataLst>
          </p:nvPr>
        </p:nvSpPr>
        <p:spPr>
          <a:xfrm>
            <a:off x="2196846" y="3491446"/>
            <a:ext cx="711696" cy="32403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000" dirty="0">
                <a:latin typeface="Overpass" panose="00000500000000000000" pitchFamily="2" charset="0"/>
              </a:rPr>
              <a:t>ou</a:t>
            </a:r>
            <a:endParaRPr lang="fr-CA" sz="1900" dirty="0">
              <a:latin typeface="Overpass" panose="00000500000000000000" pitchFamily="2" charset="0"/>
            </a:endParaRPr>
          </a:p>
        </p:txBody>
      </p:sp>
      <p:sp>
        <p:nvSpPr>
          <p:cNvPr id="9" name="Plus 5">
            <a:extLst>
              <a:ext uri="{FF2B5EF4-FFF2-40B4-BE49-F238E27FC236}">
                <a16:creationId xmlns:a16="http://schemas.microsoft.com/office/drawing/2014/main" id="{29E76A2D-3278-45E9-BADA-6DC515B2A806}"/>
              </a:ext>
            </a:extLst>
          </p:cNvPr>
          <p:cNvSpPr/>
          <p:nvPr>
            <p:custDataLst>
              <p:tags r:id="rId6"/>
            </p:custDataLst>
          </p:nvPr>
        </p:nvSpPr>
        <p:spPr>
          <a:xfrm>
            <a:off x="2343748" y="2472289"/>
            <a:ext cx="576216" cy="576064"/>
          </a:xfrm>
          <a:prstGeom prst="mathPlus">
            <a:avLst/>
          </a:prstGeom>
          <a:solidFill>
            <a:srgbClr val="C00000"/>
          </a:solidFill>
          <a:effectLst/>
        </p:spPr>
        <p:style>
          <a:lnRef idx="0">
            <a:schemeClr val="accent4"/>
          </a:lnRef>
          <a:fillRef idx="3">
            <a:schemeClr val="accent4"/>
          </a:fillRef>
          <a:effectRef idx="3">
            <a:schemeClr val="accent4"/>
          </a:effectRef>
          <a:fontRef idx="minor">
            <a:schemeClr val="lt1"/>
          </a:fontRef>
        </p:style>
        <p:txBody>
          <a:bodyPr rtlCol="0" anchor="ctr"/>
          <a:lstStyle/>
          <a:p>
            <a:pPr algn="ctr"/>
            <a:endParaRPr lang="fr-CA">
              <a:solidFill>
                <a:prstClr val="white"/>
              </a:solidFill>
            </a:endParaRPr>
          </a:p>
        </p:txBody>
      </p:sp>
      <p:sp>
        <p:nvSpPr>
          <p:cNvPr id="10" name="ZoneTexte 9">
            <a:extLst>
              <a:ext uri="{FF2B5EF4-FFF2-40B4-BE49-F238E27FC236}">
                <a16:creationId xmlns:a16="http://schemas.microsoft.com/office/drawing/2014/main" id="{5D4CF895-2840-43B7-9E92-2FEBC9F1A433}"/>
              </a:ext>
            </a:extLst>
          </p:cNvPr>
          <p:cNvSpPr txBox="1"/>
          <p:nvPr>
            <p:custDataLst>
              <p:tags r:id="rId7"/>
            </p:custDataLst>
          </p:nvPr>
        </p:nvSpPr>
        <p:spPr>
          <a:xfrm>
            <a:off x="4990289" y="1591071"/>
            <a:ext cx="3787951" cy="2044791"/>
          </a:xfrm>
          <a:prstGeom prst="rect">
            <a:avLst/>
          </a:prstGeom>
          <a:noFill/>
          <a:ln w="28575">
            <a:solidFill>
              <a:schemeClr val="tx1">
                <a:lumMod val="50000"/>
                <a:lumOff val="50000"/>
              </a:schemeClr>
            </a:solidFill>
          </a:ln>
        </p:spPr>
        <p:txBody>
          <a:bodyPr wrap="square" rtlCol="0" anchor="t">
            <a:spAutoFit/>
          </a:bodyPr>
          <a:lstStyle/>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Revenus d’emploi</a:t>
            </a:r>
            <a:endParaRPr lang="fr-CA" sz="1700" dirty="0">
              <a:solidFill>
                <a:prstClr val="black"/>
              </a:solidFill>
              <a:latin typeface="Overpass" panose="00000500000000000000" pitchFamily="2" charset="0"/>
            </a:endParaRPr>
          </a:p>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Prestations </a:t>
            </a:r>
          </a:p>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Revenus de placement</a:t>
            </a:r>
          </a:p>
          <a:p>
            <a:pPr marL="342900" indent="-342900">
              <a:lnSpc>
                <a:spcPct val="150000"/>
              </a:lnSpc>
              <a:buClr>
                <a:srgbClr val="C00000"/>
              </a:buClr>
              <a:buSzPct val="75000"/>
              <a:buFont typeface="Arial" panose="020B0604020202020204" pitchFamily="34" charset="0"/>
              <a:buChar char="•"/>
            </a:pPr>
            <a:r>
              <a:rPr lang="fr-CA" sz="2000" dirty="0">
                <a:solidFill>
                  <a:prstClr val="black"/>
                </a:solidFill>
                <a:latin typeface="Overpass" panose="00000500000000000000" pitchFamily="2" charset="0"/>
              </a:rPr>
              <a:t>Bourses (si plus de 7 500$)</a:t>
            </a:r>
          </a:p>
          <a:p>
            <a:pPr marL="342900" indent="-342900">
              <a:lnSpc>
                <a:spcPct val="150000"/>
              </a:lnSpc>
              <a:buClr>
                <a:srgbClr val="C00000"/>
              </a:buClr>
              <a:buSzPct val="75000"/>
              <a:buFont typeface="Arial" panose="020B0604020202020204" pitchFamily="34" charset="0"/>
              <a:buChar char="•"/>
            </a:pPr>
            <a:endParaRPr lang="fr-CA" sz="500" dirty="0">
              <a:solidFill>
                <a:prstClr val="black"/>
              </a:solidFill>
              <a:latin typeface="Overpass" panose="00000500000000000000" pitchFamily="2" charset="0"/>
            </a:endParaRPr>
          </a:p>
        </p:txBody>
      </p:sp>
      <p:cxnSp>
        <p:nvCxnSpPr>
          <p:cNvPr id="11" name="Connecteur droit avec flèche 10">
            <a:extLst>
              <a:ext uri="{FF2B5EF4-FFF2-40B4-BE49-F238E27FC236}">
                <a16:creationId xmlns:a16="http://schemas.microsoft.com/office/drawing/2014/main" id="{DB4959B3-7C9E-4E91-84CD-782FE31348CE}"/>
              </a:ext>
            </a:extLst>
          </p:cNvPr>
          <p:cNvCxnSpPr/>
          <p:nvPr>
            <p:custDataLst>
              <p:tags r:id="rId8"/>
            </p:custDataLst>
          </p:nvPr>
        </p:nvCxnSpPr>
        <p:spPr>
          <a:xfrm>
            <a:off x="4613362" y="1867083"/>
            <a:ext cx="277688" cy="0"/>
          </a:xfrm>
          <a:prstGeom prst="straightConnector1">
            <a:avLst/>
          </a:prstGeom>
          <a:ln w="28575">
            <a:solidFill>
              <a:srgbClr val="C00000"/>
            </a:solidFill>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282124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F73C5F-2259-4496-8B32-EB9850E61D9C}"/>
              </a:ext>
            </a:extLst>
          </p:cNvPr>
          <p:cNvSpPr>
            <a:spLocks noGrp="1"/>
          </p:cNvSpPr>
          <p:nvPr>
            <p:ph type="title"/>
            <p:custDataLst>
              <p:tags r:id="rId1"/>
            </p:custDataLst>
          </p:nvPr>
        </p:nvSpPr>
        <p:spPr>
          <a:xfrm>
            <a:off x="1041576" y="630000"/>
            <a:ext cx="7705382" cy="374290"/>
          </a:xfrm>
        </p:spPr>
        <p:txBody>
          <a:bodyPr/>
          <a:lstStyle/>
          <a:p>
            <a:r>
              <a:rPr lang="fr-CA" dirty="0"/>
              <a:t>Avec ou sans contribution des parents </a:t>
            </a:r>
            <a:br>
              <a:rPr lang="fr-CA" dirty="0"/>
            </a:br>
            <a:r>
              <a:rPr lang="fr-CA" dirty="0"/>
              <a:t>ET de la conjointe ou du conjoint?</a:t>
            </a:r>
          </a:p>
        </p:txBody>
      </p:sp>
      <p:sp>
        <p:nvSpPr>
          <p:cNvPr id="14" name="ZoneTexte 13">
            <a:extLst>
              <a:ext uri="{FF2B5EF4-FFF2-40B4-BE49-F238E27FC236}">
                <a16:creationId xmlns:a16="http://schemas.microsoft.com/office/drawing/2014/main" id="{15FBD39F-7ABE-4D36-8ED1-D97FC4E35B35}"/>
              </a:ext>
            </a:extLst>
          </p:cNvPr>
          <p:cNvSpPr txBox="1"/>
          <p:nvPr>
            <p:custDataLst>
              <p:tags r:id="rId2"/>
            </p:custDataLst>
          </p:nvPr>
        </p:nvSpPr>
        <p:spPr>
          <a:xfrm>
            <a:off x="963939" y="3785430"/>
            <a:ext cx="7518950" cy="830997"/>
          </a:xfrm>
          <a:prstGeom prst="rect">
            <a:avLst/>
          </a:prstGeom>
          <a:noFill/>
        </p:spPr>
        <p:txBody>
          <a:bodyPr wrap="square" rtlCol="0">
            <a:spAutoFit/>
          </a:bodyPr>
          <a:lstStyle/>
          <a:p>
            <a:r>
              <a:rPr lang="fr-CA" sz="1600" b="1" dirty="0">
                <a:solidFill>
                  <a:schemeClr val="accent6"/>
                </a:solidFill>
                <a:latin typeface="Overpass" charset="0"/>
              </a:rPr>
              <a:t>Critère d’autonomie : </a:t>
            </a:r>
            <a:r>
              <a:rPr lang="fr-CA" sz="1600" dirty="0">
                <a:solidFill>
                  <a:schemeClr val="accent6"/>
                </a:solidFill>
                <a:latin typeface="Overpass Light" pitchFamily="2" charset="77"/>
              </a:rPr>
              <a:t>Critère auquel la personne étudiante doit répondre afin d’être considérée financièrement autonome par rapport à ses parents ou sa conjointe ou son conjoint.</a:t>
            </a:r>
          </a:p>
        </p:txBody>
      </p:sp>
      <p:pic>
        <p:nvPicPr>
          <p:cNvPr id="4" name="Image 3" descr="Une image contenant bâtiment, dessin humoristique, maison">
            <a:extLst>
              <a:ext uri="{FF2B5EF4-FFF2-40B4-BE49-F238E27FC236}">
                <a16:creationId xmlns:a16="http://schemas.microsoft.com/office/drawing/2014/main" id="{101E50BD-4403-AD85-91D6-DB7869C162E3}"/>
              </a:ext>
            </a:extLst>
          </p:cNvPr>
          <p:cNvPicPr>
            <a:picLocks noChangeAspect="1"/>
          </p:cNvPicPr>
          <p:nvPr>
            <p:custDataLst>
              <p:tags r:id="rId3"/>
            </p:custDataLst>
          </p:nvPr>
        </p:nvPicPr>
        <p:blipFill>
          <a:blip r:embed="rId9" cstate="screen">
            <a:extLst>
              <a:ext uri="{28A0092B-C50C-407E-A947-70E740481C1C}">
                <a14:useLocalDpi xmlns:a14="http://schemas.microsoft.com/office/drawing/2010/main"/>
              </a:ext>
            </a:extLst>
          </a:blip>
          <a:stretch>
            <a:fillRect/>
          </a:stretch>
        </p:blipFill>
        <p:spPr>
          <a:xfrm>
            <a:off x="895021" y="1502714"/>
            <a:ext cx="2429677" cy="2189681"/>
          </a:xfrm>
          <a:prstGeom prst="rect">
            <a:avLst/>
          </a:prstGeom>
        </p:spPr>
      </p:pic>
      <p:sp>
        <p:nvSpPr>
          <p:cNvPr id="5" name="Multiplier 9">
            <a:extLst>
              <a:ext uri="{FF2B5EF4-FFF2-40B4-BE49-F238E27FC236}">
                <a16:creationId xmlns:a16="http://schemas.microsoft.com/office/drawing/2014/main" id="{8F305120-D347-C01F-B719-4F06EF9DA75F}"/>
              </a:ext>
            </a:extLst>
          </p:cNvPr>
          <p:cNvSpPr/>
          <p:nvPr>
            <p:custDataLst>
              <p:tags r:id="rId4"/>
            </p:custDataLst>
          </p:nvPr>
        </p:nvSpPr>
        <p:spPr>
          <a:xfrm>
            <a:off x="1555549" y="2044447"/>
            <a:ext cx="922956" cy="1054606"/>
          </a:xfrm>
          <a:prstGeom prst="mathMultiply">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Image 6" descr="Une image contenant dessin humoristique, Dessin animé, habits, Animation&#10;&#10;Description générée automatiquement">
            <a:extLst>
              <a:ext uri="{FF2B5EF4-FFF2-40B4-BE49-F238E27FC236}">
                <a16:creationId xmlns:a16="http://schemas.microsoft.com/office/drawing/2014/main" id="{C3A62A25-8632-6823-139F-B8FF0CC6C7AB}"/>
              </a:ext>
            </a:extLst>
          </p:cNvPr>
          <p:cNvPicPr>
            <a:picLocks noChangeAspect="1"/>
          </p:cNvPicPr>
          <p:nvPr>
            <p:custDataLst>
              <p:tags r:id="rId5"/>
            </p:custDataLst>
          </p:nvPr>
        </p:nvPicPr>
        <p:blipFill>
          <a:blip r:embed="rId10" cstate="screen">
            <a:extLst>
              <a:ext uri="{28A0092B-C50C-407E-A947-70E740481C1C}">
                <a14:useLocalDpi xmlns:a14="http://schemas.microsoft.com/office/drawing/2010/main"/>
              </a:ext>
            </a:extLst>
          </a:blip>
          <a:stretch>
            <a:fillRect/>
          </a:stretch>
        </p:blipFill>
        <p:spPr>
          <a:xfrm>
            <a:off x="5982702" y="1744816"/>
            <a:ext cx="1705476" cy="1705476"/>
          </a:xfrm>
          <a:prstGeom prst="rect">
            <a:avLst/>
          </a:prstGeom>
        </p:spPr>
      </p:pic>
      <p:pic>
        <p:nvPicPr>
          <p:cNvPr id="9" name="Image 8" descr="Une image contenant dessin, habits, Dessin d’enfant, clipart&#10;&#10;Description générée automatiquement">
            <a:extLst>
              <a:ext uri="{FF2B5EF4-FFF2-40B4-BE49-F238E27FC236}">
                <a16:creationId xmlns:a16="http://schemas.microsoft.com/office/drawing/2014/main" id="{D59B2B43-68C7-72CB-51C6-098B493E841A}"/>
              </a:ext>
            </a:extLst>
          </p:cNvPr>
          <p:cNvPicPr>
            <a:picLocks noChangeAspect="1"/>
          </p:cNvPicPr>
          <p:nvPr>
            <p:custDataLst>
              <p:tags r:id="rId6"/>
            </p:custDataLst>
          </p:nvPr>
        </p:nvPicPr>
        <p:blipFill>
          <a:blip r:embed="rId11" cstate="screen">
            <a:extLst>
              <a:ext uri="{28A0092B-C50C-407E-A947-70E740481C1C}">
                <a14:useLocalDpi xmlns:a14="http://schemas.microsoft.com/office/drawing/2010/main"/>
              </a:ext>
            </a:extLst>
          </a:blip>
          <a:stretch>
            <a:fillRect/>
          </a:stretch>
        </p:blipFill>
        <p:spPr>
          <a:xfrm>
            <a:off x="3549777" y="1502714"/>
            <a:ext cx="1947578" cy="1947578"/>
          </a:xfrm>
          <a:prstGeom prst="rect">
            <a:avLst/>
          </a:prstGeom>
        </p:spPr>
      </p:pic>
      <p:sp>
        <p:nvSpPr>
          <p:cNvPr id="3" name="ZoneTexte 2">
            <a:extLst>
              <a:ext uri="{FF2B5EF4-FFF2-40B4-BE49-F238E27FC236}">
                <a16:creationId xmlns:a16="http://schemas.microsoft.com/office/drawing/2014/main" id="{1A516469-34FC-33F8-2F27-931281926F56}"/>
              </a:ext>
            </a:extLst>
          </p:cNvPr>
          <p:cNvSpPr txBox="1"/>
          <p:nvPr/>
        </p:nvSpPr>
        <p:spPr>
          <a:xfrm>
            <a:off x="963940" y="4664989"/>
            <a:ext cx="7787651" cy="276999"/>
          </a:xfrm>
          <a:prstGeom prst="rect">
            <a:avLst/>
          </a:prstGeom>
          <a:noFill/>
        </p:spPr>
        <p:txBody>
          <a:bodyPr wrap="square">
            <a:spAutoFit/>
          </a:bodyPr>
          <a:lstStyle/>
          <a:p>
            <a:pPr lvl="0" defTabSz="914400" fontAlgn="base">
              <a:spcBef>
                <a:spcPct val="0"/>
              </a:spcBef>
              <a:spcAft>
                <a:spcPts val="1800"/>
              </a:spcAft>
            </a:pPr>
            <a:r>
              <a:rPr lang="fr-CA" altLang="fr-FR" sz="1200" i="1" dirty="0">
                <a:latin typeface="Overpass Light" pitchFamily="2" charset="77"/>
              </a:rPr>
              <a:t>Consultez les critères d’autonomie sur le site de l’AFE.</a:t>
            </a:r>
          </a:p>
        </p:txBody>
      </p:sp>
    </p:spTree>
    <p:extLst>
      <p:ext uri="{BB962C8B-B14F-4D97-AF65-F5344CB8AC3E}">
        <p14:creationId xmlns:p14="http://schemas.microsoft.com/office/powerpoint/2010/main" val="3721314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153A35-7E11-3AA5-CCFD-1F285CCB9BB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4A109BD-B805-0FF8-FC45-F14EFC5F766C}"/>
              </a:ext>
            </a:extLst>
          </p:cNvPr>
          <p:cNvSpPr>
            <a:spLocks noGrp="1"/>
          </p:cNvSpPr>
          <p:nvPr>
            <p:ph type="title"/>
            <p:custDataLst>
              <p:tags r:id="rId1"/>
            </p:custDataLst>
          </p:nvPr>
        </p:nvSpPr>
        <p:spPr/>
        <p:txBody>
          <a:bodyPr/>
          <a:lstStyle/>
          <a:p>
            <a:r>
              <a:rPr lang="fr-CA" dirty="0"/>
              <a:t>Comment l’aide sera-t-elle versée?</a:t>
            </a:r>
          </a:p>
        </p:txBody>
      </p:sp>
      <p:grpSp>
        <p:nvGrpSpPr>
          <p:cNvPr id="13" name="Groupe 12">
            <a:extLst>
              <a:ext uri="{FF2B5EF4-FFF2-40B4-BE49-F238E27FC236}">
                <a16:creationId xmlns:a16="http://schemas.microsoft.com/office/drawing/2014/main" id="{8ED83A3E-DDC1-B0C4-C936-6B8D1FB9B66B}"/>
              </a:ext>
            </a:extLst>
          </p:cNvPr>
          <p:cNvGrpSpPr/>
          <p:nvPr/>
        </p:nvGrpSpPr>
        <p:grpSpPr>
          <a:xfrm>
            <a:off x="989128" y="1195966"/>
            <a:ext cx="8233623" cy="2952328"/>
            <a:chOff x="989128" y="1195966"/>
            <a:chExt cx="8233623" cy="2952328"/>
          </a:xfrm>
        </p:grpSpPr>
        <p:graphicFrame>
          <p:nvGraphicFramePr>
            <p:cNvPr id="9" name="Diagramme 8">
              <a:extLst>
                <a:ext uri="{FF2B5EF4-FFF2-40B4-BE49-F238E27FC236}">
                  <a16:creationId xmlns:a16="http://schemas.microsoft.com/office/drawing/2014/main" id="{FC53BF7A-6335-D620-D80D-C763CB2B2DEE}"/>
                </a:ext>
              </a:extLst>
            </p:cNvPr>
            <p:cNvGraphicFramePr/>
            <p:nvPr>
              <p:custDataLst>
                <p:tags r:id="rId2"/>
              </p:custDataLst>
              <p:extLst>
                <p:ext uri="{D42A27DB-BD31-4B8C-83A1-F6EECF244321}">
                  <p14:modId xmlns:p14="http://schemas.microsoft.com/office/powerpoint/2010/main" val="277593103"/>
                </p:ext>
              </p:extLst>
            </p:nvPr>
          </p:nvGraphicFramePr>
          <p:xfrm>
            <a:off x="4846229" y="1324206"/>
            <a:ext cx="3871249" cy="28240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me 9">
              <a:extLst>
                <a:ext uri="{FF2B5EF4-FFF2-40B4-BE49-F238E27FC236}">
                  <a16:creationId xmlns:a16="http://schemas.microsoft.com/office/drawing/2014/main" id="{B013F052-060C-24A0-A380-0C80F89C8209}"/>
                </a:ext>
              </a:extLst>
            </p:cNvPr>
            <p:cNvGraphicFramePr/>
            <p:nvPr>
              <p:custDataLst>
                <p:tags r:id="rId3"/>
              </p:custDataLst>
              <p:extLst>
                <p:ext uri="{D42A27DB-BD31-4B8C-83A1-F6EECF244321}">
                  <p14:modId xmlns:p14="http://schemas.microsoft.com/office/powerpoint/2010/main" val="2676207660"/>
                </p:ext>
              </p:extLst>
            </p:nvPr>
          </p:nvGraphicFramePr>
          <p:xfrm>
            <a:off x="1009816" y="1195966"/>
            <a:ext cx="3535532" cy="282408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1" name="Titre 1">
              <a:extLst>
                <a:ext uri="{FF2B5EF4-FFF2-40B4-BE49-F238E27FC236}">
                  <a16:creationId xmlns:a16="http://schemas.microsoft.com/office/drawing/2014/main" id="{D4BFE14A-F609-1732-4D05-65DB2567A1A3}"/>
                </a:ext>
              </a:extLst>
            </p:cNvPr>
            <p:cNvSpPr txBox="1">
              <a:spLocks/>
            </p:cNvSpPr>
            <p:nvPr>
              <p:custDataLst>
                <p:tags r:id="rId4"/>
              </p:custDataLst>
            </p:nvPr>
          </p:nvSpPr>
          <p:spPr>
            <a:xfrm>
              <a:off x="989128" y="1553018"/>
              <a:ext cx="2901008" cy="576064"/>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400" dirty="0">
                  <a:solidFill>
                    <a:schemeClr val="accent1"/>
                  </a:solidFill>
                  <a:latin typeface="Overpass" panose="00000500000000000000" pitchFamily="2" charset="0"/>
                </a:rPr>
                <a:t>Prêts seulement</a:t>
              </a:r>
            </a:p>
          </p:txBody>
        </p:sp>
        <p:sp>
          <p:nvSpPr>
            <p:cNvPr id="12" name="Titre 1">
              <a:extLst>
                <a:ext uri="{FF2B5EF4-FFF2-40B4-BE49-F238E27FC236}">
                  <a16:creationId xmlns:a16="http://schemas.microsoft.com/office/drawing/2014/main" id="{7F520E8E-72FF-9753-C0B1-2033CEDB1742}"/>
                </a:ext>
              </a:extLst>
            </p:cNvPr>
            <p:cNvSpPr txBox="1">
              <a:spLocks/>
            </p:cNvSpPr>
            <p:nvPr>
              <p:custDataLst>
                <p:tags r:id="rId5"/>
              </p:custDataLst>
            </p:nvPr>
          </p:nvSpPr>
          <p:spPr>
            <a:xfrm>
              <a:off x="4846229" y="1483998"/>
              <a:ext cx="4176464" cy="576064"/>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2400" dirty="0">
                  <a:solidFill>
                    <a:schemeClr val="accent1"/>
                  </a:solidFill>
                  <a:latin typeface="Overpass" panose="00000500000000000000" pitchFamily="2" charset="0"/>
                </a:rPr>
                <a:t>Prêts et bourses</a:t>
              </a:r>
            </a:p>
          </p:txBody>
        </p:sp>
        <p:sp>
          <p:nvSpPr>
            <p:cNvPr id="4" name="ZoneTexte 3">
              <a:extLst>
                <a:ext uri="{FF2B5EF4-FFF2-40B4-BE49-F238E27FC236}">
                  <a16:creationId xmlns:a16="http://schemas.microsoft.com/office/drawing/2014/main" id="{4442E937-61B4-4A73-2E38-03AFB7AE03E9}"/>
                </a:ext>
              </a:extLst>
            </p:cNvPr>
            <p:cNvSpPr txBox="1"/>
            <p:nvPr/>
          </p:nvSpPr>
          <p:spPr>
            <a:xfrm>
              <a:off x="1098417" y="2101587"/>
              <a:ext cx="2527162" cy="184666"/>
            </a:xfrm>
            <a:prstGeom prst="rect">
              <a:avLst/>
            </a:prstGeom>
            <a:noFill/>
          </p:spPr>
          <p:txBody>
            <a:bodyPr wrap="square" lIns="0" tIns="0" rIns="0" bIns="0" rtlCol="0">
              <a:spAutoFit/>
            </a:bodyPr>
            <a:lstStyle/>
            <a:p>
              <a:r>
                <a:rPr lang="fr-CA" sz="1200" dirty="0">
                  <a:solidFill>
                    <a:schemeClr val="bg1"/>
                  </a:solidFill>
                  <a:latin typeface="Overpass Light" charset="0"/>
                </a:rPr>
                <a:t>Début de la session</a:t>
              </a:r>
              <a:endParaRPr lang="fr-CA" sz="1200" dirty="0">
                <a:solidFill>
                  <a:schemeClr val="bg1"/>
                </a:solidFill>
                <a:latin typeface="Overpass Light" pitchFamily="2" charset="77"/>
              </a:endParaRPr>
            </a:p>
          </p:txBody>
        </p:sp>
        <p:sp>
          <p:nvSpPr>
            <p:cNvPr id="5" name="ZoneTexte 4">
              <a:extLst>
                <a:ext uri="{FF2B5EF4-FFF2-40B4-BE49-F238E27FC236}">
                  <a16:creationId xmlns:a16="http://schemas.microsoft.com/office/drawing/2014/main" id="{F465C842-727C-9944-B609-D3A4C0460BE7}"/>
                </a:ext>
              </a:extLst>
            </p:cNvPr>
            <p:cNvSpPr txBox="1"/>
            <p:nvPr/>
          </p:nvSpPr>
          <p:spPr>
            <a:xfrm>
              <a:off x="4942926" y="2060062"/>
              <a:ext cx="2527162" cy="184666"/>
            </a:xfrm>
            <a:prstGeom prst="rect">
              <a:avLst/>
            </a:prstGeom>
            <a:noFill/>
          </p:spPr>
          <p:txBody>
            <a:bodyPr wrap="square" lIns="0" tIns="0" rIns="0" bIns="0" rtlCol="0">
              <a:spAutoFit/>
            </a:bodyPr>
            <a:lstStyle/>
            <a:p>
              <a:r>
                <a:rPr lang="fr-CA" sz="1200" dirty="0">
                  <a:solidFill>
                    <a:schemeClr val="bg1"/>
                  </a:solidFill>
                  <a:latin typeface="Overpass Light" charset="0"/>
                </a:rPr>
                <a:t>Début de la session</a:t>
              </a:r>
              <a:endParaRPr lang="fr-CA" sz="1200" dirty="0">
                <a:solidFill>
                  <a:schemeClr val="bg1"/>
                </a:solidFill>
                <a:latin typeface="Overpass Light" pitchFamily="2" charset="77"/>
              </a:endParaRPr>
            </a:p>
          </p:txBody>
        </p:sp>
        <p:sp>
          <p:nvSpPr>
            <p:cNvPr id="6" name="ZoneTexte 5">
              <a:extLst>
                <a:ext uri="{FF2B5EF4-FFF2-40B4-BE49-F238E27FC236}">
                  <a16:creationId xmlns:a16="http://schemas.microsoft.com/office/drawing/2014/main" id="{99F36353-31CB-0A8D-47B5-7B67719929A0}"/>
                </a:ext>
              </a:extLst>
            </p:cNvPr>
            <p:cNvSpPr txBox="1"/>
            <p:nvPr/>
          </p:nvSpPr>
          <p:spPr>
            <a:xfrm>
              <a:off x="5821944" y="2339299"/>
              <a:ext cx="2527162" cy="169277"/>
            </a:xfrm>
            <a:prstGeom prst="rect">
              <a:avLst/>
            </a:prstGeom>
            <a:noFill/>
          </p:spPr>
          <p:txBody>
            <a:bodyPr wrap="square" lIns="0" tIns="0" rIns="0" bIns="0" rtlCol="0">
              <a:spAutoFit/>
            </a:bodyPr>
            <a:lstStyle/>
            <a:p>
              <a:r>
                <a:rPr lang="fr-CA" sz="1100" dirty="0">
                  <a:solidFill>
                    <a:schemeClr val="bg1"/>
                  </a:solidFill>
                  <a:latin typeface="Overpass Light" charset="0"/>
                </a:rPr>
                <a:t>Mois suivant</a:t>
              </a:r>
              <a:endParaRPr lang="fr-CA" sz="1100" dirty="0">
                <a:solidFill>
                  <a:schemeClr val="bg1"/>
                </a:solidFill>
                <a:latin typeface="Overpass Light" pitchFamily="2" charset="77"/>
              </a:endParaRPr>
            </a:p>
          </p:txBody>
        </p:sp>
        <p:sp>
          <p:nvSpPr>
            <p:cNvPr id="7" name="ZoneTexte 6">
              <a:extLst>
                <a:ext uri="{FF2B5EF4-FFF2-40B4-BE49-F238E27FC236}">
                  <a16:creationId xmlns:a16="http://schemas.microsoft.com/office/drawing/2014/main" id="{EAB146F7-42ED-B9D6-D563-B95F980D71EE}"/>
                </a:ext>
              </a:extLst>
            </p:cNvPr>
            <p:cNvSpPr txBox="1"/>
            <p:nvPr/>
          </p:nvSpPr>
          <p:spPr>
            <a:xfrm>
              <a:off x="6695589" y="2618536"/>
              <a:ext cx="2527162" cy="169277"/>
            </a:xfrm>
            <a:prstGeom prst="rect">
              <a:avLst/>
            </a:prstGeom>
            <a:noFill/>
          </p:spPr>
          <p:txBody>
            <a:bodyPr wrap="square" lIns="0" tIns="0" rIns="0" bIns="0" rtlCol="0">
              <a:spAutoFit/>
            </a:bodyPr>
            <a:lstStyle/>
            <a:p>
              <a:r>
                <a:rPr lang="fr-CA" sz="1100" dirty="0">
                  <a:solidFill>
                    <a:schemeClr val="bg1"/>
                  </a:solidFill>
                  <a:latin typeface="Overpass Light" charset="0"/>
                </a:rPr>
                <a:t>Mois suivant</a:t>
              </a:r>
              <a:endParaRPr lang="fr-CA" sz="1100" dirty="0">
                <a:solidFill>
                  <a:schemeClr val="bg1"/>
                </a:solidFill>
                <a:latin typeface="Overpass Light" pitchFamily="2" charset="77"/>
              </a:endParaRPr>
            </a:p>
          </p:txBody>
        </p:sp>
      </p:grpSp>
      <p:sp>
        <p:nvSpPr>
          <p:cNvPr id="8" name="ZoneTexte 7">
            <a:extLst>
              <a:ext uri="{FF2B5EF4-FFF2-40B4-BE49-F238E27FC236}">
                <a16:creationId xmlns:a16="http://schemas.microsoft.com/office/drawing/2014/main" id="{148BD951-4ED7-B5D4-84F3-9CC38A4DBE79}"/>
              </a:ext>
            </a:extLst>
          </p:cNvPr>
          <p:cNvSpPr txBox="1"/>
          <p:nvPr/>
        </p:nvSpPr>
        <p:spPr>
          <a:xfrm>
            <a:off x="7579871" y="2906651"/>
            <a:ext cx="2527162" cy="169277"/>
          </a:xfrm>
          <a:prstGeom prst="rect">
            <a:avLst/>
          </a:prstGeom>
          <a:noFill/>
        </p:spPr>
        <p:txBody>
          <a:bodyPr wrap="square" lIns="0" tIns="0" rIns="0" bIns="0" rtlCol="0">
            <a:spAutoFit/>
          </a:bodyPr>
          <a:lstStyle/>
          <a:p>
            <a:r>
              <a:rPr lang="fr-CA" sz="1100" dirty="0">
                <a:solidFill>
                  <a:schemeClr val="bg1"/>
                </a:solidFill>
                <a:latin typeface="Overpass Light" charset="0"/>
              </a:rPr>
              <a:t>Mois suivant</a:t>
            </a:r>
            <a:endParaRPr lang="fr-CA" sz="1100" dirty="0">
              <a:solidFill>
                <a:schemeClr val="bg1"/>
              </a:solidFill>
              <a:latin typeface="Overpass Light" pitchFamily="2" charset="77"/>
            </a:endParaRPr>
          </a:p>
        </p:txBody>
      </p:sp>
    </p:spTree>
    <p:extLst>
      <p:ext uri="{BB962C8B-B14F-4D97-AF65-F5344CB8AC3E}">
        <p14:creationId xmlns:p14="http://schemas.microsoft.com/office/powerpoint/2010/main" val="8565700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1"/>
</p:tagLst>
</file>

<file path=ppt/tags/tag106.xml><?xml version="1.0" encoding="utf-8"?>
<p:tagLst xmlns:a="http://schemas.openxmlformats.org/drawingml/2006/main" xmlns:r="http://schemas.openxmlformats.org/officeDocument/2006/relationships" xmlns:p="http://schemas.openxmlformats.org/presentationml/2006/main">
  <p:tag name="NUM" val="2"/>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1"/>
</p:tagLst>
</file>

<file path=ppt/tags/tag109.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3"/>
</p:tagLst>
</file>

<file path=ppt/tags/tag111.xml><?xml version="1.0" encoding="utf-8"?>
<p:tagLst xmlns:a="http://schemas.openxmlformats.org/drawingml/2006/main" xmlns:r="http://schemas.openxmlformats.org/officeDocument/2006/relationships" xmlns:p="http://schemas.openxmlformats.org/presentationml/2006/main">
  <p:tag name="NUM" val="4"/>
</p:tagLst>
</file>

<file path=ppt/tags/tag112.xml><?xml version="1.0" encoding="utf-8"?>
<p:tagLst xmlns:a="http://schemas.openxmlformats.org/drawingml/2006/main" xmlns:r="http://schemas.openxmlformats.org/officeDocument/2006/relationships" xmlns:p="http://schemas.openxmlformats.org/presentationml/2006/main">
  <p:tag name="NUM" val="5"/>
</p:tagLst>
</file>

<file path=ppt/tags/tag113.xml><?xml version="1.0" encoding="utf-8"?>
<p:tagLst xmlns:a="http://schemas.openxmlformats.org/drawingml/2006/main" xmlns:r="http://schemas.openxmlformats.org/officeDocument/2006/relationships" xmlns:p="http://schemas.openxmlformats.org/presentationml/2006/main">
  <p:tag name="NUM" val="1"/>
</p:tagLst>
</file>

<file path=ppt/tags/tag114.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4"/>
</p:tagLst>
</file>

<file path=ppt/tags/tag22.xml><?xml version="1.0" encoding="utf-8"?>
<p:tagLst xmlns:a="http://schemas.openxmlformats.org/drawingml/2006/main" xmlns:r="http://schemas.openxmlformats.org/officeDocument/2006/relationships" xmlns:p="http://schemas.openxmlformats.org/presentationml/2006/main">
  <p:tag name="NUM" val="5"/>
</p:tagLst>
</file>

<file path=ppt/tags/tag23.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7"/>
</p:tagLst>
</file>

<file path=ppt/tags/tag25.xml><?xml version="1.0" encoding="utf-8"?>
<p:tagLst xmlns:a="http://schemas.openxmlformats.org/drawingml/2006/main" xmlns:r="http://schemas.openxmlformats.org/officeDocument/2006/relationships" xmlns:p="http://schemas.openxmlformats.org/presentationml/2006/main">
  <p:tag name="NUM" val="8"/>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4"/>
</p:tagLst>
</file>

<file path=ppt/tags/tag41.xml><?xml version="1.0" encoding="utf-8"?>
<p:tagLst xmlns:a="http://schemas.openxmlformats.org/drawingml/2006/main" xmlns:r="http://schemas.openxmlformats.org/officeDocument/2006/relationships" xmlns:p="http://schemas.openxmlformats.org/presentationml/2006/main">
  <p:tag name="NUM" val="5"/>
</p:tagLst>
</file>

<file path=ppt/tags/tag42.xml><?xml version="1.0" encoding="utf-8"?>
<p:tagLst xmlns:a="http://schemas.openxmlformats.org/drawingml/2006/main" xmlns:r="http://schemas.openxmlformats.org/officeDocument/2006/relationships" xmlns:p="http://schemas.openxmlformats.org/presentationml/2006/main">
  <p:tag name="NUM" val="6"/>
</p:tagLst>
</file>

<file path=ppt/tags/tag43.xml><?xml version="1.0" encoding="utf-8"?>
<p:tagLst xmlns:a="http://schemas.openxmlformats.org/drawingml/2006/main" xmlns:r="http://schemas.openxmlformats.org/officeDocument/2006/relationships" xmlns:p="http://schemas.openxmlformats.org/presentationml/2006/main">
  <p:tag name="NUM" val="7"/>
</p:tagLst>
</file>

<file path=ppt/tags/tag44.xml><?xml version="1.0" encoding="utf-8"?>
<p:tagLst xmlns:a="http://schemas.openxmlformats.org/drawingml/2006/main" xmlns:r="http://schemas.openxmlformats.org/officeDocument/2006/relationships" xmlns:p="http://schemas.openxmlformats.org/presentationml/2006/main">
  <p:tag name="NUM" val="8"/>
</p:tagLst>
</file>

<file path=ppt/tags/tag45.xml><?xml version="1.0" encoding="utf-8"?>
<p:tagLst xmlns:a="http://schemas.openxmlformats.org/drawingml/2006/main" xmlns:r="http://schemas.openxmlformats.org/officeDocument/2006/relationships" xmlns:p="http://schemas.openxmlformats.org/presentationml/2006/main">
  <p:tag name="NUM" val="9"/>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1"/>
</p:tagLst>
</file>

<file path=ppt/tags/tag49.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1"/>
</p:tagLst>
</file>

<file path=ppt/tags/tag52.xml><?xml version="1.0" encoding="utf-8"?>
<p:tagLst xmlns:a="http://schemas.openxmlformats.org/drawingml/2006/main" xmlns:r="http://schemas.openxmlformats.org/officeDocument/2006/relationships" xmlns:p="http://schemas.openxmlformats.org/presentationml/2006/main">
  <p:tag name="NUM" val="2"/>
</p:tagLst>
</file>

<file path=ppt/tags/tag53.xml><?xml version="1.0" encoding="utf-8"?>
<p:tagLst xmlns:a="http://schemas.openxmlformats.org/drawingml/2006/main" xmlns:r="http://schemas.openxmlformats.org/officeDocument/2006/relationships" xmlns:p="http://schemas.openxmlformats.org/presentationml/2006/main">
  <p:tag name="NUM" val="3"/>
</p:tagLst>
</file>

<file path=ppt/tags/tag54.xml><?xml version="1.0" encoding="utf-8"?>
<p:tagLst xmlns:a="http://schemas.openxmlformats.org/drawingml/2006/main" xmlns:r="http://schemas.openxmlformats.org/officeDocument/2006/relationships" xmlns:p="http://schemas.openxmlformats.org/presentationml/2006/main">
  <p:tag name="NUM" val="4"/>
</p:tagLst>
</file>

<file path=ppt/tags/tag55.xml><?xml version="1.0" encoding="utf-8"?>
<p:tagLst xmlns:a="http://schemas.openxmlformats.org/drawingml/2006/main" xmlns:r="http://schemas.openxmlformats.org/officeDocument/2006/relationships" xmlns:p="http://schemas.openxmlformats.org/presentationml/2006/main">
  <p:tag name="NUM" val="5"/>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4"/>
</p:tagLst>
</file>

<file path=ppt/tags/tag65.xml><?xml version="1.0" encoding="utf-8"?>
<p:tagLst xmlns:a="http://schemas.openxmlformats.org/drawingml/2006/main" xmlns:r="http://schemas.openxmlformats.org/officeDocument/2006/relationships" xmlns:p="http://schemas.openxmlformats.org/presentationml/2006/main">
  <p:tag name="NUM" val="1"/>
</p:tagLst>
</file>

<file path=ppt/tags/tag66.xml><?xml version="1.0" encoding="utf-8"?>
<p:tagLst xmlns:a="http://schemas.openxmlformats.org/drawingml/2006/main" xmlns:r="http://schemas.openxmlformats.org/officeDocument/2006/relationships" xmlns:p="http://schemas.openxmlformats.org/presentationml/2006/main">
  <p:tag name="NUM" val="2"/>
</p:tagLst>
</file>

<file path=ppt/tags/tag67.xml><?xml version="1.0" encoding="utf-8"?>
<p:tagLst xmlns:a="http://schemas.openxmlformats.org/drawingml/2006/main" xmlns:r="http://schemas.openxmlformats.org/officeDocument/2006/relationships" xmlns:p="http://schemas.openxmlformats.org/presentationml/2006/main">
  <p:tag name="NUM" val="3"/>
</p:tagLst>
</file>

<file path=ppt/tags/tag68.xml><?xml version="1.0" encoding="utf-8"?>
<p:tagLst xmlns:a="http://schemas.openxmlformats.org/drawingml/2006/main" xmlns:r="http://schemas.openxmlformats.org/officeDocument/2006/relationships" xmlns:p="http://schemas.openxmlformats.org/presentationml/2006/main">
  <p:tag name="NUM" val="4"/>
</p:tagLst>
</file>

<file path=ppt/tags/tag69.xml><?xml version="1.0" encoding="utf-8"?>
<p:tagLst xmlns:a="http://schemas.openxmlformats.org/drawingml/2006/main" xmlns:r="http://schemas.openxmlformats.org/officeDocument/2006/relationships" xmlns:p="http://schemas.openxmlformats.org/presentationml/2006/main">
  <p:tag name="NUM" val="5"/>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2"/>
</p:tagLst>
</file>

<file path=ppt/tags/tag73.xml><?xml version="1.0" encoding="utf-8"?>
<p:tagLst xmlns:a="http://schemas.openxmlformats.org/drawingml/2006/main" xmlns:r="http://schemas.openxmlformats.org/officeDocument/2006/relationships" xmlns:p="http://schemas.openxmlformats.org/presentationml/2006/main">
  <p:tag name="NUM" val="3"/>
</p:tagLst>
</file>

<file path=ppt/tags/tag74.xml><?xml version="1.0" encoding="utf-8"?>
<p:tagLst xmlns:a="http://schemas.openxmlformats.org/drawingml/2006/main" xmlns:r="http://schemas.openxmlformats.org/officeDocument/2006/relationships" xmlns:p="http://schemas.openxmlformats.org/presentationml/2006/main">
  <p:tag name="NUM" val="4"/>
</p:tagLst>
</file>

<file path=ppt/tags/tag75.xml><?xml version="1.0" encoding="utf-8"?>
<p:tagLst xmlns:a="http://schemas.openxmlformats.org/drawingml/2006/main" xmlns:r="http://schemas.openxmlformats.org/officeDocument/2006/relationships" xmlns:p="http://schemas.openxmlformats.org/presentationml/2006/main">
  <p:tag name="NUM" val="5"/>
</p:tagLst>
</file>

<file path=ppt/tags/tag76.xml><?xml version="1.0" encoding="utf-8"?>
<p:tagLst xmlns:a="http://schemas.openxmlformats.org/drawingml/2006/main" xmlns:r="http://schemas.openxmlformats.org/officeDocument/2006/relationships" xmlns:p="http://schemas.openxmlformats.org/presentationml/2006/main">
  <p:tag name="NUM" val="6"/>
</p:tagLst>
</file>

<file path=ppt/tags/tag77.xml><?xml version="1.0" encoding="utf-8"?>
<p:tagLst xmlns:a="http://schemas.openxmlformats.org/drawingml/2006/main" xmlns:r="http://schemas.openxmlformats.org/officeDocument/2006/relationships" xmlns:p="http://schemas.openxmlformats.org/presentationml/2006/main">
  <p:tag name="NUM" val="7"/>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1"/>
</p:tagLst>
</file>

<file path=ppt/tags/tag84.xml><?xml version="1.0" encoding="utf-8"?>
<p:tagLst xmlns:a="http://schemas.openxmlformats.org/drawingml/2006/main" xmlns:r="http://schemas.openxmlformats.org/officeDocument/2006/relationships" xmlns:p="http://schemas.openxmlformats.org/presentationml/2006/main">
  <p:tag name="NUM" val="2"/>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3"/>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ags/tag90.xml><?xml version="1.0" encoding="utf-8"?>
<p:tagLst xmlns:a="http://schemas.openxmlformats.org/drawingml/2006/main" xmlns:r="http://schemas.openxmlformats.org/officeDocument/2006/relationships" xmlns:p="http://schemas.openxmlformats.org/presentationml/2006/main">
  <p:tag name="NUM" val="3"/>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3"/>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Ouver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Diapositive vid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able des matiè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ntercalair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ntenu - fond blanc">
  <a:themeElements>
    <a:clrScheme name="Personnalisé 6">
      <a:dk1>
        <a:srgbClr val="000000"/>
      </a:dk1>
      <a:lt1>
        <a:srgbClr val="FFFFFF"/>
      </a:lt1>
      <a:dk2>
        <a:srgbClr val="000000"/>
      </a:dk2>
      <a:lt2>
        <a:srgbClr val="F8F8F8"/>
      </a:lt2>
      <a:accent1>
        <a:srgbClr val="E30513"/>
      </a:accent1>
      <a:accent2>
        <a:srgbClr val="808080"/>
      </a:accent2>
      <a:accent3>
        <a:srgbClr val="FFC103"/>
      </a:accent3>
      <a:accent4>
        <a:srgbClr val="808080"/>
      </a:accent4>
      <a:accent5>
        <a:srgbClr val="5F5F5F"/>
      </a:accent5>
      <a:accent6>
        <a:srgbClr val="4D4D4D"/>
      </a:accent6>
      <a:hlink>
        <a:srgbClr val="FFFFFF"/>
      </a:hlink>
      <a:folHlink>
        <a:srgbClr val="FFFFFF"/>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700" dirty="0" err="1" smtClean="0">
            <a:solidFill>
              <a:schemeClr val="accent6"/>
            </a:solidFill>
            <a:latin typeface="Overpass Light" pitchFamily="2" charset="77"/>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ontenu - fond gri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Graphiques et tableaux">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osaïque de photo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Autres modèles">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lôture">
  <a:themeElements>
    <a:clrScheme name="Couleurs institutionnelles ULaval 1">
      <a:dk1>
        <a:srgbClr val="000000"/>
      </a:dk1>
      <a:lt1>
        <a:srgbClr val="FFFFFF"/>
      </a:lt1>
      <a:dk2>
        <a:srgbClr val="000000"/>
      </a:dk2>
      <a:lt2>
        <a:srgbClr val="F8F8F8"/>
      </a:lt2>
      <a:accent1>
        <a:srgbClr val="E30513"/>
      </a:accent1>
      <a:accent2>
        <a:srgbClr val="FFC103"/>
      </a:accent2>
      <a:accent3>
        <a:srgbClr val="969696"/>
      </a:accent3>
      <a:accent4>
        <a:srgbClr val="808080"/>
      </a:accent4>
      <a:accent5>
        <a:srgbClr val="5F5F5F"/>
      </a:accent5>
      <a:accent6>
        <a:srgbClr val="4D4D4D"/>
      </a:accent6>
      <a:hlink>
        <a:srgbClr val="5F5F5F"/>
      </a:hlink>
      <a:folHlink>
        <a:srgbClr val="919191"/>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B628E88A1E31246A3D8889867A90D22" ma:contentTypeVersion="9" ma:contentTypeDescription="Crée un document." ma:contentTypeScope="" ma:versionID="bf27d985da6695c5f88b7f3df2755440">
  <xsd:schema xmlns:xsd="http://www.w3.org/2001/XMLSchema" xmlns:xs="http://www.w3.org/2001/XMLSchema" xmlns:p="http://schemas.microsoft.com/office/2006/metadata/properties" xmlns:ns2="8dbf89f4-5e20-4867-8748-5b3235d34e96" xmlns:ns3="1fb37fd7-a602-4652-b81a-757ceddfdcd1" targetNamespace="http://schemas.microsoft.com/office/2006/metadata/properties" ma:root="true" ma:fieldsID="5e901c9b801bc835049a3e8bb43fcc84" ns2:_="" ns3:_="">
    <xsd:import namespace="8dbf89f4-5e20-4867-8748-5b3235d34e96"/>
    <xsd:import namespace="1fb37fd7-a602-4652-b81a-757ceddfdcd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f89f4-5e20-4867-8748-5b3235d34e9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b37fd7-a602-4652-b81a-757ceddfdcd1" elementFormDefault="qualified">
    <xsd:import namespace="http://schemas.microsoft.com/office/2006/documentManagement/types"/>
    <xsd:import namespace="http://schemas.microsoft.com/office/infopath/2007/PartnerControls"/>
    <xsd:element name="SharedWithUsers" ma:index="15"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F987D9-7A08-40A3-91F2-F7881A00EA47}">
  <ds:schemaRefs>
    <ds:schemaRef ds:uri="http://purl.org/dc/terms/"/>
    <ds:schemaRef ds:uri="http://www.w3.org/XML/1998/namespace"/>
    <ds:schemaRef ds:uri="http://purl.org/dc/dcmitype/"/>
    <ds:schemaRef ds:uri="1fb37fd7-a602-4652-b81a-757ceddfdcd1"/>
    <ds:schemaRef ds:uri="http://schemas.microsoft.com/office/2006/documentManagement/types"/>
    <ds:schemaRef ds:uri="8dbf89f4-5e20-4867-8748-5b3235d34e96"/>
    <ds:schemaRef ds:uri="http://schemas.microsoft.com/office/2006/metadata/properties"/>
    <ds:schemaRef ds:uri="http://schemas.microsoft.com/office/infopath/2007/PartnerControls"/>
    <ds:schemaRef ds:uri="http://schemas.openxmlformats.org/package/2006/metadata/core-properties"/>
    <ds:schemaRef ds:uri="http://purl.org/dc/elements/1.1/"/>
  </ds:schemaRefs>
</ds:datastoreItem>
</file>

<file path=customXml/itemProps2.xml><?xml version="1.0" encoding="utf-8"?>
<ds:datastoreItem xmlns:ds="http://schemas.openxmlformats.org/officeDocument/2006/customXml" ds:itemID="{EFDE3F72-F591-4EE6-8AD7-7FE15D965E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f89f4-5e20-4867-8748-5b3235d34e96"/>
    <ds:schemaRef ds:uri="1fb37fd7-a602-4652-b81a-757ceddfdc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810F585-D536-47AC-8690-18887C5CCC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13464</TotalTime>
  <Words>2547</Words>
  <Application>Microsoft Office PowerPoint</Application>
  <PresentationFormat>Affichage à l'écran (16:9)</PresentationFormat>
  <Paragraphs>286</Paragraphs>
  <Slides>31</Slides>
  <Notes>31</Notes>
  <HiddenSlides>0</HiddenSlides>
  <MMClips>0</MMClips>
  <ScaleCrop>false</ScaleCrop>
  <HeadingPairs>
    <vt:vector size="6" baseType="variant">
      <vt:variant>
        <vt:lpstr>Polices utilisées</vt:lpstr>
      </vt:variant>
      <vt:variant>
        <vt:i4>6</vt:i4>
      </vt:variant>
      <vt:variant>
        <vt:lpstr>Thème</vt:lpstr>
      </vt:variant>
      <vt:variant>
        <vt:i4>10</vt:i4>
      </vt:variant>
      <vt:variant>
        <vt:lpstr>Titres des diapositives</vt:lpstr>
      </vt:variant>
      <vt:variant>
        <vt:i4>31</vt:i4>
      </vt:variant>
    </vt:vector>
  </HeadingPairs>
  <TitlesOfParts>
    <vt:vector size="47" baseType="lpstr">
      <vt:lpstr>Overpass Light</vt:lpstr>
      <vt:lpstr>Arial</vt:lpstr>
      <vt:lpstr>Calibri</vt:lpstr>
      <vt:lpstr>Source Sans Pro</vt:lpstr>
      <vt:lpstr>Overpass</vt:lpstr>
      <vt:lpstr>Wingdings</vt:lpstr>
      <vt:lpstr>Ouverture</vt:lpstr>
      <vt:lpstr>Table des matières</vt:lpstr>
      <vt:lpstr>Intercalaires</vt:lpstr>
      <vt:lpstr>Contenu - fond blanc</vt:lpstr>
      <vt:lpstr>Contenu - fond gris</vt:lpstr>
      <vt:lpstr>Graphiques et tableaux</vt:lpstr>
      <vt:lpstr>Mosaïque de photos</vt:lpstr>
      <vt:lpstr>Autres modèles</vt:lpstr>
      <vt:lpstr>Clôture</vt:lpstr>
      <vt:lpstr>Diapositive vide</vt:lpstr>
      <vt:lpstr>Se donner les  moyens d’étudier</vt:lpstr>
      <vt:lpstr>Le Bureau des bourses et de l’aide financière (BBAF)</vt:lpstr>
      <vt:lpstr>Prêts et bourses</vt:lpstr>
      <vt:lpstr>Pourquoi l’aide financière aux études plutôt qu’une autre source de financement?   </vt:lpstr>
      <vt:lpstr>Comment se calcule l’aide accordée?</vt:lpstr>
      <vt:lpstr>Dépenses admises</vt:lpstr>
      <vt:lpstr>Contributions</vt:lpstr>
      <vt:lpstr>Avec ou sans contribution des parents  ET de la conjointe ou du conjoint?</vt:lpstr>
      <vt:lpstr>Comment l’aide sera-t-elle versée?</vt:lpstr>
      <vt:lpstr>Présentation PowerPoint</vt:lpstr>
      <vt:lpstr>Bourses d’études</vt:lpstr>
      <vt:lpstr>Présentation PowerPoint</vt:lpstr>
      <vt:lpstr>Présentation PowerPoint</vt:lpstr>
      <vt:lpstr>Bourses d’admission</vt:lpstr>
      <vt:lpstr>Bourses en cours d’études</vt:lpstr>
      <vt:lpstr>Bourses de recherche Cycles supérieurs</vt:lpstr>
      <vt:lpstr>Étudiantes et étudiants  de l’international</vt:lpstr>
      <vt:lpstr>Recherche dans  le répertoire  des bourses</vt:lpstr>
      <vt:lpstr>Présentation PowerPoint</vt:lpstr>
      <vt:lpstr>Présentation PowerPoint</vt:lpstr>
      <vt:lpstr>Présentation PowerPoint</vt:lpstr>
      <vt:lpstr>Limiter la consommation et l’endettement</vt:lpstr>
      <vt:lpstr>Présentation PowerPoint</vt:lpstr>
      <vt:lpstr>Trucs et astuces</vt:lpstr>
      <vt:lpstr>Présentation PowerPoint</vt:lpstr>
      <vt:lpstr>Financer son projet d’études</vt:lpstr>
      <vt:lpstr>Sources de financement</vt:lpstr>
      <vt:lpstr>Outil budgétaire</vt:lpstr>
      <vt:lpstr>Présentation PowerPoint</vt:lpstr>
      <vt:lpstr>Conseils et accompagnement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Amélie Bossé-LeBel</cp:lastModifiedBy>
  <cp:revision>455</cp:revision>
  <dcterms:created xsi:type="dcterms:W3CDTF">2020-03-26T00:52:12Z</dcterms:created>
  <dcterms:modified xsi:type="dcterms:W3CDTF">2025-07-03T14:28:04Z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0x010100EB628E88A1E31246A3D8889867A90D22</vt:lpwstr>
  </property>
</Properties>
</file>